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2" r:id="rId18"/>
    <p:sldId id="281" r:id="rId19"/>
    <p:sldId id="283" r:id="rId20"/>
    <p:sldId id="284" r:id="rId21"/>
    <p:sldId id="285" r:id="rId22"/>
    <p:sldId id="286"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3401"/>
    <a:srgbClr val="5059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عنصر نائب للتاريخ 14"/>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16" name="عنصر نائب لرقم الشريحة 15"/>
          <p:cNvSpPr>
            <a:spLocks noGrp="1"/>
          </p:cNvSpPr>
          <p:nvPr>
            <p:ph type="sldNum" sz="quarter" idx="11"/>
          </p:nvPr>
        </p:nvSpPr>
        <p:spPr/>
        <p:txBody>
          <a:bodyPr/>
          <a:lstStyle/>
          <a:p>
            <a:fld id="{F881CC77-D95D-4BBB-A67E-D27242CB9A4E}" type="slidenum">
              <a:rPr lang="ar-SA" smtClean="0"/>
              <a:pPr/>
              <a:t>‹#›</a:t>
            </a:fld>
            <a:endParaRPr lang="ar-SA"/>
          </a:p>
        </p:txBody>
      </p:sp>
      <p:sp>
        <p:nvSpPr>
          <p:cNvPr id="17" name="عنصر نائب للتذييل 16"/>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17EB07F8-3738-4AA0-9F65-83769FFB5526}" type="datetimeFigureOut">
              <a:rPr lang="ar-SA" smtClean="0"/>
              <a:pPr/>
              <a:t>03/05/1434</a:t>
            </a:fld>
            <a:endParaRPr lang="ar-SA"/>
          </a:p>
        </p:txBody>
      </p:sp>
      <p:sp>
        <p:nvSpPr>
          <p:cNvPr id="15" name="عنصر نائب لرقم الشريحة 14"/>
          <p:cNvSpPr>
            <a:spLocks noGrp="1"/>
          </p:cNvSpPr>
          <p:nvPr>
            <p:ph type="sldNum" sz="quarter" idx="15"/>
          </p:nvPr>
        </p:nvSpPr>
        <p:spPr/>
        <p:txBody>
          <a:bodyPr/>
          <a:lstStyle>
            <a:lvl1pPr algn="ctr">
              <a:defRPr/>
            </a:lvl1pPr>
          </a:lstStyle>
          <a:p>
            <a:fld id="{F881CC77-D95D-4BBB-A67E-D27242CB9A4E}" type="slidenum">
              <a:rPr lang="ar-SA" smtClean="0"/>
              <a:pPr/>
              <a:t>‹#›</a:t>
            </a:fld>
            <a:endParaRPr lang="ar-SA"/>
          </a:p>
        </p:txBody>
      </p:sp>
      <p:sp>
        <p:nvSpPr>
          <p:cNvPr id="16" name="عنصر نائب للتذييل 15"/>
          <p:cNvSpPr>
            <a:spLocks noGrp="1"/>
          </p:cNvSpPr>
          <p:nvPr>
            <p:ph type="ftr" sz="quarter" idx="16"/>
          </p:nvPr>
        </p:nvSpPr>
        <p:spPr/>
        <p:txBody>
          <a:bodyPr/>
          <a:lstStyle/>
          <a:p>
            <a:endParaRPr lang="ar-SA"/>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881CC77-D95D-4BBB-A67E-D27242CB9A4E}" type="slidenum">
              <a:rPr lang="ar-SA" smtClean="0"/>
              <a:pPr/>
              <a:t>‹#›</a:t>
            </a:fld>
            <a:endParaRPr lang="ar-SA"/>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881CC77-D95D-4BBB-A67E-D27242CB9A4E}"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F881CC77-D95D-4BBB-A67E-D27242CB9A4E}" type="slidenum">
              <a:rPr lang="ar-SA" smtClean="0"/>
              <a:pPr/>
              <a:t>‹#›</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7" name="عنصر نائب للتاريخ 6"/>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881CC77-D95D-4BBB-A67E-D27242CB9A4E}"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881CC77-D95D-4BBB-A67E-D27242CB9A4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17EB07F8-3738-4AA0-9F65-83769FFB5526}" type="datetimeFigureOut">
              <a:rPr lang="ar-SA" smtClean="0"/>
              <a:pPr/>
              <a:t>03/05/1434</a:t>
            </a:fld>
            <a:endParaRPr lang="ar-SA"/>
          </a:p>
        </p:txBody>
      </p:sp>
      <p:sp>
        <p:nvSpPr>
          <p:cNvPr id="9" name="عنصر نائب لرقم الشريحة 8"/>
          <p:cNvSpPr>
            <a:spLocks noGrp="1"/>
          </p:cNvSpPr>
          <p:nvPr>
            <p:ph type="sldNum" sz="quarter" idx="15"/>
          </p:nvPr>
        </p:nvSpPr>
        <p:spPr/>
        <p:txBody>
          <a:bodyPr/>
          <a:lstStyle/>
          <a:p>
            <a:fld id="{F881CC77-D95D-4BBB-A67E-D27242CB9A4E}" type="slidenum">
              <a:rPr lang="ar-SA" smtClean="0"/>
              <a:pPr/>
              <a:t>‹#›</a:t>
            </a:fld>
            <a:endParaRPr lang="ar-SA"/>
          </a:p>
        </p:txBody>
      </p:sp>
      <p:sp>
        <p:nvSpPr>
          <p:cNvPr id="10" name="عنصر نائب للتذييل 9"/>
          <p:cNvSpPr>
            <a:spLocks noGrp="1"/>
          </p:cNvSpPr>
          <p:nvPr>
            <p:ph type="ftr" sz="quarter" idx="16"/>
          </p:nvPr>
        </p:nvSpPr>
        <p:spPr/>
        <p:txBody>
          <a:bodyPr/>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smtClean="0"/>
              <a:t>انقر فوق الرمز لإضافة صورة</a:t>
            </a:r>
            <a:endParaRPr kumimoji="0" lang="en-US"/>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9" name="عنصر نائب لرقم الشريحة 8"/>
          <p:cNvSpPr>
            <a:spLocks noGrp="1"/>
          </p:cNvSpPr>
          <p:nvPr>
            <p:ph type="sldNum" sz="quarter" idx="11"/>
          </p:nvPr>
        </p:nvSpPr>
        <p:spPr/>
        <p:txBody>
          <a:bodyPr/>
          <a:lstStyle/>
          <a:p>
            <a:fld id="{F881CC77-D95D-4BBB-A67E-D27242CB9A4E}" type="slidenum">
              <a:rPr lang="ar-SA" smtClean="0"/>
              <a:pPr/>
              <a:t>‹#›</a:t>
            </a:fld>
            <a:endParaRPr lang="ar-SA"/>
          </a:p>
        </p:txBody>
      </p:sp>
      <p:sp>
        <p:nvSpPr>
          <p:cNvPr id="10" name="عنصر نائب للتذييل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881CC77-D95D-4BBB-A67E-D27242CB9A4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7EB07F8-3738-4AA0-9F65-83769FFB5526}" type="datetimeFigureOut">
              <a:rPr lang="ar-SA" smtClean="0"/>
              <a:pPr/>
              <a:t>03/05/1434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881CC77-D95D-4BBB-A67E-D27242CB9A4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7EB07F8-3738-4AA0-9F65-83769FFB5526}" type="datetimeFigureOut">
              <a:rPr lang="ar-SA" smtClean="0"/>
              <a:pPr/>
              <a:t>03/05/1434</a:t>
            </a:fld>
            <a:endParaRPr lang="ar-SA"/>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881CC77-D95D-4BBB-A67E-D27242CB9A4E}" type="slidenum">
              <a:rPr lang="ar-SA" smtClean="0"/>
              <a:pPr/>
              <a:t>‹#›</a:t>
            </a:fld>
            <a:endParaRPr lang="ar-SA"/>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upload.wikimedia.org/wikipedia/commons/7/72/Funeral_procession_of_Sir_Philip_Sidney_1587_Theodor_de_Bry_pallbearers.jpg"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51520" y="620688"/>
            <a:ext cx="8712968" cy="1323439"/>
          </a:xfrm>
          <a:prstGeom prst="rect">
            <a:avLst/>
          </a:prstGeom>
          <a:noFill/>
        </p:spPr>
        <p:txBody>
          <a:bodyPr wrap="square" rtlCol="1">
            <a:spAutoFit/>
          </a:bodyPr>
          <a:lstStyle/>
          <a:p>
            <a:pPr algn="ctr"/>
            <a:r>
              <a:rPr lang="en-US" sz="8000" b="1" dirty="0">
                <a:latin typeface="Old English Text MT" pitchFamily="66" charset="0"/>
              </a:rPr>
              <a:t>Sir. Philips Sidney</a:t>
            </a:r>
            <a:endParaRPr lang="ar-SA" sz="8000" b="1" dirty="0">
              <a:latin typeface="Old English Text MT" pitchFamily="66" charset="0"/>
            </a:endParaRPr>
          </a:p>
        </p:txBody>
      </p:sp>
      <p:pic>
        <p:nvPicPr>
          <p:cNvPr id="3" name="صورة 2" descr="427px-Sir_Philip_Sidney_from_NPG.jpg"/>
          <p:cNvPicPr>
            <a:picLocks noChangeAspect="1"/>
          </p:cNvPicPr>
          <p:nvPr/>
        </p:nvPicPr>
        <p:blipFill>
          <a:blip r:embed="rId2" cstate="print"/>
          <a:stretch>
            <a:fillRect/>
          </a:stretch>
        </p:blipFill>
        <p:spPr>
          <a:xfrm>
            <a:off x="1043608" y="1988840"/>
            <a:ext cx="6984776" cy="46085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95536" y="476672"/>
            <a:ext cx="8496944" cy="5786199"/>
          </a:xfrm>
          <a:prstGeom prst="rect">
            <a:avLst/>
          </a:prstGeom>
          <a:noFill/>
        </p:spPr>
        <p:txBody>
          <a:bodyPr wrap="square" rtlCol="1">
            <a:spAutoFit/>
          </a:bodyPr>
          <a:lstStyle/>
          <a:p>
            <a:pPr algn="l"/>
            <a:r>
              <a:rPr lang="en-US" sz="4000" b="1" u="sng" dirty="0" smtClean="0">
                <a:solidFill>
                  <a:schemeClr val="accent4">
                    <a:lumMod val="75000"/>
                  </a:schemeClr>
                </a:solidFill>
                <a:latin typeface="Arabic Typesetting" pitchFamily="66" charset="-78"/>
                <a:cs typeface="Arabic Typesetting" pitchFamily="66" charset="-78"/>
              </a:rPr>
              <a:t>Sir Philip Sidney </a:t>
            </a:r>
            <a:r>
              <a:rPr lang="en-US" sz="4000" dirty="0" smtClean="0">
                <a:solidFill>
                  <a:schemeClr val="accent4">
                    <a:lumMod val="75000"/>
                  </a:schemeClr>
                </a:solidFill>
                <a:latin typeface="Arabic Typesetting" pitchFamily="66" charset="-78"/>
                <a:cs typeface="Arabic Typesetting" pitchFamily="66" charset="-78"/>
              </a:rPr>
              <a:t>(30 November 1554 – 17 October 1586) was an English poet, courtier and soldier, and is remembered as one of the most prominent figures of the Elizabethan Age. His works include </a:t>
            </a:r>
            <a:r>
              <a:rPr lang="en-US" sz="4000" dirty="0" smtClean="0">
                <a:solidFill>
                  <a:schemeClr val="accent4">
                    <a:lumMod val="75000"/>
                  </a:schemeClr>
                </a:solidFill>
                <a:latin typeface="Arabic Typesetting" pitchFamily="66" charset="-78"/>
                <a:cs typeface="Arabic Typesetting" pitchFamily="66" charset="-78"/>
              </a:rPr>
              <a:t>Astrophel</a:t>
            </a:r>
            <a:r>
              <a:rPr lang="en-US" sz="4000" dirty="0" smtClean="0">
                <a:solidFill>
                  <a:schemeClr val="accent4">
                    <a:lumMod val="75000"/>
                  </a:schemeClr>
                </a:solidFill>
                <a:latin typeface="Arabic Typesetting" pitchFamily="66" charset="-78"/>
                <a:cs typeface="Arabic Typesetting" pitchFamily="66" charset="-78"/>
              </a:rPr>
              <a:t> and Stella, The </a:t>
            </a:r>
            <a:r>
              <a:rPr lang="en-US" sz="4000" dirty="0" smtClean="0">
                <a:solidFill>
                  <a:schemeClr val="accent4">
                    <a:lumMod val="75000"/>
                  </a:schemeClr>
                </a:solidFill>
                <a:latin typeface="Arabic Typesetting" pitchFamily="66" charset="-78"/>
                <a:cs typeface="Arabic Typesetting" pitchFamily="66" charset="-78"/>
              </a:rPr>
              <a:t>Defense </a:t>
            </a:r>
            <a:r>
              <a:rPr lang="en-US" sz="4000" dirty="0" smtClean="0">
                <a:solidFill>
                  <a:schemeClr val="accent4">
                    <a:lumMod val="75000"/>
                  </a:schemeClr>
                </a:solidFill>
                <a:latin typeface="Arabic Typesetting" pitchFamily="66" charset="-78"/>
                <a:cs typeface="Arabic Typesetting" pitchFamily="66" charset="-78"/>
              </a:rPr>
              <a:t>of Poesy (also known as The </a:t>
            </a:r>
            <a:r>
              <a:rPr lang="en-US" sz="4000" dirty="0" smtClean="0">
                <a:solidFill>
                  <a:schemeClr val="accent4">
                    <a:lumMod val="75000"/>
                  </a:schemeClr>
                </a:solidFill>
                <a:latin typeface="Arabic Typesetting" pitchFamily="66" charset="-78"/>
                <a:cs typeface="Arabic Typesetting" pitchFamily="66" charset="-78"/>
              </a:rPr>
              <a:t>Defense </a:t>
            </a:r>
            <a:r>
              <a:rPr lang="en-US" sz="4000" dirty="0" smtClean="0">
                <a:solidFill>
                  <a:schemeClr val="accent4">
                    <a:lumMod val="75000"/>
                  </a:schemeClr>
                </a:solidFill>
                <a:latin typeface="Arabic Typesetting" pitchFamily="66" charset="-78"/>
                <a:cs typeface="Arabic Typesetting" pitchFamily="66" charset="-78"/>
              </a:rPr>
              <a:t>of Poetry or An Apology for Poetry), and The Countess of Pembroke's Arcadia.</a:t>
            </a:r>
          </a:p>
          <a:p>
            <a:pPr algn="l"/>
            <a:endParaRPr lang="en-US" sz="3000" dirty="0">
              <a:solidFill>
                <a:schemeClr val="accent2">
                  <a:lumMod val="50000"/>
                </a:schemeClr>
              </a:solidFill>
              <a:latin typeface="Comic Sans MS" pitchFamily="66" charset="0"/>
            </a:endParaRPr>
          </a:p>
          <a:p>
            <a:pPr algn="l"/>
            <a:r>
              <a:rPr lang="en-US" sz="3000" dirty="0" smtClean="0">
                <a:solidFill>
                  <a:srgbClr val="50592D"/>
                </a:solidFill>
                <a:latin typeface="Comic Sans MS" pitchFamily="66" charset="0"/>
              </a:rPr>
              <a:t/>
            </a:r>
            <a:br>
              <a:rPr lang="en-US" sz="3000" dirty="0" smtClean="0">
                <a:solidFill>
                  <a:srgbClr val="50592D"/>
                </a:solidFill>
                <a:latin typeface="Comic Sans MS" pitchFamily="66" charset="0"/>
              </a:rPr>
            </a:br>
            <a:endParaRPr lang="ar-SA" sz="3000" u="sng" dirty="0">
              <a:solidFill>
                <a:srgbClr val="50592D"/>
              </a:solidFill>
              <a:latin typeface="Comic Sans MS"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11560" y="1"/>
            <a:ext cx="4603382" cy="4001095"/>
          </a:xfrm>
          <a:prstGeom prst="rect">
            <a:avLst/>
          </a:prstGeom>
          <a:noFill/>
        </p:spPr>
        <p:txBody>
          <a:bodyPr wrap="square" rtlCol="1">
            <a:spAutoFit/>
          </a:bodyPr>
          <a:lstStyle/>
          <a:p>
            <a:pPr algn="l"/>
            <a:endParaRPr lang="en-US" sz="4800" b="1" u="sng" dirty="0" smtClean="0">
              <a:latin typeface="Georgia" pitchFamily="18" charset="0"/>
            </a:endParaRPr>
          </a:p>
          <a:p>
            <a:pPr algn="l"/>
            <a:endParaRPr lang="en-US" sz="4800" b="1" u="sng" dirty="0" smtClean="0">
              <a:solidFill>
                <a:schemeClr val="tx1">
                  <a:lumMod val="95000"/>
                  <a:lumOff val="5000"/>
                </a:schemeClr>
              </a:solidFill>
              <a:latin typeface="Georgia" pitchFamily="18" charset="0"/>
              <a:cs typeface="Arabic Typesetting" pitchFamily="66" charset="-78"/>
            </a:endParaRPr>
          </a:p>
          <a:p>
            <a:pPr algn="l"/>
            <a:endParaRPr lang="en-US" sz="4800" b="1" u="sng" dirty="0" smtClean="0">
              <a:latin typeface="Georgia" pitchFamily="18" charset="0"/>
            </a:endParaRPr>
          </a:p>
          <a:p>
            <a:pPr algn="l"/>
            <a:endParaRPr lang="en-US" sz="2400" dirty="0" smtClean="0">
              <a:latin typeface="Comic Sans MS" pitchFamily="66" charset="0"/>
            </a:endParaRPr>
          </a:p>
          <a:p>
            <a:pPr algn="l"/>
            <a:endParaRPr lang="en-US" sz="2400" dirty="0" smtClean="0">
              <a:latin typeface="Comic Sans MS" pitchFamily="66" charset="0"/>
            </a:endParaRPr>
          </a:p>
          <a:p>
            <a:pPr algn="l"/>
            <a:endParaRPr lang="en-US" sz="3200" dirty="0" smtClean="0"/>
          </a:p>
          <a:p>
            <a:pPr algn="l"/>
            <a:endParaRPr lang="ar-SA" sz="3000" u="sng" dirty="0">
              <a:latin typeface="Comic Sans MS" pitchFamily="66" charset="0"/>
            </a:endParaRPr>
          </a:p>
        </p:txBody>
      </p:sp>
      <p:sp>
        <p:nvSpPr>
          <p:cNvPr id="3" name="Title 2"/>
          <p:cNvSpPr>
            <a:spLocks noGrp="1"/>
          </p:cNvSpPr>
          <p:nvPr>
            <p:ph type="title"/>
          </p:nvPr>
        </p:nvSpPr>
        <p:spPr>
          <a:xfrm>
            <a:off x="457200" y="0"/>
            <a:ext cx="8329642" cy="6858000"/>
          </a:xfrm>
        </p:spPr>
        <p:txBody>
          <a:bodyPr>
            <a:normAutofit fontScale="90000"/>
          </a:bodyPr>
          <a:lstStyle/>
          <a:p>
            <a:r>
              <a:rPr sz="4400" b="1" u="sng" dirty="0" smtClean="0">
                <a:solidFill>
                  <a:schemeClr val="tx1">
                    <a:lumMod val="95000"/>
                    <a:lumOff val="5000"/>
                  </a:schemeClr>
                </a:solidFill>
                <a:latin typeface="Georgia" pitchFamily="18" charset="0"/>
              </a:rPr>
              <a:t>Early  life:</a:t>
            </a:r>
            <a:r>
              <a:rPr sz="3200" dirty="0" smtClean="0"/>
              <a:t/>
            </a:r>
            <a:br>
              <a:rPr sz="3200" dirty="0" smtClean="0"/>
            </a:br>
            <a:r>
              <a:rPr sz="3200" dirty="0" smtClean="0">
                <a:solidFill>
                  <a:schemeClr val="tx1">
                    <a:lumMod val="95000"/>
                    <a:lumOff val="5000"/>
                  </a:schemeClr>
                </a:solidFill>
                <a:latin typeface="Arabic Typesetting" pitchFamily="66" charset="-78"/>
                <a:cs typeface="Arabic Typesetting" pitchFamily="66" charset="-78"/>
              </a:rPr>
              <a:t/>
            </a:r>
            <a:br>
              <a:rPr sz="3200" dirty="0" smtClean="0">
                <a:solidFill>
                  <a:schemeClr val="tx1">
                    <a:lumMod val="95000"/>
                    <a:lumOff val="5000"/>
                  </a:schemeClr>
                </a:solidFill>
                <a:latin typeface="Arabic Typesetting" pitchFamily="66" charset="-78"/>
                <a:cs typeface="Arabic Typesetting" pitchFamily="66" charset="-78"/>
              </a:rPr>
            </a:br>
            <a:r>
              <a:rPr sz="3600" dirty="0" smtClean="0">
                <a:solidFill>
                  <a:schemeClr val="tx1">
                    <a:lumMod val="95000"/>
                    <a:lumOff val="5000"/>
                  </a:schemeClr>
                </a:solidFill>
                <a:latin typeface="Arabic Typesetting" pitchFamily="66" charset="-78"/>
                <a:cs typeface="Arabic Typesetting" pitchFamily="66" charset="-78"/>
              </a:rPr>
              <a:t>Born at </a:t>
            </a:r>
            <a:r>
              <a:rPr sz="3600" dirty="0" smtClean="0">
                <a:solidFill>
                  <a:schemeClr val="tx1">
                    <a:lumMod val="95000"/>
                    <a:lumOff val="5000"/>
                  </a:schemeClr>
                </a:solidFill>
                <a:latin typeface="Arabic Typesetting" pitchFamily="66" charset="-78"/>
                <a:cs typeface="Arabic Typesetting" pitchFamily="66" charset="-78"/>
              </a:rPr>
              <a:t>Penshurst</a:t>
            </a:r>
            <a:r>
              <a:rPr sz="3600" dirty="0" smtClean="0">
                <a:solidFill>
                  <a:schemeClr val="tx1">
                    <a:lumMod val="95000"/>
                    <a:lumOff val="5000"/>
                  </a:schemeClr>
                </a:solidFill>
                <a:latin typeface="Arabic Typesetting" pitchFamily="66" charset="-78"/>
                <a:cs typeface="Arabic Typesetting" pitchFamily="66" charset="-78"/>
              </a:rPr>
              <a:t> Place, Kent, he was the eldest son of Sir Henry Sidney(Lord Deputy of Ireland) and Lady Mary Dudley. He was named after his godfather, King Philip II of Spain. His mother was the eldest daughter of John Dudley, 1st Duke of Northumberland, and the sister of Robert Dudley, 1st Earl of Leicester. His younger brother, Robert was a statesman and patron of the arts, and was created Earl of Leicester. His younger sister, Mary, married Henry Herbert, 2nd Earl of Pembroke. Mary Sidney, who upon her marriage became the Countess of Pembroke, was a writer, translator and literary patron. </a:t>
            </a:r>
            <a:r>
              <a:rPr sz="3600" b="1" dirty="0" smtClean="0">
                <a:solidFill>
                  <a:schemeClr val="tx1">
                    <a:lumMod val="95000"/>
                    <a:lumOff val="5000"/>
                  </a:schemeClr>
                </a:solidFill>
                <a:latin typeface="Arabic Typesetting" pitchFamily="66" charset="-78"/>
                <a:cs typeface="Arabic Typesetting" pitchFamily="66" charset="-78"/>
              </a:rPr>
              <a:t>Sidney</a:t>
            </a:r>
            <a:r>
              <a:rPr sz="3600" dirty="0" smtClean="0">
                <a:solidFill>
                  <a:schemeClr val="tx1">
                    <a:lumMod val="95000"/>
                    <a:lumOff val="5000"/>
                  </a:schemeClr>
                </a:solidFill>
                <a:latin typeface="Arabic Typesetting" pitchFamily="66" charset="-78"/>
                <a:cs typeface="Arabic Typesetting" pitchFamily="66" charset="-78"/>
              </a:rPr>
              <a:t> dedicated his longest work, the Arcadia, to her. After her brother's death, Mary reworked the Arcadia, now known as The Countess of Pembroke's Arcadia.</a:t>
            </a:r>
            <a:br>
              <a:rPr sz="3600" dirty="0" smtClean="0">
                <a:solidFill>
                  <a:schemeClr val="tx1">
                    <a:lumMod val="95000"/>
                    <a:lumOff val="5000"/>
                  </a:schemeClr>
                </a:solidFill>
                <a:latin typeface="Arabic Typesetting" pitchFamily="66" charset="-78"/>
                <a:cs typeface="Arabic Typesetting" pitchFamily="66" charset="-78"/>
              </a:rPr>
            </a:br>
            <a:endParaRPr lang="ar-SA"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611560" y="476672"/>
            <a:ext cx="8208912" cy="369332"/>
          </a:xfrm>
          <a:prstGeom prst="rect">
            <a:avLst/>
          </a:prstGeom>
          <a:noFill/>
        </p:spPr>
        <p:txBody>
          <a:bodyPr wrap="square" rtlCol="1">
            <a:spAutoFit/>
          </a:bodyPr>
          <a:lstStyle/>
          <a:p>
            <a:r>
              <a:rPr lang="en-US" dirty="0" smtClean="0"/>
              <a:t> </a:t>
            </a:r>
            <a:endParaRPr lang="ar-SA" dirty="0"/>
          </a:p>
        </p:txBody>
      </p:sp>
      <p:sp>
        <p:nvSpPr>
          <p:cNvPr id="4" name="مربع نص 3"/>
          <p:cNvSpPr txBox="1"/>
          <p:nvPr/>
        </p:nvSpPr>
        <p:spPr>
          <a:xfrm>
            <a:off x="214282" y="214290"/>
            <a:ext cx="8640960" cy="584775"/>
          </a:xfrm>
          <a:prstGeom prst="rect">
            <a:avLst/>
          </a:prstGeom>
          <a:noFill/>
        </p:spPr>
        <p:txBody>
          <a:bodyPr wrap="square" rtlCol="1">
            <a:spAutoFit/>
          </a:bodyPr>
          <a:lstStyle/>
          <a:p>
            <a:pPr algn="l"/>
            <a:r>
              <a:rPr lang="en-US" sz="3200" dirty="0" smtClean="0"/>
              <a:t> </a:t>
            </a:r>
            <a:endParaRPr lang="ar-SA" sz="3000" dirty="0">
              <a:latin typeface="Comic Sans MS" pitchFamily="66" charset="0"/>
            </a:endParaRPr>
          </a:p>
        </p:txBody>
      </p:sp>
      <p:sp>
        <p:nvSpPr>
          <p:cNvPr id="5" name="Title 4"/>
          <p:cNvSpPr>
            <a:spLocks noGrp="1"/>
          </p:cNvSpPr>
          <p:nvPr>
            <p:ph type="title"/>
          </p:nvPr>
        </p:nvSpPr>
        <p:spPr>
          <a:xfrm>
            <a:off x="428596" y="0"/>
            <a:ext cx="8229600" cy="6500834"/>
          </a:xfrm>
        </p:spPr>
        <p:txBody>
          <a:bodyPr>
            <a:noAutofit/>
          </a:bodyPr>
          <a:lstStyle/>
          <a:p>
            <a:r>
              <a:rPr sz="3200" b="1" dirty="0" smtClean="0">
                <a:solidFill>
                  <a:schemeClr val="tx1">
                    <a:lumMod val="95000"/>
                    <a:lumOff val="5000"/>
                  </a:schemeClr>
                </a:solidFill>
                <a:latin typeface="Arabic Typesetting" pitchFamily="66" charset="-78"/>
                <a:cs typeface="Arabic Typesetting" pitchFamily="66" charset="-78"/>
              </a:rPr>
              <a:t>Philip Sidney </a:t>
            </a:r>
            <a:r>
              <a:rPr sz="3200" dirty="0" smtClean="0">
                <a:solidFill>
                  <a:schemeClr val="tx1">
                    <a:lumMod val="95000"/>
                    <a:lumOff val="5000"/>
                  </a:schemeClr>
                </a:solidFill>
                <a:latin typeface="Arabic Typesetting" pitchFamily="66" charset="-78"/>
                <a:cs typeface="Arabic Typesetting" pitchFamily="66" charset="-78"/>
              </a:rPr>
              <a:t>was educated at Shrewsbury School and Christ Church, Oxford; After private tutelage, he</a:t>
            </a:r>
            <a:r>
              <a:rPr sz="3200" b="1" dirty="0" smtClean="0">
                <a:solidFill>
                  <a:schemeClr val="tx1">
                    <a:lumMod val="95000"/>
                    <a:lumOff val="5000"/>
                  </a:schemeClr>
                </a:solidFill>
                <a:latin typeface="Arabic Typesetting" pitchFamily="66" charset="-78"/>
                <a:cs typeface="Arabic Typesetting" pitchFamily="66" charset="-78"/>
              </a:rPr>
              <a:t> </a:t>
            </a:r>
            <a:r>
              <a:rPr sz="3200" dirty="0" smtClean="0">
                <a:solidFill>
                  <a:schemeClr val="tx1">
                    <a:lumMod val="95000"/>
                    <a:lumOff val="5000"/>
                  </a:schemeClr>
                </a:solidFill>
                <a:latin typeface="Arabic Typesetting" pitchFamily="66" charset="-78"/>
                <a:cs typeface="Arabic Typesetting" pitchFamily="66" charset="-78"/>
              </a:rPr>
              <a:t>entered Shrewsbury School at the age of ten in 1564, on the same day as </a:t>
            </a:r>
            <a:r>
              <a:rPr sz="3200" dirty="0" smtClean="0">
                <a:solidFill>
                  <a:schemeClr val="tx1">
                    <a:lumMod val="95000"/>
                    <a:lumOff val="5000"/>
                  </a:schemeClr>
                </a:solidFill>
                <a:latin typeface="Arabic Typesetting" pitchFamily="66" charset="-78"/>
                <a:cs typeface="Arabic Typesetting" pitchFamily="66" charset="-78"/>
              </a:rPr>
              <a:t>Fulke</a:t>
            </a:r>
            <a:r>
              <a:rPr sz="3200" dirty="0" smtClean="0">
                <a:solidFill>
                  <a:schemeClr val="tx1">
                    <a:lumMod val="95000"/>
                    <a:lumOff val="5000"/>
                  </a:schemeClr>
                </a:solidFill>
                <a:latin typeface="Arabic Typesetting" pitchFamily="66" charset="-78"/>
                <a:cs typeface="Arabic Typesetting" pitchFamily="66" charset="-78"/>
              </a:rPr>
              <a:t> </a:t>
            </a:r>
            <a:r>
              <a:rPr sz="3200" dirty="0" smtClean="0">
                <a:solidFill>
                  <a:schemeClr val="tx1">
                    <a:lumMod val="95000"/>
                    <a:lumOff val="5000"/>
                  </a:schemeClr>
                </a:solidFill>
                <a:latin typeface="Arabic Typesetting" pitchFamily="66" charset="-78"/>
                <a:cs typeface="Arabic Typesetting" pitchFamily="66" charset="-78"/>
              </a:rPr>
              <a:t>Greville</a:t>
            </a:r>
            <a:r>
              <a:rPr sz="3200" dirty="0" smtClean="0">
                <a:solidFill>
                  <a:schemeClr val="tx1">
                    <a:lumMod val="95000"/>
                    <a:lumOff val="5000"/>
                  </a:schemeClr>
                </a:solidFill>
                <a:latin typeface="Arabic Typesetting" pitchFamily="66" charset="-78"/>
                <a:cs typeface="Arabic Typesetting" pitchFamily="66" charset="-78"/>
              </a:rPr>
              <a:t>, Lord Brooke, who became his fast friend and, later, his biographer. After attending Christ Church, Oxford, (1568-1571) he left without taking a degree in order to complete his education by travelling the continent. </a:t>
            </a:r>
            <a:br>
              <a:rPr sz="3200" dirty="0" smtClean="0">
                <a:solidFill>
                  <a:schemeClr val="tx1">
                    <a:lumMod val="95000"/>
                    <a:lumOff val="5000"/>
                  </a:schemeClr>
                </a:solidFill>
                <a:latin typeface="Arabic Typesetting" pitchFamily="66" charset="-78"/>
                <a:cs typeface="Arabic Typesetting" pitchFamily="66" charset="-78"/>
              </a:rPr>
            </a:br>
            <a:r>
              <a:rPr sz="3200" dirty="0" smtClean="0">
                <a:solidFill>
                  <a:schemeClr val="tx1">
                    <a:lumMod val="95000"/>
                    <a:lumOff val="5000"/>
                  </a:schemeClr>
                </a:solidFill>
                <a:latin typeface="Arabic Typesetting" pitchFamily="66" charset="-78"/>
                <a:cs typeface="Arabic Typesetting" pitchFamily="66" charset="-78"/>
              </a:rPr>
              <a:t>In 1572 he was elected to Parliament as Member of Parliament for Shrewsbury and in the same year travelled to France as part of the embassy to negotiate a marriage between Elizabeth I and the </a:t>
            </a:r>
            <a:r>
              <a:rPr sz="3200" dirty="0" smtClean="0">
                <a:solidFill>
                  <a:schemeClr val="tx1">
                    <a:lumMod val="95000"/>
                    <a:lumOff val="5000"/>
                  </a:schemeClr>
                </a:solidFill>
                <a:latin typeface="Arabic Typesetting" pitchFamily="66" charset="-78"/>
                <a:cs typeface="Arabic Typesetting" pitchFamily="66" charset="-78"/>
              </a:rPr>
              <a:t>Duck </a:t>
            </a:r>
            <a:r>
              <a:rPr sz="3200" dirty="0" err="1" smtClean="0">
                <a:solidFill>
                  <a:schemeClr val="tx1">
                    <a:lumMod val="95000"/>
                    <a:lumOff val="5000"/>
                  </a:schemeClr>
                </a:solidFill>
                <a:latin typeface="Arabic Typesetting" pitchFamily="66" charset="-78"/>
                <a:cs typeface="Arabic Typesetting" pitchFamily="66" charset="-78"/>
              </a:rPr>
              <a:t>D'Alençon</a:t>
            </a:r>
            <a:r>
              <a:rPr sz="3200" dirty="0" smtClean="0">
                <a:solidFill>
                  <a:schemeClr val="tx1">
                    <a:lumMod val="95000"/>
                    <a:lumOff val="5000"/>
                  </a:schemeClr>
                </a:solidFill>
                <a:latin typeface="Arabic Typesetting" pitchFamily="66" charset="-78"/>
                <a:cs typeface="Arabic Typesetting" pitchFamily="66" charset="-78"/>
              </a:rPr>
              <a:t>. He spent the next several years in mainland Europe, moving through Germany, Italy, Poland, the Kingdom of Hungary and Austria. On these travels, he met a number of prominent European intellectuals and politicians.</a:t>
            </a:r>
            <a:endParaRPr lang="ar-SA" sz="32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6491310"/>
          </a:xfrm>
        </p:spPr>
        <p:txBody>
          <a:bodyPr>
            <a:noAutofit/>
          </a:bodyPr>
          <a:lstStyle/>
          <a:p>
            <a:r>
              <a:rPr sz="4000" b="1" u="sng" smtClean="0">
                <a:solidFill>
                  <a:schemeClr val="tx1">
                    <a:lumMod val="95000"/>
                    <a:lumOff val="5000"/>
                  </a:schemeClr>
                </a:solidFill>
                <a:latin typeface="Georgia" pitchFamily="18" charset="0"/>
              </a:rPr>
              <a:t>Politics:</a:t>
            </a:r>
            <a:r>
              <a:rPr sz="2800" smtClean="0">
                <a:solidFill>
                  <a:schemeClr val="tx1">
                    <a:lumMod val="95000"/>
                    <a:lumOff val="5000"/>
                  </a:schemeClr>
                </a:solidFill>
              </a:rPr>
              <a:t/>
            </a:r>
            <a:br>
              <a:rPr sz="2800" smtClean="0">
                <a:solidFill>
                  <a:schemeClr val="tx1">
                    <a:lumMod val="95000"/>
                    <a:lumOff val="5000"/>
                  </a:schemeClr>
                </a:solidFill>
              </a:rPr>
            </a:br>
            <a:r>
              <a:rPr lang="ar-SA" sz="2800" b="1" dirty="0" smtClean="0">
                <a:solidFill>
                  <a:schemeClr val="tx1">
                    <a:lumMod val="95000"/>
                    <a:lumOff val="5000"/>
                  </a:schemeClr>
                </a:solidFill>
              </a:rPr>
              <a:t> </a:t>
            </a:r>
            <a:r>
              <a:rPr sz="2800" smtClean="0">
                <a:solidFill>
                  <a:schemeClr val="tx1">
                    <a:lumMod val="95000"/>
                    <a:lumOff val="5000"/>
                  </a:schemeClr>
                </a:solidFill>
              </a:rPr>
              <a:t/>
            </a:r>
            <a:br>
              <a:rPr sz="2800" smtClean="0">
                <a:solidFill>
                  <a:schemeClr val="tx1">
                    <a:lumMod val="95000"/>
                    <a:lumOff val="5000"/>
                  </a:schemeClr>
                </a:solidFill>
              </a:rPr>
            </a:br>
            <a:r>
              <a:rPr sz="3600" b="1" smtClean="0">
                <a:solidFill>
                  <a:schemeClr val="tx1">
                    <a:lumMod val="95000"/>
                    <a:lumOff val="5000"/>
                  </a:schemeClr>
                </a:solidFill>
                <a:latin typeface="Arabic Typesetting" pitchFamily="66" charset="-78"/>
                <a:cs typeface="Arabic Typesetting" pitchFamily="66" charset="-78"/>
              </a:rPr>
              <a:t>Sidney</a:t>
            </a:r>
            <a:r>
              <a:rPr sz="3600" smtClean="0">
                <a:solidFill>
                  <a:schemeClr val="tx1">
                    <a:lumMod val="95000"/>
                    <a:lumOff val="5000"/>
                  </a:schemeClr>
                </a:solidFill>
                <a:latin typeface="Arabic Typesetting" pitchFamily="66" charset="-78"/>
                <a:cs typeface="Arabic Typesetting" pitchFamily="66" charset="-78"/>
              </a:rPr>
              <a:t> returned to England in 1575, living the life of a popular and eminent courtier. In 1577, he was sent as ambassador to the German Emperor and the Prince of Orange. Officially, he had been sent to condole the princes on the deaths of their fathers. His real mission was to feel out the chances for the creation of a Protestant league. Yet, the budding diplomatic career was cut short because Queen Elizabeth I found </a:t>
            </a:r>
            <a:r>
              <a:rPr sz="3600" b="1" smtClean="0">
                <a:solidFill>
                  <a:schemeClr val="tx1">
                    <a:lumMod val="95000"/>
                    <a:lumOff val="5000"/>
                  </a:schemeClr>
                </a:solidFill>
                <a:latin typeface="Arabic Typesetting" pitchFamily="66" charset="-78"/>
                <a:cs typeface="Arabic Typesetting" pitchFamily="66" charset="-78"/>
              </a:rPr>
              <a:t>Sidney</a:t>
            </a:r>
            <a:r>
              <a:rPr sz="3600" smtClean="0">
                <a:solidFill>
                  <a:schemeClr val="tx1">
                    <a:lumMod val="95000"/>
                    <a:lumOff val="5000"/>
                  </a:schemeClr>
                </a:solidFill>
                <a:latin typeface="Arabic Typesetting" pitchFamily="66" charset="-78"/>
                <a:cs typeface="Arabic Typesetting" pitchFamily="66" charset="-78"/>
              </a:rPr>
              <a:t> to be perhaps too ardent in his Protestantism, the Queen preferring a more cautious approach.</a:t>
            </a:r>
            <a:br>
              <a:rPr sz="3600" smtClean="0">
                <a:solidFill>
                  <a:schemeClr val="tx1">
                    <a:lumMod val="95000"/>
                    <a:lumOff val="5000"/>
                  </a:schemeClr>
                </a:solidFill>
                <a:latin typeface="Arabic Typesetting" pitchFamily="66" charset="-78"/>
                <a:cs typeface="Arabic Typesetting" pitchFamily="66" charset="-78"/>
              </a:rPr>
            </a:br>
            <a:endParaRPr lang="ar-SA" sz="28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596" y="-142900"/>
            <a:ext cx="8229600" cy="6858000"/>
          </a:xfrm>
        </p:spPr>
        <p:txBody>
          <a:bodyPr>
            <a:normAutofit fontScale="90000"/>
          </a:bodyPr>
          <a:lstStyle/>
          <a:p>
            <a:r>
              <a:rPr sz="3600" smtClean="0">
                <a:solidFill>
                  <a:schemeClr val="tx1">
                    <a:lumMod val="95000"/>
                    <a:lumOff val="5000"/>
                  </a:schemeClr>
                </a:solidFill>
                <a:latin typeface="Arabic Typesetting" pitchFamily="66" charset="-78"/>
                <a:cs typeface="Arabic Typesetting" pitchFamily="66" charset="-78"/>
              </a:rPr>
              <a:t>Upon his return, Sidney attended the court of Elizabeth I, and was considered "the flower of chivalry." He was also a patron of the arts, actively encouraging such authors as Edward Dyer, Greville, and most importantly, the young poet Edmund Spenser, who dedicated </a:t>
            </a:r>
            <a:r>
              <a:rPr sz="3600" i="1" smtClean="0">
                <a:solidFill>
                  <a:schemeClr val="tx1">
                    <a:lumMod val="95000"/>
                    <a:lumOff val="5000"/>
                  </a:schemeClr>
                </a:solidFill>
                <a:latin typeface="Arabic Typesetting" pitchFamily="66" charset="-78"/>
                <a:cs typeface="Arabic Typesetting" pitchFamily="66" charset="-78"/>
              </a:rPr>
              <a:t>The Shepheardes Calender</a:t>
            </a:r>
            <a:r>
              <a:rPr sz="3600" smtClean="0">
                <a:solidFill>
                  <a:schemeClr val="tx1">
                    <a:lumMod val="95000"/>
                    <a:lumOff val="5000"/>
                  </a:schemeClr>
                </a:solidFill>
                <a:latin typeface="Arabic Typesetting" pitchFamily="66" charset="-78"/>
                <a:cs typeface="Arabic Typesetting" pitchFamily="66" charset="-78"/>
              </a:rPr>
              <a:t> to him. Also, Sidney met Penelope Devereux, the future Lady Rich; though much younger, she would inspire his famous sonnet sequence of the 1580s, Astrophel and Stella. Her father, the Earl of Essex, is said to have planned to marry his daughter to Sidney, but he died in 1576. In England,1580, Sidney occupied himself with politics and art. He defended his father's administration of Ireland in a lengthy document. More seriously, he quarrelled with Edward de Vere, 17th Earl of Oxford, probably because of Sidney's opposition to the Queen Elizabeth's French marriage(to the Duke of Anjou, Roman Catholic heir to the French throne), which de Vere championed.</a:t>
            </a:r>
            <a:r>
              <a:rPr sz="3600" smtClean="0"/>
              <a:t> </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6491310"/>
          </a:xfrm>
        </p:spPr>
        <p:txBody>
          <a:bodyPr>
            <a:normAutofit/>
          </a:bodyPr>
          <a:lstStyle/>
          <a:p>
            <a:r>
              <a:rPr sz="3600" smtClean="0">
                <a:solidFill>
                  <a:schemeClr val="tx1">
                    <a:lumMod val="95000"/>
                    <a:lumOff val="5000"/>
                  </a:schemeClr>
                </a:solidFill>
                <a:latin typeface="Arabic Typesetting" pitchFamily="66" charset="-78"/>
                <a:cs typeface="Arabic Typesetting" pitchFamily="66" charset="-78"/>
              </a:rPr>
              <a:t>In the aftermath of this episode, Sidney challenged de Vere to a duel, which Elizabeth forbade. He then wrote a lengthy letter to the Queen detailing the foolishness of the French marriage. Characteristically, Elizabeth bristled at his presumption, and Sidney prudently retired from court.</a:t>
            </a:r>
            <a:br>
              <a:rPr sz="3600" smtClean="0">
                <a:solidFill>
                  <a:schemeClr val="tx1">
                    <a:lumMod val="95000"/>
                    <a:lumOff val="5000"/>
                  </a:schemeClr>
                </a:solidFill>
                <a:latin typeface="Arabic Typesetting" pitchFamily="66" charset="-78"/>
                <a:cs typeface="Arabic Typesetting" pitchFamily="66" charset="-78"/>
              </a:rPr>
            </a:br>
            <a:r>
              <a:rPr sz="3600" smtClean="0">
                <a:solidFill>
                  <a:schemeClr val="tx1">
                    <a:lumMod val="95000"/>
                    <a:lumOff val="5000"/>
                  </a:schemeClr>
                </a:solidFill>
                <a:latin typeface="Arabic Typesetting" pitchFamily="66" charset="-78"/>
                <a:cs typeface="Arabic Typesetting" pitchFamily="66" charset="-78"/>
              </a:rPr>
              <a:t>He left the court for the estate of his cherished sister Mary Herbert, Countess of Pembroke. During his stay, he wrote the long pastoral romance </a:t>
            </a:r>
            <a:r>
              <a:rPr sz="3600" i="1" smtClean="0">
                <a:solidFill>
                  <a:schemeClr val="tx1">
                    <a:lumMod val="95000"/>
                    <a:lumOff val="5000"/>
                  </a:schemeClr>
                </a:solidFill>
                <a:latin typeface="Arabic Typesetting" pitchFamily="66" charset="-78"/>
                <a:cs typeface="Arabic Typesetting" pitchFamily="66" charset="-78"/>
              </a:rPr>
              <a:t>Arcadia</a:t>
            </a:r>
            <a:r>
              <a:rPr sz="3600" smtClean="0">
                <a:solidFill>
                  <a:schemeClr val="tx1">
                    <a:lumMod val="95000"/>
                    <a:lumOff val="5000"/>
                  </a:schemeClr>
                </a:solidFill>
                <a:latin typeface="Arabic Typesetting" pitchFamily="66" charset="-78"/>
                <a:cs typeface="Arabic Typesetting" pitchFamily="66" charset="-78"/>
              </a:rPr>
              <a:t>.</a:t>
            </a:r>
            <a:br>
              <a:rPr sz="3600" smtClean="0">
                <a:solidFill>
                  <a:schemeClr val="tx1">
                    <a:lumMod val="95000"/>
                    <a:lumOff val="5000"/>
                  </a:schemeClr>
                </a:solidFill>
                <a:latin typeface="Arabic Typesetting" pitchFamily="66" charset="-78"/>
                <a:cs typeface="Arabic Typesetting" pitchFamily="66" charset="-78"/>
              </a:rPr>
            </a:br>
            <a:r>
              <a:rPr smtClean="0"/>
              <a:t/>
            </a:r>
            <a:br>
              <a:rPr smtClean="0"/>
            </a:b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596" y="285728"/>
            <a:ext cx="8472518" cy="6572272"/>
          </a:xfrm>
        </p:spPr>
        <p:txBody>
          <a:bodyPr>
            <a:normAutofit fontScale="90000"/>
          </a:bodyPr>
          <a:lstStyle/>
          <a:p>
            <a:r>
              <a:rPr lang="ar-SA" sz="4400" b="1" u="sng" dirty="0" smtClean="0">
                <a:solidFill>
                  <a:schemeClr val="tx1">
                    <a:lumMod val="95000"/>
                    <a:lumOff val="5000"/>
                  </a:schemeClr>
                </a:solidFill>
                <a:latin typeface="Georgia" pitchFamily="18" charset="0"/>
              </a:rPr>
              <a:t/>
            </a:r>
            <a:br>
              <a:rPr lang="ar-SA" sz="4400" b="1" u="sng" dirty="0" smtClean="0">
                <a:solidFill>
                  <a:schemeClr val="tx1">
                    <a:lumMod val="95000"/>
                    <a:lumOff val="5000"/>
                  </a:schemeClr>
                </a:solidFill>
                <a:latin typeface="Georgia" pitchFamily="18" charset="0"/>
              </a:rPr>
            </a:br>
            <a:r>
              <a:rPr lang="ar-SA" sz="4400" b="1" u="sng" dirty="0" smtClean="0">
                <a:solidFill>
                  <a:schemeClr val="tx1">
                    <a:lumMod val="95000"/>
                    <a:lumOff val="5000"/>
                  </a:schemeClr>
                </a:solidFill>
                <a:latin typeface="Georgia" pitchFamily="18" charset="0"/>
              </a:rPr>
              <a:t/>
            </a:r>
            <a:br>
              <a:rPr lang="ar-SA" sz="4400" b="1" u="sng" dirty="0" smtClean="0">
                <a:solidFill>
                  <a:schemeClr val="tx1">
                    <a:lumMod val="95000"/>
                    <a:lumOff val="5000"/>
                  </a:schemeClr>
                </a:solidFill>
                <a:latin typeface="Georgia" pitchFamily="18" charset="0"/>
              </a:rPr>
            </a:br>
            <a:r>
              <a:rPr lang="ar-SA" sz="4400" b="1" u="sng" dirty="0" smtClean="0">
                <a:solidFill>
                  <a:schemeClr val="tx1">
                    <a:lumMod val="95000"/>
                    <a:lumOff val="5000"/>
                  </a:schemeClr>
                </a:solidFill>
                <a:latin typeface="Georgia" pitchFamily="18" charset="0"/>
              </a:rPr>
              <a:t/>
            </a:r>
            <a:br>
              <a:rPr lang="ar-SA" sz="4400" b="1" u="sng" dirty="0" smtClean="0">
                <a:solidFill>
                  <a:schemeClr val="tx1">
                    <a:lumMod val="95000"/>
                    <a:lumOff val="5000"/>
                  </a:schemeClr>
                </a:solidFill>
                <a:latin typeface="Georgia" pitchFamily="18" charset="0"/>
              </a:rPr>
            </a:br>
            <a:r>
              <a:rPr lang="ar-SA" sz="4400" b="1" u="sng" dirty="0" smtClean="0">
                <a:solidFill>
                  <a:schemeClr val="tx1">
                    <a:lumMod val="95000"/>
                    <a:lumOff val="5000"/>
                  </a:schemeClr>
                </a:solidFill>
                <a:latin typeface="Georgia" pitchFamily="18" charset="0"/>
              </a:rPr>
              <a:t/>
            </a:r>
            <a:br>
              <a:rPr lang="ar-SA" sz="4400" b="1" u="sng" dirty="0" smtClean="0">
                <a:solidFill>
                  <a:schemeClr val="tx1">
                    <a:lumMod val="95000"/>
                    <a:lumOff val="5000"/>
                  </a:schemeClr>
                </a:solidFill>
                <a:latin typeface="Georgia" pitchFamily="18" charset="0"/>
              </a:rPr>
            </a:br>
            <a:r>
              <a:rPr lang="ar-SA" sz="4400" b="1" u="sng" dirty="0" smtClean="0">
                <a:solidFill>
                  <a:schemeClr val="tx1">
                    <a:lumMod val="95000"/>
                    <a:lumOff val="5000"/>
                  </a:schemeClr>
                </a:solidFill>
                <a:latin typeface="Georgia" pitchFamily="18" charset="0"/>
              </a:rPr>
              <a:t/>
            </a:r>
            <a:br>
              <a:rPr lang="ar-SA" sz="4400" b="1" u="sng" dirty="0" smtClean="0">
                <a:solidFill>
                  <a:schemeClr val="tx1">
                    <a:lumMod val="95000"/>
                    <a:lumOff val="5000"/>
                  </a:schemeClr>
                </a:solidFill>
                <a:latin typeface="Georgia" pitchFamily="18" charset="0"/>
              </a:rPr>
            </a:br>
            <a:r>
              <a:rPr lang="ar-SA" sz="4400" b="1" u="sng" dirty="0" smtClean="0">
                <a:solidFill>
                  <a:schemeClr val="tx1">
                    <a:lumMod val="95000"/>
                    <a:lumOff val="5000"/>
                  </a:schemeClr>
                </a:solidFill>
                <a:latin typeface="Georgia" pitchFamily="18" charset="0"/>
              </a:rPr>
              <a:t/>
            </a:r>
            <a:br>
              <a:rPr lang="ar-SA" sz="4400" b="1" u="sng" dirty="0" smtClean="0">
                <a:solidFill>
                  <a:schemeClr val="tx1">
                    <a:lumMod val="95000"/>
                    <a:lumOff val="5000"/>
                  </a:schemeClr>
                </a:solidFill>
                <a:latin typeface="Georgia" pitchFamily="18" charset="0"/>
              </a:rPr>
            </a:br>
            <a:r>
              <a:rPr sz="4400" b="1" u="sng" smtClean="0">
                <a:solidFill>
                  <a:schemeClr val="tx1">
                    <a:lumMod val="95000"/>
                    <a:lumOff val="5000"/>
                  </a:schemeClr>
                </a:solidFill>
                <a:latin typeface="Georgia" pitchFamily="18" charset="0"/>
              </a:rPr>
              <a:t>Literary writings</a:t>
            </a:r>
            <a:r>
              <a:rPr sz="4400" b="1" smtClean="0">
                <a:solidFill>
                  <a:schemeClr val="tx1">
                    <a:lumMod val="95000"/>
                    <a:lumOff val="5000"/>
                  </a:schemeClr>
                </a:solidFill>
                <a:latin typeface="Georgia" pitchFamily="18" charset="0"/>
              </a:rPr>
              <a:t>:</a:t>
            </a:r>
            <a:r>
              <a:rPr smtClean="0"/>
              <a:t/>
            </a:r>
            <a:br>
              <a:rPr smtClean="0"/>
            </a:br>
            <a:r>
              <a:rPr lang="ar-SA" b="1" dirty="0" smtClean="0"/>
              <a:t/>
            </a:r>
            <a:br>
              <a:rPr lang="ar-SA" b="1" dirty="0" smtClean="0"/>
            </a:br>
            <a:r>
              <a:rPr sz="4000" smtClean="0">
                <a:solidFill>
                  <a:schemeClr val="tx1">
                    <a:lumMod val="95000"/>
                    <a:lumOff val="5000"/>
                  </a:schemeClr>
                </a:solidFill>
                <a:latin typeface="Arabic Typesetting" pitchFamily="66" charset="-78"/>
                <a:cs typeface="Arabic Typesetting" pitchFamily="66" charset="-78"/>
              </a:rPr>
              <a:t>His artistic contacts were more peaceful and more significant for his lasting fame. During his absence from court, he wrote Astrophel and Stella and the first draft of The Arcadia and The Defence of Poesy. Somewhat earlier, he had met Edmund Spenser, who dedicated the Shepheardes Calendar to him. Other literary contacts included membership, along with his friends and fellow poets Fulke Greville, Edward Dyer, Edmund Spenser and Gabriel Harvey, of the (possibly fictitious) 'Areopagus', a humanist endeavour to classicise English verse.</a:t>
            </a:r>
            <a:br>
              <a:rPr sz="4000" smtClean="0">
                <a:solidFill>
                  <a:schemeClr val="tx1">
                    <a:lumMod val="95000"/>
                    <a:lumOff val="5000"/>
                  </a:schemeClr>
                </a:solidFill>
                <a:latin typeface="Arabic Typesetting" pitchFamily="66" charset="-78"/>
                <a:cs typeface="Arabic Typesetting" pitchFamily="66" charset="-78"/>
              </a:rPr>
            </a:br>
            <a:endParaRPr lang="ar-SA" sz="24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0034" y="285728"/>
            <a:ext cx="8229600" cy="6072230"/>
          </a:xfrm>
        </p:spPr>
        <p:txBody>
          <a:bodyPr>
            <a:normAutofit/>
          </a:bodyPr>
          <a:lstStyle/>
          <a:p>
            <a:r>
              <a:rPr sz="3600" smtClean="0">
                <a:solidFill>
                  <a:schemeClr val="tx1">
                    <a:lumMod val="95000"/>
                    <a:lumOff val="5000"/>
                  </a:schemeClr>
                </a:solidFill>
                <a:latin typeface="Arabic Typesetting" pitchFamily="66" charset="-78"/>
                <a:cs typeface="Arabic Typesetting" pitchFamily="66" charset="-78"/>
              </a:rPr>
              <a:t>Sidney had returned to court by the middle of 1581 and in 1584 was MP for Kent. That same year Penelope Devereux was married, apparently against her will, to Lord Rich. Sidney was knighted in 1583. An early arrangement to marry Anne Cecil, daughter of Sir William Cecil and eventual wife of de Vere, had fallen through in 1571. In 1583, he married Frances, teenage daughter of Sir Francis Walsingham. In the same year, he made a visit to Oxford University with Giordano Bruno, who subsequently dedicated two books to Sidney. Later on , the Sidneys had one daughter, Elizabeth, later Countess of Rutland.</a:t>
            </a:r>
            <a:endParaRPr lang="ar-SA"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23528" y="476672"/>
            <a:ext cx="8568952" cy="1046440"/>
          </a:xfrm>
          <a:prstGeom prst="rect">
            <a:avLst/>
          </a:prstGeom>
          <a:noFill/>
        </p:spPr>
        <p:txBody>
          <a:bodyPr wrap="square" rtlCol="1">
            <a:spAutoFit/>
          </a:bodyPr>
          <a:lstStyle/>
          <a:p>
            <a:pPr algn="l"/>
            <a:endParaRPr lang="en-US" sz="3000" dirty="0" smtClean="0">
              <a:latin typeface="Comic Sans MS" pitchFamily="66" charset="0"/>
            </a:endParaRPr>
          </a:p>
          <a:p>
            <a:pPr algn="l"/>
            <a:endParaRPr lang="ar-SA" sz="3000" dirty="0">
              <a:latin typeface="Comic Sans MS" pitchFamily="66" charset="0"/>
            </a:endParaRPr>
          </a:p>
        </p:txBody>
      </p:sp>
      <p:sp>
        <p:nvSpPr>
          <p:cNvPr id="3" name="Title 2"/>
          <p:cNvSpPr>
            <a:spLocks noGrp="1"/>
          </p:cNvSpPr>
          <p:nvPr>
            <p:ph type="title"/>
          </p:nvPr>
        </p:nvSpPr>
        <p:spPr>
          <a:xfrm>
            <a:off x="457200" y="152400"/>
            <a:ext cx="8401080" cy="6919938"/>
          </a:xfrm>
        </p:spPr>
        <p:txBody>
          <a:bodyPr>
            <a:normAutofit fontScale="90000"/>
          </a:bodyPr>
          <a:lstStyle/>
          <a:p>
            <a:r>
              <a:rPr sz="4000" b="1" u="sng" smtClean="0">
                <a:solidFill>
                  <a:schemeClr val="tx1">
                    <a:lumMod val="95000"/>
                    <a:lumOff val="5000"/>
                  </a:schemeClr>
                </a:solidFill>
                <a:latin typeface="Georgia" pitchFamily="18" charset="0"/>
              </a:rPr>
              <a:t>Astrophel and Stella:</a:t>
            </a:r>
            <a:r>
              <a:rPr sz="2200" smtClean="0"/>
              <a:t/>
            </a:r>
            <a:br>
              <a:rPr sz="2200" smtClean="0"/>
            </a:br>
            <a:r>
              <a:rPr lang="ar-SA" sz="2200" dirty="0" smtClean="0"/>
              <a:t> </a:t>
            </a:r>
            <a:r>
              <a:rPr sz="2200" smtClean="0"/>
              <a:t/>
            </a:r>
            <a:br>
              <a:rPr sz="2200" smtClean="0"/>
            </a:br>
            <a:r>
              <a:rPr sz="4000" smtClean="0">
                <a:solidFill>
                  <a:schemeClr val="tx1">
                    <a:lumMod val="95000"/>
                    <a:lumOff val="5000"/>
                  </a:schemeClr>
                </a:solidFill>
                <a:latin typeface="Arabic Typesetting" pitchFamily="66" charset="-78"/>
                <a:cs typeface="Arabic Typesetting" pitchFamily="66" charset="-78"/>
              </a:rPr>
              <a:t>Likely composed in the 1580s, Philip Sidney's Astrophil and Stella is an English sonnet sequence containing 108 sonnets and 11 songs. The name derives from the two Greek words, 'aster' (star) and 'phil' (lover), and the Latin word 'stella' meaning star. Thus Astrophil is the star lover, and Stella is his star. Sidney partly nativized the key features of his Italian model Petrarch, including an ongoing but partly obscure narrative, the philosophical trappings of the poet in relation to love and desire, and musings on the art of poetic creation. Sidney also adopts the Petrarchan rhyme scheme, though he uses it with such freedom that fifteen variants are employed.</a:t>
            </a:r>
            <a:br>
              <a:rPr sz="4000" smtClean="0">
                <a:solidFill>
                  <a:schemeClr val="tx1">
                    <a:lumMod val="95000"/>
                    <a:lumOff val="5000"/>
                  </a:schemeClr>
                </a:solidFill>
                <a:latin typeface="Arabic Typesetting" pitchFamily="66" charset="-78"/>
                <a:cs typeface="Arabic Typesetting" pitchFamily="66" charset="-78"/>
              </a:rPr>
            </a:br>
            <a:endParaRPr lang="ar-SA" sz="40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67544" y="620688"/>
            <a:ext cx="8352928" cy="553998"/>
          </a:xfrm>
          <a:prstGeom prst="rect">
            <a:avLst/>
          </a:prstGeom>
          <a:noFill/>
        </p:spPr>
        <p:txBody>
          <a:bodyPr wrap="square" rtlCol="1">
            <a:spAutoFit/>
          </a:bodyPr>
          <a:lstStyle/>
          <a:p>
            <a:pPr algn="l"/>
            <a:r>
              <a:rPr lang="en-US" sz="3000" dirty="0" smtClean="0">
                <a:latin typeface="Comic Sans MS" pitchFamily="66" charset="0"/>
              </a:rPr>
              <a:t>  </a:t>
            </a:r>
            <a:endParaRPr lang="ar-SA" sz="3000" dirty="0">
              <a:latin typeface="Comic Sans MS" pitchFamily="66" charset="0"/>
            </a:endParaRPr>
          </a:p>
        </p:txBody>
      </p:sp>
      <p:sp>
        <p:nvSpPr>
          <p:cNvPr id="4" name="Title 3"/>
          <p:cNvSpPr>
            <a:spLocks noGrp="1"/>
          </p:cNvSpPr>
          <p:nvPr>
            <p:ph type="title"/>
          </p:nvPr>
        </p:nvSpPr>
        <p:spPr>
          <a:xfrm>
            <a:off x="457200" y="152400"/>
            <a:ext cx="8229600" cy="6419872"/>
          </a:xfrm>
        </p:spPr>
        <p:txBody>
          <a:bodyPr>
            <a:normAutofit/>
          </a:bodyPr>
          <a:lstStyle/>
          <a:p>
            <a:r>
              <a:rPr smtClean="0">
                <a:solidFill>
                  <a:schemeClr val="tx1">
                    <a:lumMod val="95000"/>
                    <a:lumOff val="5000"/>
                  </a:schemeClr>
                </a:solidFill>
                <a:latin typeface="Arabic Typesetting" pitchFamily="66" charset="-78"/>
                <a:cs typeface="Arabic Typesetting" pitchFamily="66" charset="-78"/>
              </a:rPr>
              <a:t>Some have suggested that the love represented within the sequence may be a literal one as Sidney evidently connects Astrophil to himself and Stella to Penelope Rich, the wife of a courtier, Robert Rich, 3rd Baronet. Payne and Hunter suggest that modern criticism, though not explicitly rejecting this connection, leans more towards the viewpoint that writers happily create a poetic persona, artificial and distinct from themselves.</a:t>
            </a:r>
            <a:br>
              <a:rPr smtClean="0">
                <a:solidFill>
                  <a:schemeClr val="tx1">
                    <a:lumMod val="95000"/>
                    <a:lumOff val="5000"/>
                  </a:schemeClr>
                </a:solidFill>
                <a:latin typeface="Arabic Typesetting" pitchFamily="66" charset="-78"/>
                <a:cs typeface="Arabic Typesetting" pitchFamily="66" charset="-78"/>
              </a:rPr>
            </a:br>
            <a:endParaRPr lang="ar-SA"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282" y="357166"/>
            <a:ext cx="8715436" cy="6286544"/>
          </a:xfrm>
        </p:spPr>
        <p:txBody>
          <a:bodyPr>
            <a:normAutofit fontScale="90000"/>
          </a:bodyPr>
          <a:lstStyle/>
          <a:p>
            <a:r>
              <a:rPr sz="3600" b="1" u="sng" smtClean="0">
                <a:solidFill>
                  <a:schemeClr val="tx1">
                    <a:lumMod val="95000"/>
                    <a:lumOff val="5000"/>
                  </a:schemeClr>
                </a:solidFill>
                <a:latin typeface="Georgia" pitchFamily="18" charset="0"/>
                <a:cs typeface="Arabic Typesetting" pitchFamily="66" charset="-78"/>
              </a:rPr>
              <a:t>Publishing History:</a:t>
            </a:r>
            <a:r>
              <a:rPr sz="3600" b="1" smtClean="0">
                <a:solidFill>
                  <a:schemeClr val="tx1">
                    <a:lumMod val="95000"/>
                    <a:lumOff val="5000"/>
                  </a:schemeClr>
                </a:solidFill>
                <a:latin typeface="Georgia" pitchFamily="18" charset="0"/>
                <a:cs typeface="Arabic Typesetting" pitchFamily="66" charset="-78"/>
              </a:rPr>
              <a:t> (of Astrophil and Stella)</a:t>
            </a:r>
            <a:r>
              <a:rPr sz="3600" smtClean="0">
                <a:solidFill>
                  <a:schemeClr val="tx1">
                    <a:lumMod val="95000"/>
                    <a:lumOff val="5000"/>
                  </a:schemeClr>
                </a:solidFill>
                <a:latin typeface="Arabic Typesetting" pitchFamily="66" charset="-78"/>
                <a:cs typeface="Arabic Typesetting" pitchFamily="66" charset="-78"/>
              </a:rPr>
              <a:t/>
            </a:r>
            <a:br>
              <a:rPr sz="3600" smtClean="0">
                <a:solidFill>
                  <a:schemeClr val="tx1">
                    <a:lumMod val="95000"/>
                    <a:lumOff val="5000"/>
                  </a:schemeClr>
                </a:solidFill>
                <a:latin typeface="Arabic Typesetting" pitchFamily="66" charset="-78"/>
                <a:cs typeface="Arabic Typesetting" pitchFamily="66" charset="-78"/>
              </a:rPr>
            </a:br>
            <a:r>
              <a:rPr sz="3600" smtClean="0">
                <a:solidFill>
                  <a:schemeClr val="tx1">
                    <a:lumMod val="95000"/>
                    <a:lumOff val="5000"/>
                  </a:schemeClr>
                </a:solidFill>
                <a:latin typeface="Arabic Typesetting" pitchFamily="66" charset="-78"/>
                <a:cs typeface="Arabic Typesetting" pitchFamily="66" charset="-78"/>
              </a:rPr>
              <a:t> </a:t>
            </a:r>
            <a:br>
              <a:rPr sz="3600" smtClean="0">
                <a:solidFill>
                  <a:schemeClr val="tx1">
                    <a:lumMod val="95000"/>
                    <a:lumOff val="5000"/>
                  </a:schemeClr>
                </a:solidFill>
                <a:latin typeface="Arabic Typesetting" pitchFamily="66" charset="-78"/>
                <a:cs typeface="Arabic Typesetting" pitchFamily="66" charset="-78"/>
              </a:rPr>
            </a:br>
            <a:r>
              <a:rPr sz="4000" smtClean="0">
                <a:solidFill>
                  <a:schemeClr val="tx1">
                    <a:lumMod val="95000"/>
                    <a:lumOff val="5000"/>
                  </a:schemeClr>
                </a:solidFill>
                <a:latin typeface="Arabic Typesetting" pitchFamily="66" charset="-78"/>
                <a:cs typeface="Arabic Typesetting" pitchFamily="66" charset="-78"/>
              </a:rPr>
              <a:t>Many of the poems were circulated in manuscript form before the first edition was printed by Thomas Newman in 1591, five years after Sidney's death.This edition included ten of Sidney's songs, a preface by Thomas Nashe and verses from other poets including Thomas Campion, Samuel Daniel and the Earl of Oxford. The text was allegedly copied down by a man in the employ of one of Sidney's associates, thus it was full of errors and misreadings that eventually led to Sidney's friends ensuring that the unsold copies were impounded.</a:t>
            </a:r>
            <a:endParaRPr lang="ar-SA" sz="36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5536" y="332656"/>
            <a:ext cx="8424936" cy="553998"/>
          </a:xfrm>
          <a:prstGeom prst="rect">
            <a:avLst/>
          </a:prstGeom>
          <a:noFill/>
        </p:spPr>
        <p:txBody>
          <a:bodyPr wrap="square" rtlCol="1">
            <a:spAutoFit/>
          </a:bodyPr>
          <a:lstStyle/>
          <a:p>
            <a:pPr algn="l"/>
            <a:r>
              <a:rPr lang="en-US" sz="3000" dirty="0" smtClean="0">
                <a:latin typeface="Comic Sans MS" pitchFamily="66" charset="0"/>
              </a:rPr>
              <a:t> </a:t>
            </a:r>
            <a:endParaRPr lang="ar-SA" sz="3000" dirty="0">
              <a:latin typeface="Comic Sans MS" pitchFamily="66" charset="0"/>
            </a:endParaRPr>
          </a:p>
        </p:txBody>
      </p:sp>
      <p:sp>
        <p:nvSpPr>
          <p:cNvPr id="3" name="Title 2"/>
          <p:cNvSpPr>
            <a:spLocks noGrp="1"/>
          </p:cNvSpPr>
          <p:nvPr>
            <p:ph type="title"/>
          </p:nvPr>
        </p:nvSpPr>
        <p:spPr>
          <a:xfrm>
            <a:off x="457200" y="152400"/>
            <a:ext cx="8258204" cy="6419872"/>
          </a:xfrm>
        </p:spPr>
        <p:txBody>
          <a:bodyPr>
            <a:noAutofit/>
          </a:bodyPr>
          <a:lstStyle/>
          <a:p>
            <a:r>
              <a:rPr sz="4000" smtClean="0">
                <a:solidFill>
                  <a:schemeClr val="tx1">
                    <a:lumMod val="95000"/>
                    <a:lumOff val="5000"/>
                  </a:schemeClr>
                </a:solidFill>
                <a:latin typeface="Arabic Typesetting" pitchFamily="66" charset="-78"/>
                <a:cs typeface="Arabic Typesetting" pitchFamily="66" charset="-78"/>
              </a:rPr>
              <a:t>Newman printed a second version later in the year, and though the text was more accurate it was still flawed. The version of Astrophil and Stella commonly used is found in the folio of the 1598 version of Sidney's Arcadia. Though still not completely free from error, this was prepared under the supervision of his sister the Countess of Pembroke and is considered the most authoritative text available. All known versions of Astrophil and Stella have the poems in the same order, making it almost certain that Sidney determined their sequence.</a:t>
            </a:r>
            <a:endParaRPr lang="ar-SA" sz="40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5536" y="404664"/>
            <a:ext cx="8208912" cy="584775"/>
          </a:xfrm>
          <a:prstGeom prst="rect">
            <a:avLst/>
          </a:prstGeom>
          <a:noFill/>
        </p:spPr>
        <p:txBody>
          <a:bodyPr wrap="square" rtlCol="1">
            <a:spAutoFit/>
          </a:bodyPr>
          <a:lstStyle/>
          <a:p>
            <a:pPr algn="l"/>
            <a:r>
              <a:rPr lang="en-US" sz="3200" dirty="0" smtClean="0"/>
              <a:t> </a:t>
            </a:r>
            <a:endParaRPr lang="ar-SA" sz="3000" dirty="0">
              <a:latin typeface="Comic Sans MS" pitchFamily="66" charset="0"/>
            </a:endParaRPr>
          </a:p>
        </p:txBody>
      </p:sp>
      <p:sp>
        <p:nvSpPr>
          <p:cNvPr id="3" name="Title 2"/>
          <p:cNvSpPr>
            <a:spLocks noGrp="1"/>
          </p:cNvSpPr>
          <p:nvPr>
            <p:ph type="title"/>
          </p:nvPr>
        </p:nvSpPr>
        <p:spPr>
          <a:xfrm>
            <a:off x="142844" y="152400"/>
            <a:ext cx="8786874" cy="6705600"/>
          </a:xfrm>
        </p:spPr>
        <p:txBody>
          <a:bodyPr>
            <a:noAutofit/>
          </a:bodyPr>
          <a:lstStyle/>
          <a:p>
            <a:r>
              <a:rPr sz="4000" b="1" u="sng" smtClean="0">
                <a:solidFill>
                  <a:schemeClr val="tx1">
                    <a:lumMod val="95000"/>
                    <a:lumOff val="5000"/>
                  </a:schemeClr>
                </a:solidFill>
                <a:latin typeface="Georgia" pitchFamily="18" charset="0"/>
                <a:cs typeface="Arabic Typesetting" pitchFamily="66" charset="-78"/>
              </a:rPr>
              <a:t>Military activity:</a:t>
            </a:r>
            <a:r>
              <a:rPr sz="3200" smtClean="0">
                <a:solidFill>
                  <a:schemeClr val="tx1">
                    <a:lumMod val="95000"/>
                    <a:lumOff val="5000"/>
                  </a:schemeClr>
                </a:solidFill>
                <a:latin typeface="Arabic Typesetting" pitchFamily="66" charset="-78"/>
                <a:cs typeface="Arabic Typesetting" pitchFamily="66" charset="-78"/>
              </a:rPr>
              <a:t/>
            </a:r>
            <a:br>
              <a:rPr sz="3200" smtClean="0">
                <a:solidFill>
                  <a:schemeClr val="tx1">
                    <a:lumMod val="95000"/>
                    <a:lumOff val="5000"/>
                  </a:schemeClr>
                </a:solidFill>
                <a:latin typeface="Arabic Typesetting" pitchFamily="66" charset="-78"/>
                <a:cs typeface="Arabic Typesetting" pitchFamily="66" charset="-78"/>
              </a:rPr>
            </a:br>
            <a:r>
              <a:rPr sz="3200" b="1" smtClean="0">
                <a:solidFill>
                  <a:schemeClr val="tx1">
                    <a:lumMod val="95000"/>
                    <a:lumOff val="5000"/>
                  </a:schemeClr>
                </a:solidFill>
                <a:latin typeface="Arabic Typesetting" pitchFamily="66" charset="-78"/>
                <a:cs typeface="Arabic Typesetting" pitchFamily="66" charset="-78"/>
              </a:rPr>
              <a:t> </a:t>
            </a:r>
            <a:r>
              <a:rPr sz="3200" smtClean="0">
                <a:solidFill>
                  <a:schemeClr val="tx1">
                    <a:lumMod val="95000"/>
                    <a:lumOff val="5000"/>
                  </a:schemeClr>
                </a:solidFill>
                <a:latin typeface="Arabic Typesetting" pitchFamily="66" charset="-78"/>
                <a:cs typeface="Arabic Typesetting" pitchFamily="66" charset="-78"/>
              </a:rPr>
              <a:t/>
            </a:r>
            <a:br>
              <a:rPr sz="3200" smtClean="0">
                <a:solidFill>
                  <a:schemeClr val="tx1">
                    <a:lumMod val="95000"/>
                    <a:lumOff val="5000"/>
                  </a:schemeClr>
                </a:solidFill>
                <a:latin typeface="Arabic Typesetting" pitchFamily="66" charset="-78"/>
                <a:cs typeface="Arabic Typesetting" pitchFamily="66" charset="-78"/>
              </a:rPr>
            </a:br>
            <a:r>
              <a:rPr sz="3200" smtClean="0">
                <a:solidFill>
                  <a:schemeClr val="tx1">
                    <a:lumMod val="95000"/>
                    <a:lumOff val="5000"/>
                  </a:schemeClr>
                </a:solidFill>
                <a:latin typeface="Arabic Typesetting" pitchFamily="66" charset="-78"/>
                <a:cs typeface="Arabic Typesetting" pitchFamily="66" charset="-78"/>
              </a:rPr>
              <a:t>Both through his family heritage and his personal experience (he was in Walsingham's house in Paris during the St. Bartholomew's Day Massacre), Sidney was a keenly militant Protestant. In the 1570s, he had persuaded John Casimir to consider proposals for a united Protestant effort against the Roman Catholic Church and Spain. In the early 1580s, he argued unsuccessfully for an assault on Spain itself. In 1585, his enthusiasm for the Protestant struggle was given a free rein when he was appointed governor of Flushing in the Netherlands by the Queen Elizabeth. In the Netherlands, he consistently urged boldness on his superior, his uncle the Earl of Leicester. He conducted a successful raid on Spanish forces near Axel in July, 1586.</a:t>
            </a:r>
            <a:r>
              <a:rPr sz="3600" smtClean="0">
                <a:solidFill>
                  <a:schemeClr val="tx1">
                    <a:lumMod val="95000"/>
                    <a:lumOff val="5000"/>
                  </a:schemeClr>
                </a:solidFill>
                <a:latin typeface="Arabic Typesetting" pitchFamily="66" charset="-78"/>
                <a:cs typeface="Arabic Typesetting" pitchFamily="66" charset="-78"/>
              </a:rPr>
              <a:t/>
            </a:r>
            <a:br>
              <a:rPr sz="3600" smtClean="0">
                <a:solidFill>
                  <a:schemeClr val="tx1">
                    <a:lumMod val="95000"/>
                    <a:lumOff val="5000"/>
                  </a:schemeClr>
                </a:solidFill>
                <a:latin typeface="Arabic Typesetting" pitchFamily="66" charset="-78"/>
                <a:cs typeface="Arabic Typesetting" pitchFamily="66" charset="-78"/>
              </a:rPr>
            </a:br>
            <a:endParaRPr lang="ar-SA" sz="32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5536" y="1142984"/>
            <a:ext cx="1247506" cy="3231654"/>
          </a:xfrm>
          <a:prstGeom prst="rect">
            <a:avLst/>
          </a:prstGeom>
          <a:noFill/>
        </p:spPr>
        <p:txBody>
          <a:bodyPr wrap="square" rtlCol="1">
            <a:spAutoFit/>
          </a:bodyPr>
          <a:lstStyle/>
          <a:p>
            <a:pPr algn="l"/>
            <a:endParaRPr lang="en-US" sz="4800" b="1" dirty="0" smtClean="0">
              <a:latin typeface="Georgia" pitchFamily="18" charset="0"/>
            </a:endParaRPr>
          </a:p>
          <a:p>
            <a:pPr algn="l"/>
            <a:endParaRPr lang="en-US" sz="4800" dirty="0" smtClean="0">
              <a:latin typeface="Georgia" pitchFamily="18" charset="0"/>
            </a:endParaRPr>
          </a:p>
          <a:p>
            <a:pPr algn="l"/>
            <a:endParaRPr lang="en-US" sz="4800" dirty="0" smtClean="0">
              <a:latin typeface="Georgia" pitchFamily="18" charset="0"/>
            </a:endParaRPr>
          </a:p>
          <a:p>
            <a:pPr algn="l"/>
            <a:r>
              <a:rPr lang="en-US" sz="3000" dirty="0" smtClean="0">
                <a:latin typeface="Comic Sans MS" pitchFamily="66" charset="0"/>
              </a:rPr>
              <a:t/>
            </a:r>
            <a:br>
              <a:rPr lang="en-US" sz="3000" dirty="0" smtClean="0">
                <a:latin typeface="Comic Sans MS" pitchFamily="66" charset="0"/>
              </a:rPr>
            </a:br>
            <a:endParaRPr lang="ar-SA" sz="3000" dirty="0">
              <a:latin typeface="Comic Sans MS" pitchFamily="66" charset="0"/>
            </a:endParaRPr>
          </a:p>
        </p:txBody>
      </p:sp>
      <p:sp>
        <p:nvSpPr>
          <p:cNvPr id="3" name="Title 2"/>
          <p:cNvSpPr>
            <a:spLocks noGrp="1"/>
          </p:cNvSpPr>
          <p:nvPr>
            <p:ph type="title"/>
          </p:nvPr>
        </p:nvSpPr>
        <p:spPr>
          <a:xfrm>
            <a:off x="214282" y="142852"/>
            <a:ext cx="8929718" cy="7000924"/>
          </a:xfrm>
        </p:spPr>
        <p:txBody>
          <a:bodyPr>
            <a:noAutofit/>
          </a:bodyPr>
          <a:lstStyle/>
          <a:p>
            <a:r>
              <a:rPr sz="4000" b="1" u="sng" smtClean="0">
                <a:solidFill>
                  <a:schemeClr val="tx1">
                    <a:lumMod val="95000"/>
                    <a:lumOff val="5000"/>
                  </a:schemeClr>
                </a:solidFill>
                <a:latin typeface="Georgia" pitchFamily="18" charset="0"/>
                <a:cs typeface="Arabic Typesetting" pitchFamily="66" charset="-78"/>
              </a:rPr>
              <a:t>Injury and death:</a:t>
            </a:r>
            <a:r>
              <a:rPr sz="2800" b="1" smtClean="0">
                <a:solidFill>
                  <a:schemeClr val="tx1">
                    <a:lumMod val="95000"/>
                    <a:lumOff val="5000"/>
                  </a:schemeClr>
                </a:solidFill>
                <a:latin typeface="Arabic Typesetting" pitchFamily="66" charset="-78"/>
                <a:cs typeface="Arabic Typesetting" pitchFamily="66" charset="-78"/>
              </a:rPr>
              <a:t/>
            </a:r>
            <a:br>
              <a:rPr sz="2800" b="1" smtClean="0">
                <a:solidFill>
                  <a:schemeClr val="tx1">
                    <a:lumMod val="95000"/>
                    <a:lumOff val="5000"/>
                  </a:schemeClr>
                </a:solidFill>
                <a:latin typeface="Arabic Typesetting" pitchFamily="66" charset="-78"/>
                <a:cs typeface="Arabic Typesetting" pitchFamily="66" charset="-78"/>
              </a:rPr>
            </a:br>
            <a:r>
              <a:rPr sz="2800" b="1" smtClean="0">
                <a:solidFill>
                  <a:schemeClr val="tx1">
                    <a:lumMod val="95000"/>
                    <a:lumOff val="5000"/>
                  </a:schemeClr>
                </a:solidFill>
                <a:latin typeface="Arabic Typesetting" pitchFamily="66" charset="-78"/>
                <a:cs typeface="Arabic Typesetting" pitchFamily="66" charset="-78"/>
              </a:rPr>
              <a:t> </a:t>
            </a:r>
            <a:br>
              <a:rPr sz="2800" b="1" smtClean="0">
                <a:solidFill>
                  <a:schemeClr val="tx1">
                    <a:lumMod val="95000"/>
                    <a:lumOff val="5000"/>
                  </a:schemeClr>
                </a:solidFill>
                <a:latin typeface="Arabic Typesetting" pitchFamily="66" charset="-78"/>
                <a:cs typeface="Arabic Typesetting" pitchFamily="66" charset="-78"/>
              </a:rPr>
            </a:br>
            <a:r>
              <a:rPr sz="3600" smtClean="0">
                <a:solidFill>
                  <a:schemeClr val="tx1">
                    <a:lumMod val="95000"/>
                    <a:lumOff val="5000"/>
                  </a:schemeClr>
                </a:solidFill>
                <a:latin typeface="Arabic Typesetting" pitchFamily="66" charset="-78"/>
                <a:cs typeface="Arabic Typesetting" pitchFamily="66" charset="-78"/>
              </a:rPr>
              <a:t>Later that year(1586), he joined Sir John Norris in the Battle of Zutphen, fighting for the Protestant cause against the Spanish. During the battle, he was shot in the thigh and died of gangrene twenty-six days later, at the age of 32. According to the story, while lying wounded he gave his water to another wounded soldier, saying, "Thy necessity is yet greater than mine". As he lay dying, Sidney composed a song to be sung by his deathbed. This became possibly the most famous story about Sir Phillip, intended to illustrate his noble and gallant character. It also inspired evolutionary biologist John Maynard Smith to formulate a problem in signaling theory which is known as the Sir Philip Sidney game.</a:t>
            </a:r>
            <a:r>
              <a:rPr sz="3200" smtClean="0">
                <a:solidFill>
                  <a:schemeClr val="tx1">
                    <a:lumMod val="95000"/>
                    <a:lumOff val="5000"/>
                  </a:schemeClr>
                </a:solidFill>
                <a:latin typeface="Arabic Typesetting" pitchFamily="66" charset="-78"/>
                <a:cs typeface="Arabic Typesetting" pitchFamily="66" charset="-78"/>
              </a:rPr>
              <a:t/>
            </a:r>
            <a:br>
              <a:rPr sz="3200" smtClean="0">
                <a:solidFill>
                  <a:schemeClr val="tx1">
                    <a:lumMod val="95000"/>
                    <a:lumOff val="5000"/>
                  </a:schemeClr>
                </a:solidFill>
                <a:latin typeface="Arabic Typesetting" pitchFamily="66" charset="-78"/>
                <a:cs typeface="Arabic Typesetting" pitchFamily="66" charset="-78"/>
              </a:rPr>
            </a:br>
            <a:endParaRPr lang="ar-SA" sz="32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14290"/>
            <a:ext cx="8643998" cy="6215106"/>
          </a:xfrm>
        </p:spPr>
        <p:txBody>
          <a:bodyPr>
            <a:noAutofit/>
          </a:bodyPr>
          <a:lstStyle/>
          <a:p>
            <a:r>
              <a:rPr sz="3600" smtClean="0">
                <a:solidFill>
                  <a:schemeClr val="tx1">
                    <a:lumMod val="95000"/>
                    <a:lumOff val="5000"/>
                  </a:schemeClr>
                </a:solidFill>
                <a:latin typeface="Arabic Typesetting" pitchFamily="66" charset="-78"/>
                <a:cs typeface="Arabic Typesetting" pitchFamily="66" charset="-78"/>
              </a:rPr>
              <a:t>Sidney's body was returned to London and interred in St. Paul's Cathedral on 16 February 1587. Already during his own lifetime, but even more after his death, he had become for many English people the very epitome of a Castiglione courtier: learned and politic, but at the same time generous, brave, and impulsive. The funeral procession was one of the most elaborate ever staged, so much so that his father-in-law, Francis Walsingham, almost went bankrupt. Never more than a marginal figure in the politics of his time, he was memorialised as the flower of English manhood in Edmund Spenser's </a:t>
            </a:r>
            <a:r>
              <a:rPr sz="3600" i="1" smtClean="0">
                <a:solidFill>
                  <a:schemeClr val="tx1">
                    <a:lumMod val="95000"/>
                    <a:lumOff val="5000"/>
                  </a:schemeClr>
                </a:solidFill>
                <a:latin typeface="Arabic Typesetting" pitchFamily="66" charset="-78"/>
                <a:cs typeface="Arabic Typesetting" pitchFamily="66" charset="-78"/>
              </a:rPr>
              <a:t>Astrophel</a:t>
            </a:r>
            <a:r>
              <a:rPr sz="3600" smtClean="0">
                <a:solidFill>
                  <a:schemeClr val="tx1">
                    <a:lumMod val="95000"/>
                    <a:lumOff val="5000"/>
                  </a:schemeClr>
                </a:solidFill>
                <a:latin typeface="Arabic Typesetting" pitchFamily="66" charset="-78"/>
                <a:cs typeface="Arabic Typesetting" pitchFamily="66" charset="-78"/>
              </a:rPr>
              <a:t>, one of the greatest English Renaissance elegies. </a:t>
            </a:r>
            <a:endParaRPr lang="ar-SA" sz="36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48434"/>
          </a:xfrm>
        </p:spPr>
        <p:txBody>
          <a:bodyPr>
            <a:normAutofit/>
          </a:bodyPr>
          <a:lstStyle/>
          <a:p>
            <a:r>
              <a:rPr sz="3200" u="sng" smtClean="0">
                <a:solidFill>
                  <a:schemeClr val="tx1">
                    <a:lumMod val="95000"/>
                    <a:lumOff val="5000"/>
                  </a:schemeClr>
                </a:solidFill>
                <a:latin typeface="Arabic Typesetting" pitchFamily="66" charset="-78"/>
                <a:cs typeface="Arabic Typesetting" pitchFamily="66" charset="-78"/>
              </a:rPr>
              <a:t>The casket of Sir Philip Sidney, Plate 16 from </a:t>
            </a:r>
            <a:r>
              <a:rPr sz="3200" i="1" u="sng" smtClean="0">
                <a:solidFill>
                  <a:schemeClr val="tx1">
                    <a:lumMod val="95000"/>
                    <a:lumOff val="5000"/>
                  </a:schemeClr>
                </a:solidFill>
                <a:latin typeface="Arabic Typesetting" pitchFamily="66" charset="-78"/>
                <a:cs typeface="Arabic Typesetting" pitchFamily="66" charset="-78"/>
              </a:rPr>
              <a:t>Procession at the Obsequies of Sir Philip Sidney</a:t>
            </a:r>
            <a:r>
              <a:rPr sz="3200" u="sng" smtClean="0">
                <a:solidFill>
                  <a:schemeClr val="tx1">
                    <a:lumMod val="95000"/>
                    <a:lumOff val="5000"/>
                  </a:schemeClr>
                </a:solidFill>
                <a:latin typeface="Arabic Typesetting" pitchFamily="66" charset="-78"/>
                <a:cs typeface="Arabic Typesetting" pitchFamily="66" charset="-78"/>
              </a:rPr>
              <a:t> by Thomas Lant, engraved by Theodor de Bry</a:t>
            </a:r>
            <a:r>
              <a:rPr sz="4000" smtClean="0">
                <a:solidFill>
                  <a:schemeClr val="tx1">
                    <a:lumMod val="95000"/>
                    <a:lumOff val="5000"/>
                  </a:schemeClr>
                </a:solidFill>
                <a:latin typeface="Arabic Typesetting" pitchFamily="66" charset="-78"/>
                <a:cs typeface="Arabic Typesetting" pitchFamily="66" charset="-78"/>
              </a:rPr>
              <a:t/>
            </a:r>
            <a:br>
              <a:rPr sz="4000" smtClean="0">
                <a:solidFill>
                  <a:schemeClr val="tx1">
                    <a:lumMod val="95000"/>
                    <a:lumOff val="5000"/>
                  </a:schemeClr>
                </a:solidFill>
                <a:latin typeface="Arabic Typesetting" pitchFamily="66" charset="-78"/>
                <a:cs typeface="Arabic Typesetting" pitchFamily="66" charset="-78"/>
              </a:rPr>
            </a:br>
            <a:endParaRPr lang="ar-SA" sz="4000" dirty="0">
              <a:solidFill>
                <a:schemeClr val="tx1">
                  <a:lumMod val="95000"/>
                  <a:lumOff val="5000"/>
                </a:schemeClr>
              </a:solidFill>
              <a:latin typeface="Arabic Typesetting" pitchFamily="66" charset="-78"/>
              <a:cs typeface="Arabic Typesetting" pitchFamily="66" charset="-78"/>
            </a:endParaRPr>
          </a:p>
        </p:txBody>
      </p:sp>
      <p:pic>
        <p:nvPicPr>
          <p:cNvPr id="3" name="صورة 2" descr="File:Funeral procession of Sir Philip Sidney 1587 Theodor de Bry pallbearers.jpg">
            <a:hlinkClick r:id="rId2"/>
          </p:cNvPr>
          <p:cNvPicPr/>
          <p:nvPr/>
        </p:nvPicPr>
        <p:blipFill>
          <a:blip r:embed="rId3" cstate="print"/>
          <a:srcRect/>
          <a:stretch>
            <a:fillRect/>
          </a:stretch>
        </p:blipFill>
        <p:spPr bwMode="auto">
          <a:xfrm>
            <a:off x="857224" y="357166"/>
            <a:ext cx="7715304" cy="44291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491310"/>
          </a:xfrm>
        </p:spPr>
        <p:txBody>
          <a:bodyPr>
            <a:normAutofit fontScale="90000"/>
          </a:bodyPr>
          <a:lstStyle/>
          <a:p>
            <a:r>
              <a:rPr sz="4000" b="1" u="sng" smtClean="0">
                <a:solidFill>
                  <a:schemeClr val="tx1">
                    <a:lumMod val="95000"/>
                    <a:lumOff val="5000"/>
                  </a:schemeClr>
                </a:solidFill>
                <a:latin typeface="Georgia" pitchFamily="18" charset="0"/>
              </a:rPr>
              <a:t>His other works:</a:t>
            </a:r>
            <a:r>
              <a:rPr sz="2700" b="1" smtClean="0">
                <a:solidFill>
                  <a:schemeClr val="tx1">
                    <a:lumMod val="95000"/>
                    <a:lumOff val="5000"/>
                  </a:schemeClr>
                </a:solidFill>
              </a:rPr>
              <a:t/>
            </a:r>
            <a:br>
              <a:rPr sz="2700" b="1" smtClean="0">
                <a:solidFill>
                  <a:schemeClr val="tx1">
                    <a:lumMod val="95000"/>
                    <a:lumOff val="5000"/>
                  </a:schemeClr>
                </a:solidFill>
              </a:rPr>
            </a:br>
            <a:r>
              <a:rPr sz="2700" i="1" smtClean="0">
                <a:solidFill>
                  <a:schemeClr val="tx1">
                    <a:lumMod val="95000"/>
                    <a:lumOff val="5000"/>
                  </a:schemeClr>
                </a:solidFill>
              </a:rPr>
              <a:t> </a:t>
            </a:r>
            <a:r>
              <a:rPr sz="2700" smtClean="0">
                <a:solidFill>
                  <a:schemeClr val="tx1">
                    <a:lumMod val="95000"/>
                    <a:lumOff val="5000"/>
                  </a:schemeClr>
                </a:solidFill>
              </a:rPr>
              <a:t/>
            </a:r>
            <a:br>
              <a:rPr sz="2700" smtClean="0">
                <a:solidFill>
                  <a:schemeClr val="tx1">
                    <a:lumMod val="95000"/>
                    <a:lumOff val="5000"/>
                  </a:schemeClr>
                </a:solidFill>
              </a:rPr>
            </a:br>
            <a:r>
              <a:rPr sz="3600" b="1" i="1" u="sng" smtClean="0">
                <a:solidFill>
                  <a:schemeClr val="tx1">
                    <a:lumMod val="95000"/>
                    <a:lumOff val="5000"/>
                  </a:schemeClr>
                </a:solidFill>
                <a:latin typeface="Arabic Typesetting" pitchFamily="66" charset="-78"/>
                <a:cs typeface="Arabic Typesetting" pitchFamily="66" charset="-78"/>
              </a:rPr>
              <a:t>The Lady of May</a:t>
            </a:r>
            <a:r>
              <a:rPr sz="3600" b="1" smtClean="0">
                <a:solidFill>
                  <a:schemeClr val="tx1">
                    <a:lumMod val="95000"/>
                    <a:lumOff val="5000"/>
                  </a:schemeClr>
                </a:solidFill>
                <a:latin typeface="Arabic Typesetting" pitchFamily="66" charset="-78"/>
                <a:cs typeface="Arabic Typesetting" pitchFamily="66" charset="-78"/>
              </a:rPr>
              <a:t> –</a:t>
            </a:r>
            <a:r>
              <a:rPr sz="3600" smtClean="0">
                <a:solidFill>
                  <a:schemeClr val="tx1">
                    <a:lumMod val="95000"/>
                    <a:lumOff val="5000"/>
                  </a:schemeClr>
                </a:solidFill>
                <a:latin typeface="Arabic Typesetting" pitchFamily="66" charset="-78"/>
                <a:cs typeface="Arabic Typesetting" pitchFamily="66" charset="-78"/>
              </a:rPr>
              <a:t> This is one of Sidney's lesser-known works, a masque written and performed for Queen Elizabeth in 1578 or 1579.</a:t>
            </a:r>
            <a:br>
              <a:rPr sz="3600" smtClean="0">
                <a:solidFill>
                  <a:schemeClr val="tx1">
                    <a:lumMod val="95000"/>
                    <a:lumOff val="5000"/>
                  </a:schemeClr>
                </a:solidFill>
                <a:latin typeface="Arabic Typesetting" pitchFamily="66" charset="-78"/>
                <a:cs typeface="Arabic Typesetting" pitchFamily="66" charset="-78"/>
              </a:rPr>
            </a:br>
            <a:r>
              <a:rPr sz="3600" b="1" i="1" u="sng" smtClean="0">
                <a:solidFill>
                  <a:schemeClr val="tx1">
                    <a:lumMod val="95000"/>
                    <a:lumOff val="5000"/>
                  </a:schemeClr>
                </a:solidFill>
                <a:latin typeface="Arabic Typesetting" pitchFamily="66" charset="-78"/>
                <a:cs typeface="Arabic Typesetting" pitchFamily="66" charset="-78"/>
              </a:rPr>
              <a:t>The Countess of Pembroke's Arcadia</a:t>
            </a:r>
            <a:r>
              <a:rPr sz="3600" b="1" smtClean="0">
                <a:solidFill>
                  <a:schemeClr val="tx1">
                    <a:lumMod val="95000"/>
                    <a:lumOff val="5000"/>
                  </a:schemeClr>
                </a:solidFill>
                <a:latin typeface="Arabic Typesetting" pitchFamily="66" charset="-78"/>
                <a:cs typeface="Arabic Typesetting" pitchFamily="66" charset="-78"/>
              </a:rPr>
              <a:t> – </a:t>
            </a:r>
            <a:r>
              <a:rPr sz="3600" smtClean="0">
                <a:solidFill>
                  <a:schemeClr val="tx1">
                    <a:lumMod val="95000"/>
                    <a:lumOff val="5000"/>
                  </a:schemeClr>
                </a:solidFill>
                <a:latin typeface="Arabic Typesetting" pitchFamily="66" charset="-78"/>
                <a:cs typeface="Arabic Typesetting" pitchFamily="66" charset="-78"/>
              </a:rPr>
              <a:t>The </a:t>
            </a:r>
            <a:r>
              <a:rPr sz="3600" i="1" smtClean="0">
                <a:solidFill>
                  <a:schemeClr val="tx1">
                    <a:lumMod val="95000"/>
                    <a:lumOff val="5000"/>
                  </a:schemeClr>
                </a:solidFill>
                <a:latin typeface="Arabic Typesetting" pitchFamily="66" charset="-78"/>
                <a:cs typeface="Arabic Typesetting" pitchFamily="66" charset="-78"/>
              </a:rPr>
              <a:t>Arcadia</a:t>
            </a:r>
            <a:r>
              <a:rPr sz="3600" smtClean="0">
                <a:solidFill>
                  <a:schemeClr val="tx1">
                    <a:lumMod val="95000"/>
                    <a:lumOff val="5000"/>
                  </a:schemeClr>
                </a:solidFill>
                <a:latin typeface="Arabic Typesetting" pitchFamily="66" charset="-78"/>
                <a:cs typeface="Arabic Typesetting" pitchFamily="66" charset="-78"/>
              </a:rPr>
              <a:t>, by far Sidney's most ambitious work, was as significant in its own way as his sonnets. The work is a romance that combines pastoral elements with a mood derived from the Hellenistic model of Heliodorus. In the work, that is, a highly idealised version of the shepherd's life adjoins (not always naturally) with stories of jousts, political treachery, kidnappings, battles, and rapes. As published in the sixteenth century, the narrative follows the Greek model: stories are nested within each other, and different storylines are intertwined. The work enjoyed great popularity for more than a century after its publication.</a:t>
            </a:r>
            <a:r>
              <a:rPr sz="1600" smtClean="0"/>
              <a:t>. </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6643710"/>
          </a:xfrm>
        </p:spPr>
        <p:txBody>
          <a:bodyPr>
            <a:noAutofit/>
          </a:bodyPr>
          <a:lstStyle/>
          <a:p>
            <a:r>
              <a:rPr sz="5400" smtClean="0">
                <a:solidFill>
                  <a:schemeClr val="tx1">
                    <a:lumMod val="95000"/>
                    <a:lumOff val="5000"/>
                  </a:schemeClr>
                </a:solidFill>
                <a:latin typeface="Arabic Typesetting" pitchFamily="66" charset="-78"/>
                <a:cs typeface="Arabic Typesetting" pitchFamily="66" charset="-78"/>
              </a:rPr>
              <a:t>Cont.</a:t>
            </a:r>
            <a:r>
              <a:rPr sz="2800" u="sng" smtClean="0">
                <a:solidFill>
                  <a:schemeClr val="tx1">
                    <a:lumMod val="95000"/>
                    <a:lumOff val="5000"/>
                  </a:schemeClr>
                </a:solidFill>
                <a:latin typeface="Arabic Typesetting" pitchFamily="66" charset="-78"/>
                <a:cs typeface="Arabic Typesetting" pitchFamily="66" charset="-78"/>
              </a:rPr>
              <a:t> </a:t>
            </a:r>
            <a:r>
              <a:rPr lang="ar-SA" sz="2800" u="sng" dirty="0" smtClean="0">
                <a:solidFill>
                  <a:schemeClr val="tx1">
                    <a:lumMod val="95000"/>
                    <a:lumOff val="5000"/>
                  </a:schemeClr>
                </a:solidFill>
                <a:latin typeface="Arabic Typesetting" pitchFamily="66" charset="-78"/>
                <a:cs typeface="Arabic Typesetting" pitchFamily="66" charset="-78"/>
              </a:rPr>
              <a:t/>
            </a:r>
            <a:br>
              <a:rPr lang="ar-SA" sz="2800" u="sng" dirty="0" smtClean="0">
                <a:solidFill>
                  <a:schemeClr val="tx1">
                    <a:lumMod val="95000"/>
                    <a:lumOff val="5000"/>
                  </a:schemeClr>
                </a:solidFill>
                <a:latin typeface="Arabic Typesetting" pitchFamily="66" charset="-78"/>
                <a:cs typeface="Arabic Typesetting" pitchFamily="66" charset="-78"/>
              </a:rPr>
            </a:br>
            <a:r>
              <a:rPr lang="ar-SA" sz="2800" dirty="0" smtClean="0">
                <a:solidFill>
                  <a:schemeClr val="tx1">
                    <a:lumMod val="95000"/>
                    <a:lumOff val="5000"/>
                  </a:schemeClr>
                </a:solidFill>
                <a:latin typeface="Arabic Typesetting" pitchFamily="66" charset="-78"/>
                <a:cs typeface="Arabic Typesetting" pitchFamily="66" charset="-78"/>
              </a:rPr>
              <a:t/>
            </a:r>
            <a:br>
              <a:rPr lang="ar-SA" sz="2800" dirty="0" smtClean="0">
                <a:solidFill>
                  <a:schemeClr val="tx1">
                    <a:lumMod val="95000"/>
                    <a:lumOff val="5000"/>
                  </a:schemeClr>
                </a:solidFill>
                <a:latin typeface="Arabic Typesetting" pitchFamily="66" charset="-78"/>
                <a:cs typeface="Arabic Typesetting" pitchFamily="66" charset="-78"/>
              </a:rPr>
            </a:br>
            <a:r>
              <a:rPr sz="3200" smtClean="0">
                <a:solidFill>
                  <a:schemeClr val="tx1">
                    <a:lumMod val="95000"/>
                    <a:lumOff val="5000"/>
                  </a:schemeClr>
                </a:solidFill>
                <a:latin typeface="Arabic Typesetting" pitchFamily="66" charset="-78"/>
                <a:cs typeface="Arabic Typesetting" pitchFamily="66" charset="-78"/>
              </a:rPr>
              <a:t>William Shakespeare borrowed from it for the Gloucester subplot of </a:t>
            </a:r>
            <a:r>
              <a:rPr sz="3200" i="1" smtClean="0">
                <a:solidFill>
                  <a:schemeClr val="tx1">
                    <a:lumMod val="95000"/>
                    <a:lumOff val="5000"/>
                  </a:schemeClr>
                </a:solidFill>
                <a:latin typeface="Arabic Typesetting" pitchFamily="66" charset="-78"/>
                <a:cs typeface="Arabic Typesetting" pitchFamily="66" charset="-78"/>
              </a:rPr>
              <a:t>King Lear</a:t>
            </a:r>
            <a:r>
              <a:rPr sz="3200" smtClean="0">
                <a:solidFill>
                  <a:schemeClr val="tx1">
                    <a:lumMod val="95000"/>
                    <a:lumOff val="5000"/>
                  </a:schemeClr>
                </a:solidFill>
                <a:latin typeface="Arabic Typesetting" pitchFamily="66" charset="-78"/>
                <a:cs typeface="Arabic Typesetting" pitchFamily="66" charset="-78"/>
              </a:rPr>
              <a:t>; parts of it were also dramatised by John Day and James Shirley. According to a widely-told story, King Charles I quoted lines from the book as he mounted the scaffold to be executed; Samuel Richardson named the heroine of his first novel after Sidney's Pamela. </a:t>
            </a:r>
            <a:r>
              <a:rPr sz="3200" i="1" smtClean="0">
                <a:solidFill>
                  <a:schemeClr val="tx1">
                    <a:lumMod val="95000"/>
                    <a:lumOff val="5000"/>
                  </a:schemeClr>
                </a:solidFill>
                <a:latin typeface="Arabic Typesetting" pitchFamily="66" charset="-78"/>
                <a:cs typeface="Arabic Typesetting" pitchFamily="66" charset="-78"/>
              </a:rPr>
              <a:t>Arcadia</a:t>
            </a:r>
            <a:r>
              <a:rPr sz="3200" smtClean="0">
                <a:solidFill>
                  <a:schemeClr val="tx1">
                    <a:lumMod val="95000"/>
                    <a:lumOff val="5000"/>
                  </a:schemeClr>
                </a:solidFill>
                <a:latin typeface="Arabic Typesetting" pitchFamily="66" charset="-78"/>
                <a:cs typeface="Arabic Typesetting" pitchFamily="66" charset="-78"/>
              </a:rPr>
              <a:t> exists in two significantly different versions. Sidney wrote an early version (The Old Arcadia) during a stay at Mary Herbert's house; this version is narrated in a straightforward, sequential manner. Later, Sidney began to revise the work on a more ambitious plan, with much more backstory about the princes, and a much more complicated story line, with many more characters. He completed most of the first three books, but the project was unfinished at the time of his death—the third book breaks off in the middle of a swordfight.</a:t>
            </a:r>
            <a:endParaRPr lang="ar-SA" sz="2800"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205558"/>
          </a:xfrm>
        </p:spPr>
        <p:txBody>
          <a:bodyPr>
            <a:normAutofit fontScale="90000"/>
          </a:bodyPr>
          <a:lstStyle/>
          <a:p>
            <a:r>
              <a:rPr sz="4400" smtClean="0">
                <a:solidFill>
                  <a:schemeClr val="tx1">
                    <a:lumMod val="95000"/>
                    <a:lumOff val="5000"/>
                  </a:schemeClr>
                </a:solidFill>
                <a:latin typeface="Arabic Typesetting" pitchFamily="66" charset="-78"/>
                <a:cs typeface="Arabic Typesetting" pitchFamily="66" charset="-78"/>
              </a:rPr>
              <a:t>There were several early editions of the book. Fulke Greville published the revised version alone, in 1590. The Countess of Pembroke, Sidney's sister, published a version in 1593, which pasted the last two books of the first version onto the first three books of the revision. In the 1621 version, Sir William Alexander provided a bridge to bring the two stories back into agreement.&lt;Evans, 12-13&gt; It was known in this cobbled-together fashion until the discovery, in the early twentieth century, of the earlier version</a:t>
            </a:r>
            <a:r>
              <a:rPr smtClean="0">
                <a:solidFill>
                  <a:schemeClr val="tx1">
                    <a:lumMod val="95000"/>
                    <a:lumOff val="5000"/>
                  </a:schemeClr>
                </a:solidFill>
              </a:rPr>
              <a:t>.</a:t>
            </a:r>
            <a:endParaRPr lang="ar-SA"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290"/>
            <a:ext cx="8643998" cy="6643710"/>
          </a:xfrm>
        </p:spPr>
        <p:txBody>
          <a:bodyPr>
            <a:noAutofit/>
          </a:bodyPr>
          <a:lstStyle/>
          <a:p>
            <a:r>
              <a:rPr sz="3400" b="1" i="1" u="sng" smtClean="0">
                <a:solidFill>
                  <a:schemeClr val="tx1">
                    <a:lumMod val="95000"/>
                    <a:lumOff val="5000"/>
                  </a:schemeClr>
                </a:solidFill>
                <a:latin typeface="Arabic Typesetting" pitchFamily="66" charset="-78"/>
                <a:cs typeface="Arabic Typesetting" pitchFamily="66" charset="-78"/>
              </a:rPr>
              <a:t>An Apology for Poetry</a:t>
            </a:r>
            <a:r>
              <a:rPr sz="3400" b="1" smtClean="0">
                <a:solidFill>
                  <a:schemeClr val="tx1">
                    <a:lumMod val="95000"/>
                    <a:lumOff val="5000"/>
                  </a:schemeClr>
                </a:solidFill>
                <a:latin typeface="Arabic Typesetting" pitchFamily="66" charset="-78"/>
                <a:cs typeface="Arabic Typesetting" pitchFamily="66" charset="-78"/>
              </a:rPr>
              <a:t> (also known as </a:t>
            </a:r>
            <a:r>
              <a:rPr sz="3400" b="1" i="1" smtClean="0">
                <a:solidFill>
                  <a:schemeClr val="tx1">
                    <a:lumMod val="95000"/>
                    <a:lumOff val="5000"/>
                  </a:schemeClr>
                </a:solidFill>
                <a:latin typeface="Arabic Typesetting" pitchFamily="66" charset="-78"/>
                <a:cs typeface="Arabic Typesetting" pitchFamily="66" charset="-78"/>
              </a:rPr>
              <a:t>A Defence of Poesie</a:t>
            </a:r>
            <a:r>
              <a:rPr sz="3400" b="1" smtClean="0">
                <a:solidFill>
                  <a:schemeClr val="tx1">
                    <a:lumMod val="95000"/>
                    <a:lumOff val="5000"/>
                  </a:schemeClr>
                </a:solidFill>
                <a:latin typeface="Arabic Typesetting" pitchFamily="66" charset="-78"/>
                <a:cs typeface="Arabic Typesetting" pitchFamily="66" charset="-78"/>
              </a:rPr>
              <a:t> and </a:t>
            </a:r>
            <a:r>
              <a:rPr sz="3400" b="1" i="1" smtClean="0">
                <a:solidFill>
                  <a:schemeClr val="tx1">
                    <a:lumMod val="95000"/>
                    <a:lumOff val="5000"/>
                  </a:schemeClr>
                </a:solidFill>
                <a:latin typeface="Arabic Typesetting" pitchFamily="66" charset="-78"/>
                <a:cs typeface="Arabic Typesetting" pitchFamily="66" charset="-78"/>
              </a:rPr>
              <a:t>The Defence of Poetry</a:t>
            </a:r>
            <a:r>
              <a:rPr sz="3400" b="1" smtClean="0">
                <a:solidFill>
                  <a:schemeClr val="tx1">
                    <a:lumMod val="95000"/>
                    <a:lumOff val="5000"/>
                  </a:schemeClr>
                </a:solidFill>
                <a:latin typeface="Arabic Typesetting" pitchFamily="66" charset="-78"/>
                <a:cs typeface="Arabic Typesetting" pitchFamily="66" charset="-78"/>
              </a:rPr>
              <a:t>) –</a:t>
            </a:r>
            <a:r>
              <a:rPr sz="3400" smtClean="0">
                <a:solidFill>
                  <a:schemeClr val="tx1">
                    <a:lumMod val="95000"/>
                    <a:lumOff val="5000"/>
                  </a:schemeClr>
                </a:solidFill>
                <a:latin typeface="Arabic Typesetting" pitchFamily="66" charset="-78"/>
                <a:cs typeface="Arabic Typesetting" pitchFamily="66" charset="-78"/>
              </a:rPr>
              <a:t> Sidney wrote the </a:t>
            </a:r>
            <a:r>
              <a:rPr sz="3400" i="1" smtClean="0">
                <a:solidFill>
                  <a:schemeClr val="tx1">
                    <a:lumMod val="95000"/>
                    <a:lumOff val="5000"/>
                  </a:schemeClr>
                </a:solidFill>
                <a:latin typeface="Arabic Typesetting" pitchFamily="66" charset="-78"/>
                <a:cs typeface="Arabic Typesetting" pitchFamily="66" charset="-78"/>
              </a:rPr>
              <a:t>Defence</a:t>
            </a:r>
            <a:r>
              <a:rPr sz="3400" smtClean="0">
                <a:solidFill>
                  <a:schemeClr val="tx1">
                    <a:lumMod val="95000"/>
                    <a:lumOff val="5000"/>
                  </a:schemeClr>
                </a:solidFill>
                <a:latin typeface="Arabic Typesetting" pitchFamily="66" charset="-78"/>
                <a:cs typeface="Arabic Typesetting" pitchFamily="66" charset="-78"/>
              </a:rPr>
              <a:t> before 1583. It is generally believed that he was at least partly motivated by Stephen Gosson, a former playwright who dedicated his attack on the English stage, </a:t>
            </a:r>
            <a:r>
              <a:rPr sz="3400" i="1" smtClean="0">
                <a:solidFill>
                  <a:schemeClr val="tx1">
                    <a:lumMod val="95000"/>
                    <a:lumOff val="5000"/>
                  </a:schemeClr>
                </a:solidFill>
                <a:latin typeface="Arabic Typesetting" pitchFamily="66" charset="-78"/>
                <a:cs typeface="Arabic Typesetting" pitchFamily="66" charset="-78"/>
              </a:rPr>
              <a:t>The School of Abuse</a:t>
            </a:r>
            <a:r>
              <a:rPr sz="3400" smtClean="0">
                <a:solidFill>
                  <a:schemeClr val="tx1">
                    <a:lumMod val="95000"/>
                    <a:lumOff val="5000"/>
                  </a:schemeClr>
                </a:solidFill>
                <a:latin typeface="Arabic Typesetting" pitchFamily="66" charset="-78"/>
                <a:cs typeface="Arabic Typesetting" pitchFamily="66" charset="-78"/>
              </a:rPr>
              <a:t>, to Sidney in 1579, but Sidney primarily addresses more general objections to poetry, such as those of Plato. In his essay, Sidney integrates a number of classical and Italian precepts on fiction. The essence of his defence is that poetry, by combining the liveliness of history with the ethical focus of philosophy, is more effective than either history or philosophy in rousing its readers to virtue. The work also offers important comments on Edmund Spenser and the Elizabethan stage.</a:t>
            </a:r>
            <a:r>
              <a:rPr sz="3400" smtClean="0"/>
              <a:t/>
            </a:r>
            <a:br>
              <a:rPr sz="3400" smtClean="0"/>
            </a:br>
            <a:endParaRPr lang="ar-SA" sz="3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52400"/>
            <a:ext cx="8329642" cy="5919806"/>
          </a:xfrm>
        </p:spPr>
        <p:txBody>
          <a:bodyPr>
            <a:normAutofit/>
          </a:bodyPr>
          <a:lstStyle/>
          <a:p>
            <a:r>
              <a:rPr sz="5400" smtClean="0">
                <a:solidFill>
                  <a:schemeClr val="accent4">
                    <a:lumMod val="75000"/>
                  </a:schemeClr>
                </a:solidFill>
                <a:latin typeface="Arabic Typesetting" pitchFamily="66" charset="-78"/>
                <a:cs typeface="Arabic Typesetting" pitchFamily="66" charset="-78"/>
              </a:rPr>
              <a:t>- Amal Mubarak AL.Dossary</a:t>
            </a:r>
            <a:r>
              <a:rPr lang="ar-SA" sz="5400" dirty="0" smtClean="0">
                <a:solidFill>
                  <a:schemeClr val="accent4">
                    <a:lumMod val="75000"/>
                  </a:schemeClr>
                </a:solidFill>
                <a:latin typeface="Arabic Typesetting" pitchFamily="66" charset="-78"/>
                <a:cs typeface="Arabic Typesetting" pitchFamily="66" charset="-78"/>
              </a:rPr>
              <a:t/>
            </a:r>
            <a:br>
              <a:rPr lang="ar-SA" sz="5400" dirty="0" smtClean="0">
                <a:solidFill>
                  <a:schemeClr val="accent4">
                    <a:lumMod val="75000"/>
                  </a:schemeClr>
                </a:solidFill>
                <a:latin typeface="Arabic Typesetting" pitchFamily="66" charset="-78"/>
                <a:cs typeface="Arabic Typesetting" pitchFamily="66" charset="-78"/>
              </a:rPr>
            </a:br>
            <a:r>
              <a:rPr sz="5400" smtClean="0">
                <a:solidFill>
                  <a:schemeClr val="accent4">
                    <a:lumMod val="75000"/>
                  </a:schemeClr>
                </a:solidFill>
                <a:latin typeface="Arabic Typesetting" pitchFamily="66" charset="-78"/>
                <a:cs typeface="Arabic Typesetting" pitchFamily="66" charset="-78"/>
              </a:rPr>
              <a:t>- Aisha Abdullah AL.Sarawi</a:t>
            </a:r>
            <a:br>
              <a:rPr sz="5400" smtClean="0">
                <a:solidFill>
                  <a:schemeClr val="accent4">
                    <a:lumMod val="75000"/>
                  </a:schemeClr>
                </a:solidFill>
                <a:latin typeface="Arabic Typesetting" pitchFamily="66" charset="-78"/>
                <a:cs typeface="Arabic Typesetting" pitchFamily="66" charset="-78"/>
              </a:rPr>
            </a:br>
            <a:r>
              <a:rPr sz="5400" smtClean="0">
                <a:solidFill>
                  <a:schemeClr val="accent4">
                    <a:lumMod val="75000"/>
                  </a:schemeClr>
                </a:solidFill>
                <a:latin typeface="Arabic Typesetting" pitchFamily="66" charset="-78"/>
                <a:cs typeface="Arabic Typesetting" pitchFamily="66" charset="-78"/>
              </a:rPr>
              <a:t>- Noura Ali AL.Bouanin</a:t>
            </a:r>
            <a:r>
              <a:rPr lang="ar-SA" sz="5400" dirty="0" smtClean="0">
                <a:solidFill>
                  <a:schemeClr val="accent4">
                    <a:lumMod val="75000"/>
                  </a:schemeClr>
                </a:solidFill>
                <a:latin typeface="Arabic Typesetting" pitchFamily="66" charset="-78"/>
                <a:cs typeface="Arabic Typesetting" pitchFamily="66" charset="-78"/>
              </a:rPr>
              <a:t/>
            </a:r>
            <a:br>
              <a:rPr lang="ar-SA" sz="5400" dirty="0" smtClean="0">
                <a:solidFill>
                  <a:schemeClr val="accent4">
                    <a:lumMod val="75000"/>
                  </a:schemeClr>
                </a:solidFill>
                <a:latin typeface="Arabic Typesetting" pitchFamily="66" charset="-78"/>
                <a:cs typeface="Arabic Typesetting" pitchFamily="66" charset="-78"/>
              </a:rPr>
            </a:br>
            <a:r>
              <a:rPr sz="5400" smtClean="0">
                <a:solidFill>
                  <a:schemeClr val="accent4">
                    <a:lumMod val="75000"/>
                  </a:schemeClr>
                </a:solidFill>
                <a:latin typeface="Arabic Typesetting" pitchFamily="66" charset="-78"/>
                <a:cs typeface="Arabic Typesetting" pitchFamily="66" charset="-78"/>
              </a:rPr>
              <a:t>- Shahla Abdullatif AL.Fehaid</a:t>
            </a:r>
            <a:br>
              <a:rPr sz="5400" smtClean="0">
                <a:solidFill>
                  <a:schemeClr val="accent4">
                    <a:lumMod val="75000"/>
                  </a:schemeClr>
                </a:solidFill>
                <a:latin typeface="Arabic Typesetting" pitchFamily="66" charset="-78"/>
                <a:cs typeface="Arabic Typesetting" pitchFamily="66" charset="-78"/>
              </a:rPr>
            </a:br>
            <a:r>
              <a:rPr sz="5400" smtClean="0">
                <a:solidFill>
                  <a:schemeClr val="accent4">
                    <a:lumMod val="75000"/>
                  </a:schemeClr>
                </a:solidFill>
                <a:latin typeface="Arabic Typesetting" pitchFamily="66" charset="-78"/>
                <a:cs typeface="Arabic Typesetting" pitchFamily="66" charset="-78"/>
              </a:rPr>
              <a:t>- Sara Khalid AL.Rashid</a:t>
            </a:r>
            <a:endParaRPr lang="ar-SA" sz="5400" dirty="0">
              <a:solidFill>
                <a:schemeClr val="accent4">
                  <a:lumMod val="7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ورق">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442</TotalTime>
  <Words>1107</Words>
  <Application>Microsoft Office PowerPoint</Application>
  <PresentationFormat>On-screen Show (4:3)</PresentationFormat>
  <Paragraphs>38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ورق</vt:lpstr>
      <vt:lpstr>PowerPoint Presentation</vt:lpstr>
      <vt:lpstr>PowerPoint Presentation</vt:lpstr>
      <vt:lpstr>Early  life:  Born at Penshurst Place, Kent, he was the eldest son of Sir Henry Sidney(Lord Deputy of Ireland) and Lady Mary Dudley. He was named after his godfather, King Philip II of Spain. His mother was the eldest daughter of John Dudley, 1st Duke of Northumberland, and the sister of Robert Dudley, 1st Earl of Leicester. His younger brother, Robert was a statesman and patron of the arts, and was created Earl of Leicester. His younger sister, Mary, married Henry Herbert, 2nd Earl of Pembroke. Mary Sidney, who upon her marriage became the Countess of Pembroke, was a writer, translator and literary patron. Sidney dedicated his longest work, the Arcadia, to her. After her brother's death, Mary reworked the Arcadia, now known as The Countess of Pembroke's Arcadia. </vt:lpstr>
      <vt:lpstr>Philip Sidney was educated at Shrewsbury School and Christ Church, Oxford; After private tutelage, he entered Shrewsbury School at the age of ten in 1564, on the same day as Fulke Greville, Lord Brooke, who became his fast friend and, later, his biographer. After attending Christ Church, Oxford, (1568-1571) he left without taking a degree in order to complete his education by travelling the continent.  In 1572 he was elected to Parliament as Member of Parliament for Shrewsbury and in the same year travelled to France as part of the embassy to negotiate a marriage between Elizabeth I and the Duck D'Alençon. He spent the next several years in mainland Europe, moving through Germany, Italy, Poland, the Kingdom of Hungary and Austria. On these travels, he met a number of prominent European intellectuals and politicians.</vt:lpstr>
      <vt:lpstr>Politics:   Sidney returned to England in 1575, living the life of a popular and eminent courtier. In 1577, he was sent as ambassador to the German Emperor and the Prince of Orange. Officially, he had been sent to condole the princes on the deaths of their fathers. His real mission was to feel out the chances for the creation of a Protestant league. Yet, the budding diplomatic career was cut short because Queen Elizabeth I found Sidney to be perhaps too ardent in his Protestantism, the Queen preferring a more cautious approach. </vt:lpstr>
      <vt:lpstr>Upon his return, Sidney attended the court of Elizabeth I, and was considered "the flower of chivalry." He was also a patron of the arts, actively encouraging such authors as Edward Dyer, Greville, and most importantly, the young poet Edmund Spenser, who dedicated The Shepheardes Calender to him. Also, Sidney met Penelope Devereux, the future Lady Rich; though much younger, she would inspire his famous sonnet sequence of the 1580s, Astrophel and Stella. Her father, the Earl of Essex, is said to have planned to marry his daughter to Sidney, but he died in 1576. In England,1580, Sidney occupied himself with politics and art. He defended his father's administration of Ireland in a lengthy document. More seriously, he quarrelled with Edward de Vere, 17th Earl of Oxford, probably because of Sidney's opposition to the Queen Elizabeth's French marriage(to the Duke of Anjou, Roman Catholic heir to the French throne), which de Vere championed. </vt:lpstr>
      <vt:lpstr>In the aftermath of this episode, Sidney challenged de Vere to a duel, which Elizabeth forbade. He then wrote a lengthy letter to the Queen detailing the foolishness of the French marriage. Characteristically, Elizabeth bristled at his presumption, and Sidney prudently retired from court. He left the court for the estate of his cherished sister Mary Herbert, Countess of Pembroke. During his stay, he wrote the long pastoral romance Arcadia.  </vt:lpstr>
      <vt:lpstr>      Literary writings:  His artistic contacts were more peaceful and more significant for his lasting fame. During his absence from court, he wrote Astrophel and Stella and the first draft of The Arcadia and The Defence of Poesy. Somewhat earlier, he had met Edmund Spenser, who dedicated the Shepheardes Calendar to him. Other literary contacts included membership, along with his friends and fellow poets Fulke Greville, Edward Dyer, Edmund Spenser and Gabriel Harvey, of the (possibly fictitious) 'Areopagus', a humanist endeavour to classicise English verse. </vt:lpstr>
      <vt:lpstr>Sidney had returned to court by the middle of 1581 and in 1584 was MP for Kent. That same year Penelope Devereux was married, apparently against her will, to Lord Rich. Sidney was knighted in 1583. An early arrangement to marry Anne Cecil, daughter of Sir William Cecil and eventual wife of de Vere, had fallen through in 1571. In 1583, he married Frances, teenage daughter of Sir Francis Walsingham. In the same year, he made a visit to Oxford University with Giordano Bruno, who subsequently dedicated two books to Sidney. Later on , the Sidneys had one daughter, Elizabeth, later Countess of Rutland.</vt:lpstr>
      <vt:lpstr>Astrophel and Stella:   Likely composed in the 1580s, Philip Sidney's Astrophil and Stella is an English sonnet sequence containing 108 sonnets and 11 songs. The name derives from the two Greek words, 'aster' (star) and 'phil' (lover), and the Latin word 'stella' meaning star. Thus Astrophil is the star lover, and Stella is his star. Sidney partly nativized the key features of his Italian model Petrarch, including an ongoing but partly obscure narrative, the philosophical trappings of the poet in relation to love and desire, and musings on the art of poetic creation. Sidney also adopts the Petrarchan rhyme scheme, though he uses it with such freedom that fifteen variants are employed. </vt:lpstr>
      <vt:lpstr>Some have suggested that the love represented within the sequence may be a literal one as Sidney evidently connects Astrophil to himself and Stella to Penelope Rich, the wife of a courtier, Robert Rich, 3rd Baronet. Payne and Hunter suggest that modern criticism, though not explicitly rejecting this connection, leans more towards the viewpoint that writers happily create a poetic persona, artificial and distinct from themselves. </vt:lpstr>
      <vt:lpstr>Publishing History: (of Astrophil and Stella)   Many of the poems were circulated in manuscript form before the first edition was printed by Thomas Newman in 1591, five years after Sidney's death.This edition included ten of Sidney's songs, a preface by Thomas Nashe and verses from other poets including Thomas Campion, Samuel Daniel and the Earl of Oxford. The text was allegedly copied down by a man in the employ of one of Sidney's associates, thus it was full of errors and misreadings that eventually led to Sidney's friends ensuring that the unsold copies were impounded.</vt:lpstr>
      <vt:lpstr>Newman printed a second version later in the year, and though the text was more accurate it was still flawed. The version of Astrophil and Stella commonly used is found in the folio of the 1598 version of Sidney's Arcadia. Though still not completely free from error, this was prepared under the supervision of his sister the Countess of Pembroke and is considered the most authoritative text available. All known versions of Astrophil and Stella have the poems in the same order, making it almost certain that Sidney determined their sequence.</vt:lpstr>
      <vt:lpstr>Military activity:   Both through his family heritage and his personal experience (he was in Walsingham's house in Paris during the St. Bartholomew's Day Massacre), Sidney was a keenly militant Protestant. In the 1570s, he had persuaded John Casimir to consider proposals for a united Protestant effort against the Roman Catholic Church and Spain. In the early 1580s, he argued unsuccessfully for an assault on Spain itself. In 1585, his enthusiasm for the Protestant struggle was given a free rein when he was appointed governor of Flushing in the Netherlands by the Queen Elizabeth. In the Netherlands, he consistently urged boldness on his superior, his uncle the Earl of Leicester. He conducted a successful raid on Spanish forces near Axel in July, 1586. </vt:lpstr>
      <vt:lpstr>Injury and death:   Later that year(1586), he joined Sir John Norris in the Battle of Zutphen, fighting for the Protestant cause against the Spanish. During the battle, he was shot in the thigh and died of gangrene twenty-six days later, at the age of 32. According to the story, while lying wounded he gave his water to another wounded soldier, saying, "Thy necessity is yet greater than mine". As he lay dying, Sidney composed a song to be sung by his deathbed. This became possibly the most famous story about Sir Phillip, intended to illustrate his noble and gallant character. It also inspired evolutionary biologist John Maynard Smith to formulate a problem in signaling theory which is known as the Sir Philip Sidney game. </vt:lpstr>
      <vt:lpstr>Sidney's body was returned to London and interred in St. Paul's Cathedral on 16 February 1587. Already during his own lifetime, but even more after his death, he had become for many English people the very epitome of a Castiglione courtier: learned and politic, but at the same time generous, brave, and impulsive. The funeral procession was one of the most elaborate ever staged, so much so that his father-in-law, Francis Walsingham, almost went bankrupt. Never more than a marginal figure in the politics of his time, he was memorialised as the flower of English manhood in Edmund Spenser's Astrophel, one of the greatest English Renaissance elegies. </vt:lpstr>
      <vt:lpstr>The casket of Sir Philip Sidney, Plate 16 from Procession at the Obsequies of Sir Philip Sidney by Thomas Lant, engraved by Theodor de Bry </vt:lpstr>
      <vt:lpstr>His other works:   The Lady of May – This is one of Sidney's lesser-known works, a masque written and performed for Queen Elizabeth in 1578 or 1579. The Countess of Pembroke's Arcadia – The Arcadia, by far Sidney's most ambitious work, was as significant in its own way as his sonnets. The work is a romance that combines pastoral elements with a mood derived from the Hellenistic model of Heliodorus. In the work, that is, a highly idealised version of the shepherd's life adjoins (not always naturally) with stories of jousts, political treachery, kidnappings, battles, and rapes. As published in the sixteenth century, the narrative follows the Greek model: stories are nested within each other, and different storylines are intertwined. The work enjoyed great popularity for more than a century after its publication.. </vt:lpstr>
      <vt:lpstr>Cont.   William Shakespeare borrowed from it for the Gloucester subplot of King Lear; parts of it were also dramatised by John Day and James Shirley. According to a widely-told story, King Charles I quoted lines from the book as he mounted the scaffold to be executed; Samuel Richardson named the heroine of his first novel after Sidney's Pamela. Arcadia exists in two significantly different versions. Sidney wrote an early version (The Old Arcadia) during a stay at Mary Herbert's house; this version is narrated in a straightforward, sequential manner. Later, Sidney began to revise the work on a more ambitious plan, with much more backstory about the princes, and a much more complicated story line, with many more characters. He completed most of the first three books, but the project was unfinished at the time of his death—the third book breaks off in the middle of a swordfight.</vt:lpstr>
      <vt:lpstr>There were several early editions of the book. Fulke Greville published the revised version alone, in 1590. The Countess of Pembroke, Sidney's sister, published a version in 1593, which pasted the last two books of the first version onto the first three books of the revision. In the 1621 version, Sir William Alexander provided a bridge to bring the two stories back into agreement.&lt;Evans, 12-13&gt; It was known in this cobbled-together fashion until the discovery, in the early twentieth century, of the earlier version.</vt:lpstr>
      <vt:lpstr>An Apology for Poetry (also known as A Defence of Poesie and The Defence of Poetry) – Sidney wrote the Defence before 1583. It is generally believed that he was at least partly motivated by Stephen Gosson, a former playwright who dedicated his attack on the English stage, The School of Abuse, to Sidney in 1579, but Sidney primarily addresses more general objections to poetry, such as those of Plato. In his essay, Sidney integrates a number of classical and Italian precepts on fiction. The essence of his defence is that poetry, by combining the liveliness of history with the ethical focus of philosophy, is more effective than either history or philosophy in rousing its readers to virtue. The work also offers important comments on Edmund Spenser and the Elizabethan stage. </vt:lpstr>
      <vt:lpstr>- Amal Mubarak AL.Dossary - Aisha Abdullah AL.Sarawi - Noura Ali AL.Bouanin - Shahla Abdullatif AL.Fehaid - Sara Khalid AL.Rashid</vt:lpstr>
    </vt:vector>
  </TitlesOfParts>
  <Company>Digital Target Traging EST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www.tahadeer.net</dc:creator>
  <cp:lastModifiedBy>user</cp:lastModifiedBy>
  <cp:revision>156</cp:revision>
  <dcterms:created xsi:type="dcterms:W3CDTF">2013-03-08T10:27:45Z</dcterms:created>
  <dcterms:modified xsi:type="dcterms:W3CDTF">2013-03-14T12:23:29Z</dcterms:modified>
</cp:coreProperties>
</file>