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7" r:id="rId6"/>
    <p:sldId id="269" r:id="rId7"/>
    <p:sldId id="268" r:id="rId8"/>
    <p:sldId id="260" r:id="rId9"/>
    <p:sldId id="270" r:id="rId10"/>
    <p:sldId id="261" r:id="rId11"/>
    <p:sldId id="262" r:id="rId12"/>
    <p:sldId id="263" r:id="rId13"/>
    <p:sldId id="264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65" r:id="rId23"/>
    <p:sldId id="266" r:id="rId2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50" d="100"/>
          <a:sy n="50" d="100"/>
        </p:scale>
        <p:origin x="-1267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23195DD-D87A-4CCA-B2FB-E681FF88F0B3}" type="datetimeFigureOut">
              <a:rPr lang="ar-SA" smtClean="0"/>
              <a:pPr/>
              <a:t>11/06/34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</p:spPr>
        <p:txBody>
          <a:bodyPr/>
          <a:lstStyle/>
          <a:p>
            <a:fld id="{AF86EA5D-9EA1-496F-ABD0-24DF625BDA78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9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3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195DD-D87A-4CCA-B2FB-E681FF88F0B3}" type="datetimeFigureOut">
              <a:rPr lang="ar-SA" smtClean="0"/>
              <a:pPr/>
              <a:t>11/06/34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6EA5D-9EA1-496F-ABD0-24DF625BDA78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23195DD-D87A-4CCA-B2FB-E681FF88F0B3}" type="datetimeFigureOut">
              <a:rPr lang="ar-SA" smtClean="0"/>
              <a:pPr/>
              <a:t>11/06/34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6EA5D-9EA1-496F-ABD0-24DF625BDA78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74"/>
            <a:ext cx="512064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10" name="Freeform 7"/>
          <p:cNvSpPr>
            <a:spLocks noChangeAspect="1" noEditPoints="1"/>
          </p:cNvSpPr>
          <p:nvPr/>
        </p:nvSpPr>
        <p:spPr bwMode="auto">
          <a:xfrm>
            <a:off x="34289" y="136641"/>
            <a:ext cx="3326149" cy="6721359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0" y="289559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195DD-D87A-4CCA-B2FB-E681FF88F0B3}" type="datetimeFigureOut">
              <a:rPr lang="ar-SA" smtClean="0"/>
              <a:pPr/>
              <a:t>11/06/34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6EA5D-9EA1-496F-ABD0-24DF625BDA78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195DD-D87A-4CCA-B2FB-E681FF88F0B3}" type="datetimeFigureOut">
              <a:rPr lang="ar-SA" smtClean="0"/>
              <a:pPr/>
              <a:t>11/06/34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6EA5D-9EA1-496F-ABD0-24DF625BDA78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23195DD-D87A-4CCA-B2FB-E681FF88F0B3}" type="datetimeFigureOut">
              <a:rPr lang="ar-SA" smtClean="0"/>
              <a:pPr/>
              <a:t>11/06/34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6EA5D-9EA1-496F-ABD0-24DF625BDA78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195DD-D87A-4CCA-B2FB-E681FF88F0B3}" type="datetimeFigureOut">
              <a:rPr lang="ar-SA" smtClean="0"/>
              <a:pPr/>
              <a:t>11/06/34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6EA5D-9EA1-496F-ABD0-24DF625BDA7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23195DD-D87A-4CCA-B2FB-E681FF88F0B3}" type="datetimeFigureOut">
              <a:rPr lang="ar-SA" smtClean="0"/>
              <a:pPr/>
              <a:t>11/06/34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6EA5D-9EA1-496F-ABD0-24DF625BDA78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23195DD-D87A-4CCA-B2FB-E681FF88F0B3}" type="datetimeFigureOut">
              <a:rPr lang="ar-SA" smtClean="0"/>
              <a:pPr/>
              <a:t>11/06/34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6EA5D-9EA1-496F-ABD0-24DF625BDA78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195DD-D87A-4CCA-B2FB-E681FF88F0B3}" type="datetimeFigureOut">
              <a:rPr lang="ar-SA" smtClean="0"/>
              <a:pPr/>
              <a:t>11/06/34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6EA5D-9EA1-496F-ABD0-24DF625BDA7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195DD-D87A-4CCA-B2FB-E681FF88F0B3}" type="datetimeFigureOut">
              <a:rPr lang="ar-SA" smtClean="0"/>
              <a:pPr/>
              <a:t>11/06/34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6EA5D-9EA1-496F-ABD0-24DF625BDA7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fld id="{B23195DD-D87A-4CCA-B2FB-E681FF88F0B3}" type="datetimeFigureOut">
              <a:rPr lang="ar-SA" smtClean="0"/>
              <a:pPr/>
              <a:t>11/06/34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fld id="{AF86EA5D-9EA1-496F-ABD0-24DF625BDA78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1" eaLnBrk="1" latinLnBrk="0" hangingPunct="1">
        <a:spcBef>
          <a:spcPts val="400"/>
        </a:spcBef>
        <a:buNone/>
        <a:defRPr sz="3600" b="0" kern="1200" cap="none" spc="0" baseline="0">
          <a:solidFill>
            <a:schemeClr val="tx2"/>
          </a:solidFill>
          <a:latin typeface="+mj-lt"/>
          <a:ea typeface="+mj-ea"/>
          <a:cs typeface="Tunga" pitchFamily="2"/>
        </a:defRPr>
      </a:lvl1pPr>
    </p:titleStyle>
    <p:bodyStyle>
      <a:lvl1pPr marL="171450" indent="-173736" algn="r" defTabSz="914400" rtl="1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200" b="0" i="0" kern="1200" cap="none" spc="30" baseline="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736" algn="r" defTabSz="914400" rtl="1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736" algn="r" defTabSz="914400" rtl="1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736" algn="r" defTabSz="914400" rtl="1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736" algn="r" defTabSz="914400" rtl="1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gif"/><Relationship Id="rId4" Type="http://schemas.openxmlformats.org/officeDocument/2006/relationships/image" Target="../media/image8.gi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476673"/>
            <a:ext cx="7772400" cy="4680519"/>
          </a:xfrm>
        </p:spPr>
        <p:txBody>
          <a:bodyPr>
            <a:normAutofit/>
          </a:bodyPr>
          <a:lstStyle/>
          <a:p>
            <a:r>
              <a:rPr lang="ar-SA" sz="6000" dirty="0" smtClean="0">
                <a:cs typeface="+mn-cs"/>
              </a:rPr>
              <a:t>الأدب الأندلسي</a:t>
            </a:r>
            <a:endParaRPr lang="ar-SA" sz="6000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13688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ferris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فرعي 2"/>
          <p:cNvSpPr txBox="1">
            <a:spLocks/>
          </p:cNvSpPr>
          <p:nvPr/>
        </p:nvSpPr>
        <p:spPr>
          <a:xfrm>
            <a:off x="899592" y="332656"/>
            <a:ext cx="7776864" cy="6048672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dirty="0" smtClean="0">
                <a:solidFill>
                  <a:srgbClr val="FF0000"/>
                </a:solidFill>
              </a:rPr>
              <a:t>لماذا نهتم بالأدب الأندلسي؟</a:t>
            </a:r>
          </a:p>
          <a:p>
            <a:pPr marL="457200" indent="-457200"/>
            <a:r>
              <a:rPr lang="ar-SA" dirty="0" smtClean="0"/>
              <a:t>خروج الإسلام من أرضها ومحاربته ،بعدما كانت يوما أرضا إسلامية.</a:t>
            </a:r>
          </a:p>
          <a:p>
            <a:pPr marL="457200" indent="-457200"/>
            <a:r>
              <a:rPr lang="ar-SA" dirty="0" smtClean="0"/>
              <a:t>الحضارة الرفيعة التي أنشأها المسلمون فيها حتى أصبحت نبراسا يقتدي به علماء أوربا.</a:t>
            </a:r>
          </a:p>
          <a:p>
            <a:pPr marL="457200" indent="-457200"/>
            <a:r>
              <a:rPr lang="ar-SA" dirty="0" smtClean="0"/>
              <a:t>تأثير المفكرون العرب على الغرب جعلت اللغة العربية لغة الخاصة في أوربا.</a:t>
            </a:r>
          </a:p>
          <a:p>
            <a:pPr marL="457200" indent="-457200"/>
            <a:r>
              <a:rPr lang="ar-SA" dirty="0" smtClean="0"/>
              <a:t>كل الحضارة الأوربية الحديثة بكل تقدمها وازدهارها حضارة عربية إسلامية اغتصبتها أوربا من فكرنا الإسلامي.</a:t>
            </a:r>
          </a:p>
          <a:p>
            <a:pPr marL="457200" indent="-457200"/>
            <a:r>
              <a:rPr lang="ar-SA" dirty="0" smtClean="0"/>
              <a:t>كون الأدب الأندلسي يتمتع بسمات وفنون متميزة تميزه عن أدب المشرق وإن سار على دربه.</a:t>
            </a:r>
          </a:p>
          <a:p>
            <a:pPr marL="457200" indent="-457200"/>
            <a:endParaRPr lang="ar-SA" dirty="0" smtClean="0"/>
          </a:p>
          <a:p>
            <a:pPr marL="457200" indent="-457200"/>
            <a:endParaRPr lang="ar-SA" dirty="0" smtClean="0"/>
          </a:p>
          <a:p>
            <a:pPr marL="457200" indent="-457200"/>
            <a:endParaRPr lang="ar-SA" dirty="0" smtClean="0"/>
          </a:p>
          <a:p>
            <a:pPr marL="457200" indent="-457200"/>
            <a:endParaRPr lang="ar-SA" dirty="0" smtClean="0">
              <a:solidFill>
                <a:srgbClr val="FF0000"/>
              </a:solidFill>
            </a:endParaRPr>
          </a:p>
          <a:p>
            <a:endParaRPr lang="ar-S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24788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591550" cy="1066801"/>
          </a:xfrm>
        </p:spPr>
        <p:txBody>
          <a:bodyPr/>
          <a:lstStyle/>
          <a:p>
            <a:pPr algn="ctr"/>
            <a:r>
              <a:rPr lang="ar-SA" b="1" dirty="0" smtClean="0"/>
              <a:t>اسم الأندلس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ar-SA" b="1" dirty="0" smtClean="0"/>
          </a:p>
          <a:p>
            <a:pPr marL="0" indent="0" algn="just">
              <a:buNone/>
            </a:pPr>
            <a:r>
              <a:rPr lang="ar-SA" sz="3600" b="1" dirty="0" smtClean="0">
                <a:cs typeface="+mn-cs"/>
              </a:rPr>
              <a:t> </a:t>
            </a:r>
          </a:p>
          <a:p>
            <a:pPr marL="0" indent="0" algn="just">
              <a:buNone/>
            </a:pPr>
            <a:r>
              <a:rPr lang="ar-SA" sz="3600" b="1" dirty="0" smtClean="0">
                <a:cs typeface="+mn-cs"/>
              </a:rPr>
              <a:t>الأندلس هو الاسم الذي أطلقه المسلمون على شبه الجزيرة </a:t>
            </a:r>
            <a:r>
              <a:rPr lang="ar-SA" sz="3600" b="1" dirty="0" err="1" smtClean="0">
                <a:cs typeface="+mn-cs"/>
              </a:rPr>
              <a:t>إيبيريا</a:t>
            </a:r>
            <a:r>
              <a:rPr lang="ar-SA" sz="3600" b="1" dirty="0" smtClean="0">
                <a:cs typeface="+mn-cs"/>
              </a:rPr>
              <a:t> عام 711م،بعد أن دخلها المسلمون بقياده طارق بن زياد وضموها للخلافة الأموية واستمر وجود المسلمين فيها حتى سقوط مملكة غرناطة عام 1492.</a:t>
            </a:r>
          </a:p>
        </p:txBody>
      </p:sp>
    </p:spTree>
    <p:extLst>
      <p:ext uri="{BB962C8B-B14F-4D97-AF65-F5344CB8AC3E}">
        <p14:creationId xmlns:p14="http://schemas.microsoft.com/office/powerpoint/2010/main" xmlns="" val="37461185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ferris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>
                <a:solidFill>
                  <a:srgbClr val="FF0000"/>
                </a:solidFill>
              </a:rPr>
              <a:t>حدود الأندلس الجغرافية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algn="just"/>
            <a:r>
              <a:rPr lang="ar-SA" sz="2800" b="1" dirty="0" smtClean="0">
                <a:cs typeface="+mn-cs"/>
              </a:rPr>
              <a:t>وتقع الأندلس في الجزء الجنوبي الغربي لقارة أوروبا ، ويسمونها شبه جزيرة </a:t>
            </a:r>
            <a:r>
              <a:rPr lang="ar-SA" sz="2800" b="1" dirty="0" err="1" smtClean="0">
                <a:cs typeface="+mn-cs"/>
              </a:rPr>
              <a:t>إيبريا</a:t>
            </a:r>
            <a:r>
              <a:rPr lang="ar-SA" sz="2800" b="1" dirty="0" smtClean="0">
                <a:cs typeface="+mn-cs"/>
              </a:rPr>
              <a:t> ، وهي تشمل ما يسمى اليوم دولتي </a:t>
            </a:r>
            <a:r>
              <a:rPr lang="ar-SA" sz="2800" b="1" dirty="0" err="1" smtClean="0">
                <a:cs typeface="+mn-cs"/>
              </a:rPr>
              <a:t>أسبانيا</a:t>
            </a:r>
            <a:r>
              <a:rPr lang="ar-SA" sz="2800" b="1" dirty="0" smtClean="0">
                <a:cs typeface="+mn-cs"/>
              </a:rPr>
              <a:t> والبرتغال .</a:t>
            </a:r>
            <a:endParaRPr lang="ar-SA" sz="2800" dirty="0" smtClean="0">
              <a:cs typeface="+mn-cs"/>
            </a:endParaRPr>
          </a:p>
          <a:p>
            <a:pPr algn="just"/>
            <a:r>
              <a:rPr lang="ar-SA" sz="2800" b="1" dirty="0" smtClean="0">
                <a:cs typeface="+mn-cs"/>
              </a:rPr>
              <a:t>ويحدها من الشمال فرنسا ، ومن الجنوب والغرب المحيط الأطلسي ، ومن الشرق البحر المتوسط ، ومضيق جبل طارق .</a:t>
            </a:r>
            <a:endParaRPr lang="ar-SA" sz="2800" dirty="0" smtClean="0">
              <a:cs typeface="+mn-cs"/>
            </a:endParaRPr>
          </a:p>
          <a:p>
            <a:pPr algn="just"/>
            <a:r>
              <a:rPr lang="ar-SA" sz="2800" b="1" dirty="0" smtClean="0">
                <a:cs typeface="+mn-cs"/>
              </a:rPr>
              <a:t>ويفصل بينها وبين فرنسا من الشمال جبال البرانس أو ( البرت ) ، </a:t>
            </a:r>
            <a:r>
              <a:rPr lang="ar-SA" sz="2800" b="1" dirty="0" err="1" smtClean="0">
                <a:cs typeface="+mn-cs"/>
              </a:rPr>
              <a:t>وتتوسطها</a:t>
            </a:r>
            <a:r>
              <a:rPr lang="ar-SA" sz="2800" b="1" dirty="0" smtClean="0">
                <a:cs typeface="+mn-cs"/>
              </a:rPr>
              <a:t> هضبة تمتد إلى شمالها ، وتقع جنوب الهضبة جبال ( نيفادا ) الشهيرة .</a:t>
            </a:r>
          </a:p>
          <a:p>
            <a:pPr algn="just"/>
            <a:r>
              <a:rPr lang="ar-SA" sz="2800" b="1" dirty="0" smtClean="0">
                <a:cs typeface="+mn-cs"/>
              </a:rPr>
              <a:t>وكان يسميها المسلمون ( جبال الثلج ) لأن الثلوج لا تغادرها صيف شتاء .</a:t>
            </a:r>
            <a:endParaRPr lang="ar-SA" sz="2800" dirty="0" smtClean="0">
              <a:cs typeface="+mn-cs"/>
            </a:endParaRP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2833317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 الموقع الجغرافي للأندلس : </a:t>
            </a:r>
            <a:endParaRPr lang="ar-SA" dirty="0"/>
          </a:p>
        </p:txBody>
      </p:sp>
      <p:pic>
        <p:nvPicPr>
          <p:cNvPr id="4" name="عنصر نائب للمحتوى 3" descr="الاندلس1.png"/>
          <p:cNvPicPr>
            <a:picLocks noGrp="1" noChangeAspect="1"/>
          </p:cNvPicPr>
          <p:nvPr>
            <p:ph sz="quarter" idx="13"/>
          </p:nvPr>
        </p:nvPicPr>
        <p:blipFill>
          <a:blip r:embed="rId2" cstate="print"/>
          <a:stretch>
            <a:fillRect/>
          </a:stretch>
        </p:blipFill>
        <p:spPr>
          <a:xfrm>
            <a:off x="1238250" y="1671637"/>
            <a:ext cx="6667500" cy="4191000"/>
          </a:xfrm>
        </p:spPr>
      </p:pic>
    </p:spTree>
    <p:extLst>
      <p:ext uri="{BB962C8B-B14F-4D97-AF65-F5344CB8AC3E}">
        <p14:creationId xmlns:p14="http://schemas.microsoft.com/office/powerpoint/2010/main" xmlns="" val="1089794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عنصر نائب للمحتوى 3" descr="طارق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23928" y="187692"/>
            <a:ext cx="4752528" cy="32593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صورة 2" descr="1طارق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3447008"/>
            <a:ext cx="4752528" cy="32155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1864943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المعارك والفتوحات</a:t>
            </a:r>
            <a:endParaRPr lang="ar-SA" dirty="0"/>
          </a:p>
        </p:txBody>
      </p:sp>
      <p:pic>
        <p:nvPicPr>
          <p:cNvPr id="4" name="عنصر نائب للمحتوى 3" descr="الاندلس.png"/>
          <p:cNvPicPr>
            <a:picLocks noGrp="1" noChangeAspect="1"/>
          </p:cNvPicPr>
          <p:nvPr>
            <p:ph sz="quarter" idx="13"/>
          </p:nvPr>
        </p:nvPicPr>
        <p:blipFill>
          <a:blip r:embed="rId2" cstate="print"/>
          <a:stretch>
            <a:fillRect/>
          </a:stretch>
        </p:blipFill>
        <p:spPr>
          <a:xfrm>
            <a:off x="1187624" y="1298575"/>
            <a:ext cx="6552728" cy="49371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282318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1"/>
          <p:cNvSpPr>
            <a:spLocks noGrp="1"/>
          </p:cNvSpPr>
          <p:nvPr>
            <p:ph sz="quarter" idx="13"/>
          </p:nvPr>
        </p:nvSpPr>
        <p:spPr>
          <a:xfrm>
            <a:off x="539750" y="765175"/>
            <a:ext cx="8229600" cy="4679950"/>
          </a:xfrm>
        </p:spPr>
        <p:txBody>
          <a:bodyPr/>
          <a:lstStyle/>
          <a:p>
            <a:pPr algn="just"/>
            <a:r>
              <a:rPr lang="ar-SA" sz="3600" b="1" dirty="0">
                <a:cs typeface="+mn-cs"/>
              </a:rPr>
              <a:t>وتتخلل بلاد الأندلس شبكة كبيرة من الأنهار ، ولهذا كثرت المدن بها ، فلا تكاد تخرج من مدينة إلا وتصل إلى أخرى أو ريف أو قرية </a:t>
            </a:r>
            <a:r>
              <a:rPr lang="ar-SA" sz="3600" b="1" dirty="0" smtClean="0">
                <a:cs typeface="+mn-cs"/>
              </a:rPr>
              <a:t>.</a:t>
            </a:r>
          </a:p>
          <a:p>
            <a:pPr marL="0" indent="0">
              <a:buNone/>
            </a:pPr>
            <a:endParaRPr lang="ar-SA" dirty="0" smtClean="0"/>
          </a:p>
          <a:p>
            <a:r>
              <a:rPr lang="ar-SA" sz="3600" b="1" dirty="0">
                <a:cs typeface="+mn-cs"/>
              </a:rPr>
              <a:t>ومن مدنها التي ذكرت في التراث الإسلامي ( قرطبة وغرناطة وبلنسية </a:t>
            </a:r>
            <a:r>
              <a:rPr lang="ar-SA" sz="3600" b="1" dirty="0" err="1">
                <a:cs typeface="+mn-cs"/>
              </a:rPr>
              <a:t>وطليطلة</a:t>
            </a:r>
            <a:r>
              <a:rPr lang="ar-SA" sz="3600" b="1" dirty="0">
                <a:cs typeface="+mn-cs"/>
              </a:rPr>
              <a:t> </a:t>
            </a:r>
            <a:r>
              <a:rPr lang="ar-SA" sz="3600" b="1" dirty="0" smtClean="0">
                <a:cs typeface="+mn-cs"/>
              </a:rPr>
              <a:t> </a:t>
            </a:r>
            <a:r>
              <a:rPr lang="ar-SA" sz="3600" b="1" dirty="0" err="1" smtClean="0">
                <a:cs typeface="+mn-cs"/>
              </a:rPr>
              <a:t>ومرسية</a:t>
            </a:r>
            <a:r>
              <a:rPr lang="ar-SA" sz="3600" b="1" dirty="0" smtClean="0">
                <a:cs typeface="+mn-cs"/>
              </a:rPr>
              <a:t>  </a:t>
            </a:r>
            <a:r>
              <a:rPr lang="ar-SA" sz="3600" b="1" dirty="0" err="1" smtClean="0">
                <a:cs typeface="+mn-cs"/>
              </a:rPr>
              <a:t>وألمرية</a:t>
            </a:r>
            <a:r>
              <a:rPr lang="ar-SA" sz="3600" b="1" dirty="0" smtClean="0">
                <a:cs typeface="+mn-cs"/>
              </a:rPr>
              <a:t> </a:t>
            </a:r>
            <a:r>
              <a:rPr lang="ar-SA" sz="3600" b="1" dirty="0">
                <a:cs typeface="+mn-cs"/>
              </a:rPr>
              <a:t>وبرشلونة وطريف وشاطبة </a:t>
            </a:r>
            <a:r>
              <a:rPr lang="ar-SA" sz="3600" b="1" dirty="0" err="1">
                <a:cs typeface="+mn-cs"/>
              </a:rPr>
              <a:t>ومالقة</a:t>
            </a:r>
            <a:r>
              <a:rPr lang="ar-SA" sz="3600" b="1" dirty="0">
                <a:cs typeface="+mn-cs"/>
              </a:rPr>
              <a:t> </a:t>
            </a:r>
            <a:r>
              <a:rPr lang="ar-SA" sz="3600" b="1" dirty="0" smtClean="0">
                <a:cs typeface="+mn-cs"/>
              </a:rPr>
              <a:t> وطرطوشة  </a:t>
            </a:r>
            <a:r>
              <a:rPr lang="ar-SA" sz="3600" b="1" dirty="0" err="1" smtClean="0">
                <a:cs typeface="+mn-cs"/>
              </a:rPr>
              <a:t>وطركونة</a:t>
            </a:r>
            <a:r>
              <a:rPr lang="ar-SA" sz="3600" b="1" dirty="0" smtClean="0">
                <a:cs typeface="+mn-cs"/>
              </a:rPr>
              <a:t> </a:t>
            </a:r>
            <a:r>
              <a:rPr lang="ar-SA" sz="3600" b="1" dirty="0">
                <a:cs typeface="+mn-cs"/>
              </a:rPr>
              <a:t>وبجاية </a:t>
            </a:r>
            <a:r>
              <a:rPr lang="ar-SA" sz="3600" b="1" dirty="0" err="1">
                <a:cs typeface="+mn-cs"/>
              </a:rPr>
              <a:t>وبطليوس</a:t>
            </a:r>
            <a:r>
              <a:rPr lang="ar-SA" sz="3600" b="1" dirty="0">
                <a:cs typeface="+mn-cs"/>
              </a:rPr>
              <a:t> وغيرها ) .</a:t>
            </a:r>
            <a:endParaRPr lang="ar-SA" sz="3600" dirty="0" smtClean="0">
              <a:cs typeface="+mn-cs"/>
            </a:endParaRPr>
          </a:p>
          <a:p>
            <a:endParaRPr lang="ar-SA" sz="3600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19812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عنصر نائب للمحتوى 3" descr="طارق9876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32040" y="417798"/>
            <a:ext cx="3456384" cy="23499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صورة 2" descr="طارق2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71600" y="476672"/>
            <a:ext cx="3452072" cy="22322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صورة 3" descr="طارق44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97908" y="3573016"/>
            <a:ext cx="3466356" cy="27730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صورة 4" descr="طارق654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44666" y="3573016"/>
            <a:ext cx="3461370" cy="27690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2466694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ar-SA" sz="3600" b="1" dirty="0">
                <a:cs typeface="+mn-cs"/>
              </a:rPr>
              <a:t>ولقد تميزت بلاد الأندلس بما </a:t>
            </a:r>
            <a:r>
              <a:rPr lang="ar-SA" sz="3600" b="1" dirty="0" smtClean="0">
                <a:cs typeface="+mn-cs"/>
              </a:rPr>
              <a:t>حباها </a:t>
            </a:r>
            <a:r>
              <a:rPr lang="ar-SA" sz="3600" b="1" dirty="0">
                <a:cs typeface="+mn-cs"/>
              </a:rPr>
              <a:t>الله من جمالٍ في الطبيعة ، فكثرت منتجاتها </a:t>
            </a:r>
            <a:r>
              <a:rPr lang="ar-SA" sz="3600" b="1" dirty="0" smtClean="0">
                <a:cs typeface="+mn-cs"/>
              </a:rPr>
              <a:t>الزراعية، </a:t>
            </a:r>
            <a:r>
              <a:rPr lang="ar-SA" sz="3600" b="1" dirty="0">
                <a:cs typeface="+mn-cs"/>
              </a:rPr>
              <a:t>وتعددت الخيرات بها ، واشتملت على كل </a:t>
            </a:r>
            <a:r>
              <a:rPr lang="ar-SA" sz="3600" b="1" dirty="0" smtClean="0">
                <a:cs typeface="+mn-cs"/>
              </a:rPr>
              <a:t>مكونات </a:t>
            </a:r>
            <a:r>
              <a:rPr lang="ar-SA" sz="3600" b="1" dirty="0">
                <a:cs typeface="+mn-cs"/>
              </a:rPr>
              <a:t>الطبيعة من سهول وهضاب وجبال وصحاري وأنهار وطيور وأزهار وغير ذلك </a:t>
            </a:r>
            <a:r>
              <a:rPr lang="ar-SA" sz="3600" b="1" dirty="0" smtClean="0">
                <a:cs typeface="+mn-cs"/>
              </a:rPr>
              <a:t>. </a:t>
            </a:r>
          </a:p>
          <a:p>
            <a:r>
              <a:rPr lang="ar-SA" sz="3600" b="1" dirty="0" smtClean="0">
                <a:cs typeface="+mn-cs"/>
              </a:rPr>
              <a:t>مما </a:t>
            </a:r>
            <a:r>
              <a:rPr lang="ar-SA" sz="3600" b="1" dirty="0">
                <a:cs typeface="+mn-cs"/>
              </a:rPr>
              <a:t>جعل الكثير من الشعراء يصفها بأنه جنة </a:t>
            </a:r>
            <a:r>
              <a:rPr lang="ar-SA" sz="3600" b="1" dirty="0" smtClean="0">
                <a:cs typeface="+mn-cs"/>
              </a:rPr>
              <a:t>في الأرض </a:t>
            </a:r>
            <a:r>
              <a:rPr lang="ar-SA" sz="3600" b="1" dirty="0">
                <a:cs typeface="+mn-cs"/>
              </a:rPr>
              <a:t>.</a:t>
            </a:r>
            <a:endParaRPr lang="ar-SA" sz="3600" dirty="0" smtClean="0">
              <a:cs typeface="+mn-cs"/>
            </a:endParaRPr>
          </a:p>
          <a:p>
            <a:pPr marL="0" indent="0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2568359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3"/>
          </p:nvPr>
        </p:nvSpPr>
        <p:spPr>
          <a:xfrm>
            <a:off x="107504" y="548680"/>
            <a:ext cx="8712968" cy="557748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ar-SA" sz="3600" b="1" dirty="0" smtClean="0">
                <a:cs typeface="+mn-cs"/>
              </a:rPr>
              <a:t> </a:t>
            </a:r>
            <a:r>
              <a:rPr lang="ar-SA" sz="3600" b="1" dirty="0" smtClean="0">
                <a:solidFill>
                  <a:srgbClr val="FF0000"/>
                </a:solidFill>
                <a:cs typeface="+mn-cs"/>
              </a:rPr>
              <a:t>يقول ابن خفاجة :</a:t>
            </a:r>
            <a:endParaRPr lang="ar-SA" sz="3600" dirty="0" smtClean="0">
              <a:solidFill>
                <a:srgbClr val="FF0000"/>
              </a:solidFill>
              <a:cs typeface="+mn-cs"/>
            </a:endParaRPr>
          </a:p>
          <a:p>
            <a:pPr marL="0" indent="0">
              <a:buNone/>
            </a:pPr>
            <a:r>
              <a:rPr lang="ar-SA" sz="3600" b="1" dirty="0" smtClean="0">
                <a:cs typeface="+mn-cs"/>
              </a:rPr>
              <a:t>يا أهل أندلــس لله دركم       ماء وظل وأنهار وأشــجار</a:t>
            </a:r>
            <a:br>
              <a:rPr lang="ar-SA" sz="3600" b="1" dirty="0" smtClean="0">
                <a:cs typeface="+mn-cs"/>
              </a:rPr>
            </a:br>
            <a:r>
              <a:rPr lang="ar-SA" sz="3600" b="1" dirty="0" smtClean="0">
                <a:cs typeface="+mn-cs"/>
              </a:rPr>
              <a:t/>
            </a:r>
            <a:br>
              <a:rPr lang="ar-SA" sz="3600" b="1" dirty="0" smtClean="0">
                <a:cs typeface="+mn-cs"/>
              </a:rPr>
            </a:br>
            <a:endParaRPr lang="ar-SA" sz="3600" dirty="0" smtClean="0">
              <a:cs typeface="+mn-cs"/>
            </a:endParaRPr>
          </a:p>
          <a:p>
            <a:pPr marL="0" indent="0">
              <a:buNone/>
            </a:pPr>
            <a:r>
              <a:rPr lang="ar-SA" sz="3600" b="1" dirty="0" smtClean="0">
                <a:cs typeface="+mn-cs"/>
              </a:rPr>
              <a:t>ما جنة الخـلد إلا في ديـاركم   ولو تخيرت هذي كنت أختارُ</a:t>
            </a:r>
            <a:endParaRPr lang="ar-SA" sz="3600" dirty="0" smtClean="0">
              <a:cs typeface="+mn-cs"/>
            </a:endParaRPr>
          </a:p>
          <a:p>
            <a:pPr marL="0" indent="0">
              <a:buNone/>
            </a:pPr>
            <a:r>
              <a:rPr lang="ar-SA" sz="3600" b="1" dirty="0" smtClean="0">
                <a:cs typeface="+mn-cs"/>
              </a:rPr>
              <a:t/>
            </a:r>
            <a:br>
              <a:rPr lang="ar-SA" sz="3600" b="1" dirty="0" smtClean="0">
                <a:cs typeface="+mn-cs"/>
              </a:rPr>
            </a:br>
            <a:endParaRPr lang="ar-SA" sz="3600" dirty="0" smtClean="0">
              <a:cs typeface="+mn-cs"/>
            </a:endParaRPr>
          </a:p>
          <a:p>
            <a:pPr marL="0" indent="0">
              <a:buNone/>
            </a:pPr>
            <a:r>
              <a:rPr lang="ar-SA" sz="3600" b="1" dirty="0" smtClean="0">
                <a:cs typeface="+mn-cs"/>
              </a:rPr>
              <a:t>لا تحسبوا بعد ذا أن تدخلوا سقراً  فليس تُدّخَل بعد الجنـةِ النارُ</a:t>
            </a:r>
            <a:endParaRPr lang="ar-SA" sz="3600" dirty="0" smtClean="0">
              <a:cs typeface="+mn-cs"/>
            </a:endParaRPr>
          </a:p>
          <a:p>
            <a:pPr marL="0" indent="0">
              <a:buNone/>
            </a:pPr>
            <a:r>
              <a:rPr lang="ar-SA" sz="3600" b="1" dirty="0" smtClean="0">
                <a:cs typeface="+mn-cs"/>
              </a:rPr>
              <a:t/>
            </a:r>
            <a:br>
              <a:rPr lang="ar-SA" sz="3600" b="1" dirty="0" smtClean="0">
                <a:cs typeface="+mn-cs"/>
              </a:rPr>
            </a:br>
            <a:endParaRPr lang="ar-SA" sz="3600" dirty="0" smtClean="0">
              <a:cs typeface="+mn-cs"/>
            </a:endParaRPr>
          </a:p>
          <a:p>
            <a:pPr marL="0" indent="0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2696110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>
                <a:cs typeface="+mn-cs"/>
              </a:rPr>
              <a:t>فترات الحكم بالأندلس</a:t>
            </a:r>
            <a:endParaRPr lang="ar-SA" b="1" dirty="0">
              <a:cs typeface="+mn-cs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algn="just"/>
            <a:r>
              <a:rPr lang="ar-SA" sz="3200" b="1" dirty="0">
                <a:cs typeface="+mn-cs"/>
              </a:rPr>
              <a:t>يقسم مؤرخو الأدب فترات الحكم في إسبانيا " الأندلس " إلى ثمانية عصور هي : </a:t>
            </a:r>
            <a:endParaRPr lang="ar-SA" sz="3200" dirty="0" smtClean="0">
              <a:effectLst/>
              <a:cs typeface="+mn-cs"/>
            </a:endParaRPr>
          </a:p>
          <a:p>
            <a:pPr marL="0" indent="0" algn="just">
              <a:buNone/>
            </a:pPr>
            <a:r>
              <a:rPr lang="ar-SA" sz="3200" b="1" dirty="0">
                <a:cs typeface="+mn-cs"/>
              </a:rPr>
              <a:t>1 - عصر الولاة من سنة (95هـ) إلى سنة (138هـ) </a:t>
            </a:r>
            <a:endParaRPr lang="ar-SA" sz="3200" dirty="0" smtClean="0">
              <a:effectLst/>
              <a:cs typeface="+mn-cs"/>
            </a:endParaRPr>
          </a:p>
          <a:p>
            <a:pPr marL="0" indent="0" algn="just">
              <a:buNone/>
            </a:pPr>
            <a:r>
              <a:rPr lang="ar-SA" sz="3200" b="1" dirty="0">
                <a:cs typeface="+mn-cs"/>
              </a:rPr>
              <a:t>2 - عصر الإمارة من سنة (138هـ) إلى سنة (300هـ )</a:t>
            </a:r>
            <a:endParaRPr lang="ar-SA" sz="3200" dirty="0" smtClean="0">
              <a:effectLst/>
              <a:cs typeface="+mn-cs"/>
            </a:endParaRPr>
          </a:p>
          <a:p>
            <a:pPr marL="0" indent="0" algn="just">
              <a:buNone/>
            </a:pPr>
            <a:r>
              <a:rPr lang="ar-SA" sz="3200" b="1" dirty="0">
                <a:cs typeface="+mn-cs"/>
              </a:rPr>
              <a:t>3 - عصر الخلافة من سنة (300هـ ) إلى سنة (366هـ)</a:t>
            </a:r>
            <a:endParaRPr lang="ar-SA" sz="3200" dirty="0" smtClean="0">
              <a:effectLst/>
              <a:cs typeface="+mn-cs"/>
            </a:endParaRPr>
          </a:p>
          <a:p>
            <a:pPr marL="0" indent="0" algn="just">
              <a:buNone/>
            </a:pPr>
            <a:r>
              <a:rPr lang="ar-SA" sz="3200" b="1" dirty="0">
                <a:cs typeface="+mn-cs"/>
              </a:rPr>
              <a:t>4 ـ عصر الحجابة من سنة (366هـ ) إلى سنة (400هـ)</a:t>
            </a:r>
            <a:endParaRPr lang="ar-SA" sz="3200" dirty="0" smtClean="0">
              <a:effectLst/>
              <a:cs typeface="+mn-cs"/>
            </a:endParaRPr>
          </a:p>
          <a:p>
            <a:pPr algn="just"/>
            <a:r>
              <a:rPr lang="ar-SA" sz="3200" b="1" dirty="0">
                <a:cs typeface="+mn-cs"/>
              </a:rPr>
              <a:t>وهذه العصور الأربعة تعتبر عصوراً أموية ، لأن الحكم فيها كان لبني أمية ، مع سقوط حكم الأمويين في المشرق منذ عام 132 هـ ، وقيام الدولة العباسية هناك .</a:t>
            </a:r>
            <a:endParaRPr lang="ar-SA" sz="3200" dirty="0" smtClean="0">
              <a:effectLst/>
              <a:cs typeface="+mn-cs"/>
            </a:endParaRPr>
          </a:p>
          <a:p>
            <a:pPr algn="just"/>
            <a:endParaRPr lang="ar-SA" sz="3200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7020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3"/>
          </p:nvPr>
        </p:nvSpPr>
        <p:spPr>
          <a:xfrm>
            <a:off x="179512" y="1124744"/>
            <a:ext cx="8784976" cy="5001419"/>
          </a:xfrm>
        </p:spPr>
        <p:txBody>
          <a:bodyPr/>
          <a:lstStyle/>
          <a:p>
            <a:pPr marL="0" indent="0" algn="just">
              <a:buNone/>
            </a:pPr>
            <a:endParaRPr lang="ar-SA" b="1" dirty="0" smtClean="0"/>
          </a:p>
          <a:p>
            <a:pPr marL="0" indent="0" algn="just">
              <a:buNone/>
            </a:pPr>
            <a:r>
              <a:rPr lang="ar-SA" b="1" dirty="0"/>
              <a:t>5</a:t>
            </a:r>
            <a:r>
              <a:rPr lang="ar-SA" b="1" dirty="0" smtClean="0"/>
              <a:t> ـ </a:t>
            </a:r>
            <a:r>
              <a:rPr lang="ar-SA" sz="3200" b="1" dirty="0" smtClean="0">
                <a:cs typeface="+mn-cs"/>
              </a:rPr>
              <a:t>عصر ملوك الطوائف من سنة (400هـ) إلى سنة (536هـ)</a:t>
            </a:r>
          </a:p>
          <a:p>
            <a:pPr marL="0" indent="0" algn="just">
              <a:buNone/>
            </a:pPr>
            <a:r>
              <a:rPr lang="ar-SA" sz="3200" b="1" dirty="0" smtClean="0">
                <a:cs typeface="+mn-cs"/>
              </a:rPr>
              <a:t>6 - المرابطون بالأندلس من سنة (495هـ) إلى سنة (555 هـ)</a:t>
            </a:r>
          </a:p>
          <a:p>
            <a:pPr marL="0" indent="0" algn="just">
              <a:buNone/>
            </a:pPr>
            <a:r>
              <a:rPr lang="ar-SA" sz="3200" b="1" dirty="0" smtClean="0">
                <a:cs typeface="+mn-cs"/>
              </a:rPr>
              <a:t>7 - الموحدون بالأندلس من سنة (524هـ) إلى سنة (667هـ)</a:t>
            </a:r>
          </a:p>
          <a:p>
            <a:pPr marL="0" indent="0" algn="just">
              <a:buNone/>
            </a:pPr>
            <a:r>
              <a:rPr lang="ar-SA" sz="3200" b="1" dirty="0" smtClean="0">
                <a:cs typeface="+mn-cs"/>
              </a:rPr>
              <a:t>8 ـ دولة بنى الأحمر </a:t>
            </a:r>
            <a:r>
              <a:rPr lang="ar-SA" sz="3200" b="1" dirty="0" err="1" smtClean="0">
                <a:cs typeface="+mn-cs"/>
              </a:rPr>
              <a:t>فى</a:t>
            </a:r>
            <a:r>
              <a:rPr lang="ar-SA" sz="3200" b="1" dirty="0" smtClean="0">
                <a:cs typeface="+mn-cs"/>
              </a:rPr>
              <a:t> غرناطة من سنة (635هـ) إلى سنة (898هـ)</a:t>
            </a:r>
            <a:br>
              <a:rPr lang="ar-SA" sz="3200" b="1" dirty="0" smtClean="0">
                <a:cs typeface="+mn-cs"/>
              </a:rPr>
            </a:br>
            <a:endParaRPr lang="ar-SA" sz="3200" dirty="0" smtClean="0">
              <a:effectLst/>
              <a:cs typeface="+mn-cs"/>
            </a:endParaRPr>
          </a:p>
          <a:p>
            <a:pPr marL="0" indent="0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3009569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/>
              <a:t>الحضارة العمرانية في الأندلس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algn="just"/>
            <a:r>
              <a:rPr lang="ar-SA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ar-SA" sz="3600" b="1" dirty="0">
                <a:latin typeface="Arial" pitchFamily="34" charset="0"/>
                <a:cs typeface="Arial" pitchFamily="34" charset="0"/>
              </a:rPr>
              <a:t>هناك روائع الحضارة الإسلامية </a:t>
            </a:r>
            <a:r>
              <a:rPr lang="ar-SA" sz="3600" b="1" dirty="0" err="1">
                <a:latin typeface="Arial" pitchFamily="34" charset="0"/>
                <a:cs typeface="Arial" pitchFamily="34" charset="0"/>
              </a:rPr>
              <a:t>فى</a:t>
            </a:r>
            <a:r>
              <a:rPr lang="ar-SA" sz="3600" b="1" dirty="0">
                <a:latin typeface="Arial" pitchFamily="34" charset="0"/>
                <a:cs typeface="Arial" pitchFamily="34" charset="0"/>
              </a:rPr>
              <a:t> الأندلس عبر العلوم والفنون </a:t>
            </a:r>
            <a:r>
              <a:rPr lang="ar-SA" sz="3600" b="1" dirty="0" smtClean="0">
                <a:latin typeface="Arial" pitchFamily="34" charset="0"/>
                <a:cs typeface="Arial" pitchFamily="34" charset="0"/>
              </a:rPr>
              <a:t>والآثار. </a:t>
            </a:r>
            <a:r>
              <a:rPr lang="ar-SA" sz="3600" b="1" dirty="0">
                <a:latin typeface="Arial" pitchFamily="34" charset="0"/>
                <a:cs typeface="Arial" pitchFamily="34" charset="0"/>
              </a:rPr>
              <a:t>وأبرز ما نشاهد بالأندلس هذه الإنجازات المبهرة </a:t>
            </a:r>
            <a:r>
              <a:rPr lang="ar-SA" sz="3600" b="1" dirty="0" err="1">
                <a:latin typeface="Arial" pitchFamily="34" charset="0"/>
                <a:cs typeface="Arial" pitchFamily="34" charset="0"/>
              </a:rPr>
              <a:t>فى</a:t>
            </a:r>
            <a:r>
              <a:rPr lang="ar-SA" sz="3600" b="1" dirty="0">
                <a:latin typeface="Arial" pitchFamily="34" charset="0"/>
                <a:cs typeface="Arial" pitchFamily="34" charset="0"/>
              </a:rPr>
              <a:t> العمارة فلا يزال العالم يشاهد وبإعجاب قصور  المعتمد بن عباد  </a:t>
            </a:r>
            <a:r>
              <a:rPr lang="ar-SA" sz="3600" b="1" dirty="0" err="1">
                <a:latin typeface="Arial" pitchFamily="34" charset="0"/>
                <a:cs typeface="Arial" pitchFamily="34" charset="0"/>
              </a:rPr>
              <a:t>فى</a:t>
            </a:r>
            <a:r>
              <a:rPr lang="ar-SA" sz="3600" b="1" dirty="0">
                <a:latin typeface="Arial" pitchFamily="34" charset="0"/>
                <a:cs typeface="Arial" pitchFamily="34" charset="0"/>
              </a:rPr>
              <a:t> </a:t>
            </a:r>
            <a:r>
              <a:rPr lang="ar-SA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اشبيلية وقصر الحمراء</a:t>
            </a:r>
            <a:r>
              <a:rPr lang="ar-SA" sz="3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ar-SA" sz="3600" b="1" dirty="0" err="1">
                <a:latin typeface="Arial" pitchFamily="34" charset="0"/>
                <a:cs typeface="Arial" pitchFamily="34" charset="0"/>
              </a:rPr>
              <a:t>فى</a:t>
            </a:r>
            <a:r>
              <a:rPr lang="ar-SA" sz="3600" b="1" dirty="0">
                <a:latin typeface="Arial" pitchFamily="34" charset="0"/>
                <a:cs typeface="Arial" pitchFamily="34" charset="0"/>
              </a:rPr>
              <a:t> </a:t>
            </a:r>
            <a:r>
              <a:rPr lang="ar-SA" sz="3600" b="1" dirty="0" err="1" smtClean="0">
                <a:latin typeface="Arial" pitchFamily="34" charset="0"/>
                <a:cs typeface="Arial" pitchFamily="34" charset="0"/>
              </a:rPr>
              <a:t>غرناطةالذى</a:t>
            </a:r>
            <a:r>
              <a:rPr lang="ar-SA" sz="3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ar-SA" sz="3600" b="1" dirty="0">
                <a:latin typeface="Arial" pitchFamily="34" charset="0"/>
                <a:cs typeface="Arial" pitchFamily="34" charset="0"/>
              </a:rPr>
              <a:t>كتب عنه الشاعر </a:t>
            </a:r>
            <a:r>
              <a:rPr lang="ar-SA" sz="3600" b="1" dirty="0" err="1">
                <a:latin typeface="Arial" pitchFamily="34" charset="0"/>
                <a:cs typeface="Arial" pitchFamily="34" charset="0"/>
              </a:rPr>
              <a:t>الفرنسى</a:t>
            </a:r>
            <a:r>
              <a:rPr lang="ar-SA" sz="3600" b="1" dirty="0">
                <a:latin typeface="Arial" pitchFamily="34" charset="0"/>
                <a:cs typeface="Arial" pitchFamily="34" charset="0"/>
              </a:rPr>
              <a:t> الشهير </a:t>
            </a:r>
            <a:r>
              <a:rPr lang="ar-SA" sz="3600" b="1" dirty="0" err="1">
                <a:latin typeface="Arial" pitchFamily="34" charset="0"/>
                <a:cs typeface="Arial" pitchFamily="34" charset="0"/>
              </a:rPr>
              <a:t>فيكتورهوجو</a:t>
            </a:r>
            <a:r>
              <a:rPr lang="ar-SA" sz="3600" b="1" dirty="0">
                <a:latin typeface="Arial" pitchFamily="34" charset="0"/>
                <a:cs typeface="Arial" pitchFamily="34" charset="0"/>
              </a:rPr>
              <a:t> قصيدة </a:t>
            </a:r>
            <a:r>
              <a:rPr lang="ar-SA" sz="3600" b="1" dirty="0" smtClean="0">
                <a:latin typeface="Arial" pitchFamily="34" charset="0"/>
                <a:cs typeface="Arial" pitchFamily="34" charset="0"/>
              </a:rPr>
              <a:t>طويلة.</a:t>
            </a:r>
            <a:endParaRPr lang="ar-SA" sz="3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89267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1259632" y="502801"/>
            <a:ext cx="727280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 </a:t>
            </a:r>
            <a:r>
              <a:rPr lang="ar-SA" sz="3200" b="1" dirty="0"/>
              <a:t>ومن القصور إلى المساجد </a:t>
            </a:r>
            <a:r>
              <a:rPr lang="ar-SA" sz="3200" b="1" dirty="0" smtClean="0"/>
              <a:t>نشاهد </a:t>
            </a:r>
            <a:r>
              <a:rPr lang="ar-SA" sz="3200" b="1" dirty="0"/>
              <a:t>روائع فن العمارة </a:t>
            </a:r>
            <a:r>
              <a:rPr lang="ar-SA" sz="3200" b="1" dirty="0" err="1"/>
              <a:t>فى</a:t>
            </a:r>
            <a:r>
              <a:rPr lang="ar-SA" sz="3200" b="1" dirty="0"/>
              <a:t>: </a:t>
            </a:r>
            <a:r>
              <a:rPr lang="ar-SA" sz="3200" b="1" dirty="0" smtClean="0"/>
              <a:t>مسجد قرطبة الجامع وجامع الموحدين بإشبيلية، </a:t>
            </a:r>
            <a:r>
              <a:rPr lang="ar-SA" sz="3200" b="1" dirty="0"/>
              <a:t>والمسجد الجامع </a:t>
            </a:r>
            <a:r>
              <a:rPr lang="ar-SA" sz="3200" b="1" dirty="0" smtClean="0"/>
              <a:t>بالمرية، </a:t>
            </a:r>
            <a:r>
              <a:rPr lang="ar-SA" sz="3200" b="1" dirty="0"/>
              <a:t>وقد اهتم حكام الأندلس </a:t>
            </a:r>
            <a:r>
              <a:rPr lang="ar-SA" sz="3200" b="1" dirty="0" smtClean="0"/>
              <a:t>بالعمارة الحربية، </a:t>
            </a:r>
            <a:r>
              <a:rPr lang="ar-SA" sz="3200" b="1" dirty="0"/>
              <a:t>فبنوا الأسوار والقلاع </a:t>
            </a:r>
            <a:r>
              <a:rPr lang="ar-SA" sz="3200" b="1" dirty="0" smtClean="0"/>
              <a:t>والقناطر.</a:t>
            </a:r>
            <a:endParaRPr lang="ar-SA" sz="3200" dirty="0"/>
          </a:p>
        </p:txBody>
      </p:sp>
      <p:pic>
        <p:nvPicPr>
          <p:cNvPr id="4" name="صورة 3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6016" y="3474616"/>
            <a:ext cx="3927928" cy="2304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صورة 4" descr="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3474616"/>
            <a:ext cx="3626346" cy="24133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556719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عنصر نائب للمحتوى 3" descr="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4008" y="692696"/>
            <a:ext cx="4156348" cy="2520280"/>
          </a:xfrm>
          <a:prstGeom prst="rect">
            <a:avLst/>
          </a:prstGeom>
        </p:spPr>
      </p:pic>
      <p:pic>
        <p:nvPicPr>
          <p:cNvPr id="3" name="صورة 2" descr="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9592" y="3713584"/>
            <a:ext cx="4084340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85313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683568" y="620688"/>
            <a:ext cx="72008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3200" b="1" dirty="0"/>
              <a:t>، ولعل أبرز مثال نشاهده </a:t>
            </a:r>
            <a:r>
              <a:rPr lang="ar-SA" sz="3200" b="1" dirty="0" err="1"/>
              <a:t>فى</a:t>
            </a:r>
            <a:r>
              <a:rPr lang="ar-SA" sz="3200" b="1" dirty="0"/>
              <a:t> ذلك أسوار </a:t>
            </a:r>
            <a:r>
              <a:rPr lang="ar-SA" sz="3200" b="1" dirty="0" smtClean="0"/>
              <a:t>قرطبة، </a:t>
            </a:r>
            <a:r>
              <a:rPr lang="ar-SA" sz="3200" b="1" dirty="0"/>
              <a:t>و قناطر </a:t>
            </a:r>
            <a:r>
              <a:rPr lang="ar-SA" sz="3200" b="1" dirty="0" err="1" smtClean="0"/>
              <a:t>طليطلة</a:t>
            </a:r>
            <a:r>
              <a:rPr lang="ar-SA" sz="3200" b="1" dirty="0" smtClean="0"/>
              <a:t>. </a:t>
            </a:r>
            <a:r>
              <a:rPr lang="ar-SA" sz="3200" b="1" dirty="0"/>
              <a:t>وكان </a:t>
            </a:r>
            <a:r>
              <a:rPr lang="ar-SA" sz="3200" b="1" dirty="0" smtClean="0"/>
              <a:t>الطراز الأموي بالأندلس هو </a:t>
            </a:r>
            <a:r>
              <a:rPr lang="ar-SA" sz="3200" b="1" dirty="0"/>
              <a:t>أبرز سمات الفن </a:t>
            </a:r>
            <a:r>
              <a:rPr lang="ar-SA" sz="3200" b="1" dirty="0" err="1"/>
              <a:t>الأندلسى</a:t>
            </a:r>
            <a:r>
              <a:rPr lang="ar-SA" sz="3200" b="1" dirty="0"/>
              <a:t>، ومن خلاله برع الأندلسيون </a:t>
            </a:r>
            <a:r>
              <a:rPr lang="ar-SA" sz="3200" b="1" dirty="0" err="1"/>
              <a:t>فى</a:t>
            </a:r>
            <a:r>
              <a:rPr lang="ar-SA" sz="3200" b="1" dirty="0"/>
              <a:t> فنون </a:t>
            </a:r>
            <a:r>
              <a:rPr lang="ar-SA" sz="3200" b="1" dirty="0" smtClean="0"/>
              <a:t>النحت على الخشب، </a:t>
            </a:r>
            <a:r>
              <a:rPr lang="ar-SA" sz="3200" b="1" dirty="0"/>
              <a:t>وزخرفة </a:t>
            </a:r>
            <a:r>
              <a:rPr lang="ar-SA" sz="3200" b="1" dirty="0" smtClean="0"/>
              <a:t>الخزف والنسيج إلى </a:t>
            </a:r>
            <a:r>
              <a:rPr lang="ar-SA" sz="3200" b="1" dirty="0"/>
              <a:t>جانب </a:t>
            </a:r>
            <a:r>
              <a:rPr lang="ar-SA" sz="3200" b="1" dirty="0" smtClean="0"/>
              <a:t>التحف المعدنية الرائعة</a:t>
            </a:r>
            <a:r>
              <a:rPr lang="ar-SA" sz="3200" b="1" dirty="0"/>
              <a:t>.</a:t>
            </a:r>
            <a:endParaRPr lang="ar-SA" sz="3200" dirty="0"/>
          </a:p>
        </p:txBody>
      </p:sp>
      <p:pic>
        <p:nvPicPr>
          <p:cNvPr id="4" name="صورة 3" descr="3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54252" y="3205445"/>
            <a:ext cx="3960440" cy="2736304"/>
          </a:xfrm>
          <a:prstGeom prst="rect">
            <a:avLst/>
          </a:prstGeom>
        </p:spPr>
      </p:pic>
      <p:pic>
        <p:nvPicPr>
          <p:cNvPr id="5" name="صورة 4" descr="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393" y="3861048"/>
            <a:ext cx="4168831" cy="277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93075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928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5436096" y="4005064"/>
            <a:ext cx="3676892" cy="2448272"/>
          </a:xfrm>
          <a:prstGeom prst="rect">
            <a:avLst/>
          </a:prstGeom>
        </p:spPr>
      </p:pic>
      <p:pic>
        <p:nvPicPr>
          <p:cNvPr id="5" name="صورة 4" descr="93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260648"/>
            <a:ext cx="3703307" cy="2777480"/>
          </a:xfrm>
          <a:prstGeom prst="rect">
            <a:avLst/>
          </a:prstGeom>
        </p:spPr>
      </p:pic>
      <p:pic>
        <p:nvPicPr>
          <p:cNvPr id="6" name="صورة 5" descr="287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20072" y="260648"/>
            <a:ext cx="3679957" cy="2759968"/>
          </a:xfrm>
          <a:prstGeom prst="rect">
            <a:avLst/>
          </a:prstGeom>
        </p:spPr>
      </p:pic>
      <p:pic>
        <p:nvPicPr>
          <p:cNvPr id="7" name="صورة 6" descr="675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771800" y="3212976"/>
            <a:ext cx="2517744" cy="3356992"/>
          </a:xfrm>
          <a:prstGeom prst="rect">
            <a:avLst/>
          </a:prstGeom>
        </p:spPr>
      </p:pic>
      <p:pic>
        <p:nvPicPr>
          <p:cNvPr id="8" name="صورة 7" descr="783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51520" y="3573016"/>
            <a:ext cx="2206104" cy="304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99469373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344ق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5868144" y="2996952"/>
            <a:ext cx="2629024" cy="3505365"/>
          </a:xfrm>
          <a:prstGeom prst="rect">
            <a:avLst/>
          </a:prstGeom>
        </p:spPr>
      </p:pic>
      <p:pic>
        <p:nvPicPr>
          <p:cNvPr id="5" name="صورة 4" descr="43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3933056"/>
            <a:ext cx="5192779" cy="2592288"/>
          </a:xfrm>
          <a:prstGeom prst="rect">
            <a:avLst/>
          </a:prstGeom>
        </p:spPr>
      </p:pic>
      <p:pic>
        <p:nvPicPr>
          <p:cNvPr id="6" name="صورة 5" descr="66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64088" y="260648"/>
            <a:ext cx="3319264" cy="2489448"/>
          </a:xfrm>
          <a:prstGeom prst="rect">
            <a:avLst/>
          </a:prstGeom>
        </p:spPr>
      </p:pic>
      <p:pic>
        <p:nvPicPr>
          <p:cNvPr id="7" name="صورة 6" descr="78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47664" y="188640"/>
            <a:ext cx="2715766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67066769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8379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3419872" y="3573016"/>
            <a:ext cx="5328592" cy="3073318"/>
          </a:xfrm>
          <a:prstGeom prst="rect">
            <a:avLst/>
          </a:prstGeom>
        </p:spPr>
      </p:pic>
      <p:pic>
        <p:nvPicPr>
          <p:cNvPr id="5" name="صورة 4" descr="872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3140968"/>
            <a:ext cx="2643758" cy="3525011"/>
          </a:xfrm>
          <a:prstGeom prst="rect">
            <a:avLst/>
          </a:prstGeom>
        </p:spPr>
      </p:pic>
      <p:pic>
        <p:nvPicPr>
          <p:cNvPr id="6" name="صورة 5" descr="873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27984" y="332656"/>
            <a:ext cx="1955504" cy="2895830"/>
          </a:xfrm>
          <a:prstGeom prst="rect">
            <a:avLst/>
          </a:prstGeom>
        </p:spPr>
      </p:pic>
      <p:pic>
        <p:nvPicPr>
          <p:cNvPr id="7" name="صورة 6" descr="927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16216" y="332656"/>
            <a:ext cx="2355726" cy="3140968"/>
          </a:xfrm>
          <a:prstGeom prst="rect">
            <a:avLst/>
          </a:prstGeom>
        </p:spPr>
      </p:pic>
      <p:pic>
        <p:nvPicPr>
          <p:cNvPr id="8" name="صورة 7" descr="9827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51521" y="332656"/>
            <a:ext cx="3600400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4344074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22222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323528" y="2708920"/>
            <a:ext cx="3810000" cy="2533650"/>
          </a:xfrm>
          <a:prstGeom prst="rect">
            <a:avLst/>
          </a:prstGeom>
        </p:spPr>
      </p:pic>
      <p:pic>
        <p:nvPicPr>
          <p:cNvPr id="5" name="صورة 4" descr="3784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56176" y="188641"/>
            <a:ext cx="2775669" cy="3900236"/>
          </a:xfrm>
          <a:prstGeom prst="rect">
            <a:avLst/>
          </a:prstGeom>
        </p:spPr>
      </p:pic>
      <p:pic>
        <p:nvPicPr>
          <p:cNvPr id="6" name="صورة 5" descr="888888888888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67944" y="4437112"/>
            <a:ext cx="2959224" cy="2219418"/>
          </a:xfrm>
          <a:prstGeom prst="rect">
            <a:avLst/>
          </a:prstGeom>
        </p:spPr>
      </p:pic>
      <p:pic>
        <p:nvPicPr>
          <p:cNvPr id="7" name="صورة 6" descr="الحمراء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331640" y="188641"/>
            <a:ext cx="3220244" cy="214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50774384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>
                <a:solidFill>
                  <a:srgbClr val="FF0000"/>
                </a:solidFill>
                <a:cs typeface="+mn-cs"/>
              </a:rPr>
              <a:t>المجتمع الأندلسي وعناصره</a:t>
            </a:r>
            <a:endParaRPr lang="ar-SA" b="1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3"/>
          </p:nvPr>
        </p:nvSpPr>
        <p:spPr>
          <a:xfrm>
            <a:off x="251520" y="1268760"/>
            <a:ext cx="8739376" cy="4937760"/>
          </a:xfrm>
        </p:spPr>
        <p:txBody>
          <a:bodyPr>
            <a:noAutofit/>
          </a:bodyPr>
          <a:lstStyle/>
          <a:p>
            <a:r>
              <a:rPr lang="ar-SA" sz="3600" b="1" dirty="0">
                <a:cs typeface="+mn-cs"/>
              </a:rPr>
              <a:t>يتألف المجتمع الأندلسي من عناصر تمازجت فيما بعد , وهم :</a:t>
            </a:r>
            <a:endParaRPr lang="ar-SA" sz="3600" dirty="0" smtClean="0">
              <a:cs typeface="+mn-cs"/>
            </a:endParaRPr>
          </a:p>
          <a:p>
            <a:r>
              <a:rPr lang="ar-SA" sz="3600" b="1" dirty="0">
                <a:cs typeface="+mn-cs"/>
              </a:rPr>
              <a:t>( العرب والبربر والموالي والقوط والصقالبة )</a:t>
            </a:r>
            <a:endParaRPr lang="ar-SA" sz="3600" dirty="0" smtClean="0">
              <a:cs typeface="+mn-cs"/>
            </a:endParaRPr>
          </a:p>
          <a:p>
            <a:r>
              <a:rPr lang="ar-SA" sz="3600" b="1" dirty="0">
                <a:cs typeface="+mn-cs"/>
              </a:rPr>
              <a:t>كانت الديانة الرئيسية في الأندلس الإسلام , وتعايش المسلمون مع المسيحيين واليهود وفرضوا الجزية عليهما </a:t>
            </a:r>
            <a:r>
              <a:rPr lang="ar-SA" sz="3600" b="1" dirty="0" smtClean="0">
                <a:cs typeface="+mn-cs"/>
              </a:rPr>
              <a:t>.</a:t>
            </a:r>
          </a:p>
          <a:p>
            <a:r>
              <a:rPr lang="ar-SA" sz="3600" b="1" dirty="0">
                <a:cs typeface="+mn-cs"/>
              </a:rPr>
              <a:t>نتيجة للتزاوج بين هذه العناصر الخمسة , وبعد تقريباً ثلاثة قرون ظهرت الشخصية الأندلسية العربية </a:t>
            </a:r>
            <a:r>
              <a:rPr lang="ar-SA" sz="3600" b="1" dirty="0" smtClean="0">
                <a:cs typeface="+mn-cs"/>
              </a:rPr>
              <a:t>المميزة.</a:t>
            </a:r>
            <a:endParaRPr lang="ar-SA" sz="3600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5902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ar-SA" b="1" dirty="0" smtClean="0">
                <a:solidFill>
                  <a:srgbClr val="FF0000"/>
                </a:solidFill>
                <a:cs typeface="+mn-cs"/>
              </a:rPr>
              <a:t/>
            </a:r>
            <a:br>
              <a:rPr lang="ar-SA" b="1" dirty="0" smtClean="0">
                <a:solidFill>
                  <a:srgbClr val="FF0000"/>
                </a:solidFill>
                <a:cs typeface="+mn-cs"/>
              </a:rPr>
            </a:br>
            <a:r>
              <a:rPr lang="ar-SA" b="1" dirty="0" smtClean="0">
                <a:solidFill>
                  <a:srgbClr val="FF0000"/>
                </a:solidFill>
                <a:cs typeface="+mn-cs"/>
              </a:rPr>
              <a:t>أهم اللغات في الأندلس </a:t>
            </a:r>
            <a:br>
              <a:rPr lang="ar-SA" b="1" dirty="0" smtClean="0">
                <a:solidFill>
                  <a:srgbClr val="FF0000"/>
                </a:solidFill>
                <a:cs typeface="+mn-cs"/>
              </a:rPr>
            </a:br>
            <a:endParaRPr lang="ar-SA" b="1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ar-SA" b="1" dirty="0" smtClean="0"/>
              <a:t>  </a:t>
            </a:r>
            <a:r>
              <a:rPr lang="ar-SA" sz="3600" b="1" dirty="0">
                <a:latin typeface="Arial" pitchFamily="34" charset="0"/>
                <a:cs typeface="Arial" pitchFamily="34" charset="0"/>
              </a:rPr>
              <a:t>اللغة العربية , وكانت سائدة جداً وهي اللغة الرسمية للبلاد . </a:t>
            </a:r>
            <a:endParaRPr lang="ar-SA" sz="36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ar-SA" sz="3600" b="1" dirty="0" smtClean="0">
                <a:latin typeface="Arial" pitchFamily="34" charset="0"/>
                <a:cs typeface="Arial" pitchFamily="34" charset="0"/>
              </a:rPr>
              <a:t>  اللغة </a:t>
            </a:r>
            <a:r>
              <a:rPr lang="ar-SA" sz="3600" b="1" dirty="0">
                <a:latin typeface="Arial" pitchFamily="34" charset="0"/>
                <a:cs typeface="Arial" pitchFamily="34" charset="0"/>
              </a:rPr>
              <a:t>الرمانية </a:t>
            </a:r>
            <a:r>
              <a:rPr lang="ar-SA" sz="3600" b="1" dirty="0" smtClean="0">
                <a:latin typeface="Arial" pitchFamily="34" charset="0"/>
                <a:cs typeface="Arial" pitchFamily="34" charset="0"/>
              </a:rPr>
              <a:t>. </a:t>
            </a:r>
            <a:endParaRPr lang="ar-SA" sz="3600" dirty="0" smtClean="0">
              <a:effectLst/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ar-SA" sz="3600" b="1" dirty="0" smtClean="0">
                <a:latin typeface="Arial" pitchFamily="34" charset="0"/>
                <a:cs typeface="Arial" pitchFamily="34" charset="0"/>
              </a:rPr>
              <a:t> اللغة </a:t>
            </a:r>
            <a:r>
              <a:rPr lang="ar-SA" sz="3600" b="1" dirty="0">
                <a:latin typeface="Arial" pitchFamily="34" charset="0"/>
                <a:cs typeface="Arial" pitchFamily="34" charset="0"/>
              </a:rPr>
              <a:t>اللاتينية (</a:t>
            </a:r>
            <a:r>
              <a:rPr lang="ar-SA" sz="3600" b="1" dirty="0" err="1">
                <a:latin typeface="Arial" pitchFamily="34" charset="0"/>
                <a:cs typeface="Arial" pitchFamily="34" charset="0"/>
              </a:rPr>
              <a:t>اللاطينية</a:t>
            </a:r>
            <a:r>
              <a:rPr lang="ar-SA" sz="3600" b="1" dirty="0">
                <a:latin typeface="Arial" pitchFamily="34" charset="0"/>
                <a:cs typeface="Arial" pitchFamily="34" charset="0"/>
              </a:rPr>
              <a:t>) كما يسميها ابن حزم رحمه الله . </a:t>
            </a:r>
            <a:endParaRPr lang="ar-SA" sz="36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ar-SA" sz="3600" b="1" dirty="0" smtClean="0">
                <a:latin typeface="Arial" pitchFamily="34" charset="0"/>
                <a:cs typeface="Arial" pitchFamily="34" charset="0"/>
              </a:rPr>
              <a:t>ويضاف </a:t>
            </a:r>
            <a:r>
              <a:rPr lang="ar-SA" sz="3600" b="1" dirty="0">
                <a:latin typeface="Arial" pitchFamily="34" charset="0"/>
                <a:cs typeface="Arial" pitchFamily="34" charset="0"/>
              </a:rPr>
              <a:t>إليها اللهجة الأندلسية العامية ( وهي شبيهة بلهجة أهل المغرب اليوم ) </a:t>
            </a:r>
            <a:r>
              <a:rPr lang="ar-SA" sz="36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Font typeface="Wingdings" pitchFamily="2" charset="2"/>
              <a:buChar char="v"/>
            </a:pPr>
            <a:endParaRPr lang="ar-SA" dirty="0" smtClean="0">
              <a:effectLst/>
            </a:endParaRPr>
          </a:p>
          <a:p>
            <a:pPr marL="0" indent="0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846933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ho">
  <a:themeElements>
    <a:clrScheme name="SOHO">
      <a:dk1>
        <a:srgbClr val="2E2224"/>
      </a:dk1>
      <a:lt1>
        <a:sysClr val="window" lastClr="FFFFFF"/>
      </a:lt1>
      <a:dk2>
        <a:srgbClr val="48231E"/>
      </a:dk2>
      <a:lt2>
        <a:srgbClr val="CBD8DD"/>
      </a:lt2>
      <a:accent1>
        <a:srgbClr val="61625E"/>
      </a:accent1>
      <a:accent2>
        <a:srgbClr val="964D2C"/>
      </a:accent2>
      <a:accent3>
        <a:srgbClr val="66553E"/>
      </a:accent3>
      <a:accent4>
        <a:srgbClr val="848058"/>
      </a:accent4>
      <a:accent5>
        <a:srgbClr val="AFA14B"/>
      </a:accent5>
      <a:accent6>
        <a:srgbClr val="AD7D4D"/>
      </a:accent6>
      <a:hlink>
        <a:srgbClr val="FFDE66"/>
      </a:hlink>
      <a:folHlink>
        <a:srgbClr val="C0AEBC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TC101790493[[fn=الرياض]]</Template>
  <TotalTime>327</TotalTime>
  <Words>710</Words>
  <Application>Microsoft Office PowerPoint</Application>
  <PresentationFormat>عرض على الشاشة (3:4)‏</PresentationFormat>
  <Paragraphs>58</Paragraphs>
  <Slides>23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23</vt:i4>
      </vt:variant>
    </vt:vector>
  </HeadingPairs>
  <TitlesOfParts>
    <vt:vector size="24" baseType="lpstr">
      <vt:lpstr>Soho</vt:lpstr>
      <vt:lpstr>الأدب الأندلسي</vt:lpstr>
      <vt:lpstr>الشريحة 2</vt:lpstr>
      <vt:lpstr>اسم الأندلس</vt:lpstr>
      <vt:lpstr>حدود الأندلس الجغرافية</vt:lpstr>
      <vt:lpstr> الموقع الجغرافي للأندلس : </vt:lpstr>
      <vt:lpstr>الشريحة 6</vt:lpstr>
      <vt:lpstr>المعارك والفتوحات</vt:lpstr>
      <vt:lpstr>الشريحة 8</vt:lpstr>
      <vt:lpstr>الشريحة 9</vt:lpstr>
      <vt:lpstr>الشريحة 10</vt:lpstr>
      <vt:lpstr>الشريحة 11</vt:lpstr>
      <vt:lpstr>فترات الحكم بالأندلس</vt:lpstr>
      <vt:lpstr>الشريحة 13</vt:lpstr>
      <vt:lpstr>الحضارة العمرانية في الأندلس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  <vt:lpstr>المجتمع الأندلسي وعناصره</vt:lpstr>
      <vt:lpstr> أهم اللغات في الأندلس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الأدب الأندلسي</dc:title>
  <dc:creator>admin</dc:creator>
  <cp:lastModifiedBy>TOSHIBA</cp:lastModifiedBy>
  <cp:revision>21</cp:revision>
  <dcterms:created xsi:type="dcterms:W3CDTF">2013-02-08T20:03:09Z</dcterms:created>
  <dcterms:modified xsi:type="dcterms:W3CDTF">2013-04-21T06:31:37Z</dcterms:modified>
</cp:coreProperties>
</file>