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40" r:id="rId1"/>
  </p:sldMasterIdLst>
  <p:sldIdLst>
    <p:sldId id="258" r:id="rId2"/>
    <p:sldId id="259" r:id="rId3"/>
    <p:sldId id="260" r:id="rId4"/>
    <p:sldId id="261" r:id="rId5"/>
    <p:sldId id="262" r:id="rId6"/>
    <p:sldId id="264" r:id="rId7"/>
    <p:sldId id="263" r:id="rId8"/>
    <p:sldId id="265" r:id="rId9"/>
    <p:sldId id="266" r:id="rId10"/>
    <p:sldId id="267" r:id="rId11"/>
    <p:sldId id="268" r:id="rId12"/>
    <p:sldId id="269"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50" d="100"/>
          <a:sy n="50" d="100"/>
        </p:scale>
        <p:origin x="-1267" y="-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8" name="عنوان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ar-SA" smtClean="0"/>
              <a:t>انقر لتحرير نمط العنوان الرئيسي</a:t>
            </a:r>
            <a:endParaRPr kumimoji="0" lang="en-US"/>
          </a:p>
        </p:txBody>
      </p:sp>
      <p:sp>
        <p:nvSpPr>
          <p:cNvPr id="28" name="عنصر نائب للتاريخ 27"/>
          <p:cNvSpPr>
            <a:spLocks noGrp="1"/>
          </p:cNvSpPr>
          <p:nvPr>
            <p:ph type="dt" sz="half" idx="10"/>
          </p:nvPr>
        </p:nvSpPr>
        <p:spPr/>
        <p:txBody>
          <a:bodyPr/>
          <a:lstStyle/>
          <a:p>
            <a:fld id="{9B9323EE-6596-4307-AD58-258A241FA558}" type="datetimeFigureOut">
              <a:rPr lang="ar-SA" smtClean="0"/>
              <a:pPr/>
              <a:t>11/06/34</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29" name="عنصر نائب لرقم الشريحة 28"/>
          <p:cNvSpPr>
            <a:spLocks noGrp="1"/>
          </p:cNvSpPr>
          <p:nvPr>
            <p:ph type="sldNum" sz="quarter" idx="12"/>
          </p:nvPr>
        </p:nvSpPr>
        <p:spPr/>
        <p:txBody>
          <a:bodyPr/>
          <a:lstStyle/>
          <a:p>
            <a:fld id="{80E8C9F2-FF30-4A41-85A9-D1C38BC3D96D}" type="slidenum">
              <a:rPr lang="ar-SA" smtClean="0"/>
              <a:pPr/>
              <a:t>‹#›</a:t>
            </a:fld>
            <a:endParaRPr lang="ar-SA"/>
          </a:p>
        </p:txBody>
      </p:sp>
      <p:sp>
        <p:nvSpPr>
          <p:cNvPr id="9" name="عنوان فرعي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B9323EE-6596-4307-AD58-258A241FA558}" type="datetimeFigureOut">
              <a:rPr lang="ar-SA" smtClean="0"/>
              <a:pPr/>
              <a:t>11/06/34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0E8C9F2-FF30-4A41-85A9-D1C38BC3D96D}"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3">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9B9323EE-6596-4307-AD58-258A241FA558}" type="datetimeFigureOut">
              <a:rPr lang="ar-SA" smtClean="0"/>
              <a:pPr/>
              <a:t>11/06/34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a:xfrm>
            <a:off x="7924800" y="6416675"/>
            <a:ext cx="762000" cy="365125"/>
          </a:xfrm>
        </p:spPr>
        <p:txBody>
          <a:bodyPr/>
          <a:lstStyle/>
          <a:p>
            <a:fld id="{80E8C9F2-FF30-4A41-85A9-D1C38BC3D96D}"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9B9323EE-6596-4307-AD58-258A241FA558}" type="datetimeFigureOut">
              <a:rPr lang="ar-SA" smtClean="0"/>
              <a:pPr/>
              <a:t>11/06/34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0E8C9F2-FF30-4A41-85A9-D1C38BC3D96D}"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9B9323EE-6596-4307-AD58-258A241FA558}" type="datetimeFigureOut">
              <a:rPr lang="ar-SA" smtClean="0"/>
              <a:pPr/>
              <a:t>11/06/34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0E8C9F2-FF30-4A41-85A9-D1C38BC3D96D}"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9B9323EE-6596-4307-AD58-258A241FA558}" type="datetimeFigureOut">
              <a:rPr lang="ar-SA" smtClean="0"/>
              <a:pPr/>
              <a:t>11/06/34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0E8C9F2-FF30-4A41-85A9-D1C38BC3D96D}"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B9323EE-6596-4307-AD58-258A241FA558}" type="datetimeFigureOut">
              <a:rPr lang="ar-SA" smtClean="0"/>
              <a:pPr/>
              <a:t>11/06/34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0E8C9F2-FF30-4A41-85A9-D1C38BC3D96D}"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9B9323EE-6596-4307-AD58-258A241FA558}" type="datetimeFigureOut">
              <a:rPr lang="ar-SA" smtClean="0"/>
              <a:pPr/>
              <a:t>11/06/34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0E8C9F2-FF30-4A41-85A9-D1C38BC3D96D}"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ar-SA" smtClean="0">
                <a:solidFill>
                  <a:schemeClr val="lt1"/>
                </a:solidFill>
                <a:latin typeface="+mn-lt"/>
                <a:ea typeface="+mn-ea"/>
                <a:cs typeface="+mn-cs"/>
              </a:rPr>
              <a:t>انقر فوق الأيقونة لإضافة صورة</a:t>
            </a:r>
            <a:endParaRPr kumimoji="0" lang="en-US" dirty="0">
              <a:solidFill>
                <a:schemeClr val="lt1"/>
              </a:solidFill>
              <a:latin typeface="+mn-lt"/>
              <a:ea typeface="+mn-ea"/>
              <a:cs typeface="+mn-cs"/>
            </a:endParaRPr>
          </a:p>
        </p:txBody>
      </p:sp>
      <p:sp>
        <p:nvSpPr>
          <p:cNvPr id="4" name="عنصر نائب للنص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B9323EE-6596-4307-AD58-258A241FA558}" type="datetimeFigureOut">
              <a:rPr lang="ar-SA" smtClean="0"/>
              <a:pPr/>
              <a:t>11/06/34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0E8C9F2-FF30-4A41-85A9-D1C38BC3D96D}"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B9323EE-6596-4307-AD58-258A241FA558}" type="datetimeFigureOut">
              <a:rPr lang="ar-SA" smtClean="0"/>
              <a:pPr/>
              <a:t>11/06/34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0E8C9F2-FF30-4A41-85A9-D1C38BC3D96D}"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B9323EE-6596-4307-AD58-258A241FA558}" type="datetimeFigureOut">
              <a:rPr lang="ar-SA" smtClean="0"/>
              <a:pPr/>
              <a:t>11/06/34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0E8C9F2-FF30-4A41-85A9-D1C38BC3D96D}"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عنصر نائب للعنوان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B9323EE-6596-4307-AD58-258A241FA558}" type="datetimeFigureOut">
              <a:rPr lang="ar-SA" smtClean="0"/>
              <a:pPr/>
              <a:t>11/06/34</a:t>
            </a:fld>
            <a:endParaRPr lang="ar-SA"/>
          </a:p>
        </p:txBody>
      </p:sp>
      <p:sp>
        <p:nvSpPr>
          <p:cNvPr id="3" name="عنصر نائب للتذييل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ar-SA"/>
          </a:p>
        </p:txBody>
      </p:sp>
      <p:sp>
        <p:nvSpPr>
          <p:cNvPr id="23" name="عنصر نائب لرقم الشريحة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0E8C9F2-FF30-4A41-85A9-D1C38BC3D96D}"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idx="1"/>
          </p:nvPr>
        </p:nvSpPr>
        <p:spPr>
          <a:xfrm>
            <a:off x="457200" y="836613"/>
            <a:ext cx="8229600" cy="5289550"/>
          </a:xfrm>
        </p:spPr>
        <p:txBody>
          <a:bodyPr>
            <a:noAutofit/>
          </a:bodyPr>
          <a:lstStyle/>
          <a:p>
            <a:pPr algn="just"/>
            <a:r>
              <a:rPr lang="ar-SA" sz="3200" dirty="0">
                <a:solidFill>
                  <a:schemeClr val="bg1"/>
                </a:solidFill>
                <a:latin typeface="Arial" pitchFamily="34" charset="0"/>
                <a:cs typeface="Arial" pitchFamily="34" charset="0"/>
              </a:rPr>
              <a:t>الدولة الأموية. ينقسم هذا العصر إلى قسمين: الأول إمارة قرطبة (138 - 300هـ) إلى عهد الخليفة الناصر ويسمى عصر </a:t>
            </a:r>
            <a:r>
              <a:rPr lang="ar-SA" sz="3200" dirty="0" smtClean="0">
                <a:solidFill>
                  <a:schemeClr val="bg1"/>
                </a:solidFill>
                <a:latin typeface="Arial" pitchFamily="34" charset="0"/>
                <a:cs typeface="Arial" pitchFamily="34" charset="0"/>
              </a:rPr>
              <a:t>الإمارة</a:t>
            </a:r>
            <a:r>
              <a:rPr lang="ar-SA" sz="3200" dirty="0">
                <a:solidFill>
                  <a:schemeClr val="bg1"/>
                </a:solidFill>
                <a:latin typeface="Arial" pitchFamily="34" charset="0"/>
                <a:cs typeface="Arial" pitchFamily="34" charset="0"/>
              </a:rPr>
              <a:t>، وتأسست على يد عبد الرحمن بن معاوية بن هشام بن عبدالملك بن مروان الذي عرف بعبد الرحمن الداخل. وقد استطاع الداخل بعد سقوط الخلافة الأموية في دمشق وقضاء العباسيين على كثير من الأمويين أن ينجو بنفسه ويخوض مغامرات كثيرة جعلت منه صقر قريش الذي أسس مجدًا للأمويين في الأندلس، حيث تناوب على حكم إمارة قرطبة من بعده ستة من أبنائه وأحفاده</a:t>
            </a:r>
            <a:r>
              <a:rPr lang="ar-SA" sz="3200" dirty="0" smtClean="0">
                <a:solidFill>
                  <a:schemeClr val="bg1"/>
                </a:solidFill>
                <a:latin typeface="Arial" pitchFamily="34" charset="0"/>
                <a:cs typeface="Arial" pitchFamily="34" charset="0"/>
              </a:rPr>
              <a:t>.</a:t>
            </a:r>
          </a:p>
          <a:p>
            <a:r>
              <a:rPr lang="ar-SA" sz="3200" dirty="0" smtClean="0">
                <a:solidFill>
                  <a:schemeClr val="bg1"/>
                </a:solidFill>
                <a:latin typeface="Arial" pitchFamily="34" charset="0"/>
                <a:cs typeface="Arial" pitchFamily="34" charset="0"/>
              </a:rPr>
              <a:t>وكانت </a:t>
            </a:r>
            <a:r>
              <a:rPr lang="ar-SA" sz="3200" dirty="0">
                <a:solidFill>
                  <a:schemeClr val="bg1"/>
                </a:solidFill>
                <a:latin typeface="Arial" pitchFamily="34" charset="0"/>
                <a:cs typeface="Arial" pitchFamily="34" charset="0"/>
              </a:rPr>
              <a:t>عاصمة الدولة قرطبة ، وبنى بها مدينة الزهراء التي استغرق بناؤها 25 عاما.</a:t>
            </a:r>
            <a:br>
              <a:rPr lang="ar-SA" sz="3200" dirty="0">
                <a:solidFill>
                  <a:schemeClr val="bg1"/>
                </a:solidFill>
                <a:latin typeface="Arial" pitchFamily="34" charset="0"/>
                <a:cs typeface="Arial" pitchFamily="34" charset="0"/>
              </a:rPr>
            </a:br>
            <a:r>
              <a:rPr lang="ar-SA" sz="3200" dirty="0">
                <a:solidFill>
                  <a:schemeClr val="bg1"/>
                </a:solidFill>
                <a:latin typeface="Arial" pitchFamily="34" charset="0"/>
                <a:cs typeface="Arial" pitchFamily="34" charset="0"/>
              </a:rPr>
              <a:t/>
            </a:r>
            <a:br>
              <a:rPr lang="ar-SA" sz="3200" dirty="0">
                <a:solidFill>
                  <a:schemeClr val="bg1"/>
                </a:solidFill>
                <a:latin typeface="Arial" pitchFamily="34" charset="0"/>
                <a:cs typeface="Arial" pitchFamily="34" charset="0"/>
              </a:rPr>
            </a:br>
            <a:endParaRPr lang="ar-SA" sz="32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13592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68760"/>
            <a:ext cx="8229600" cy="4857403"/>
          </a:xfrm>
        </p:spPr>
        <p:txBody>
          <a:bodyPr>
            <a:normAutofit/>
          </a:bodyPr>
          <a:lstStyle/>
          <a:p>
            <a:pPr algn="just"/>
            <a:r>
              <a:rPr lang="ar-SA" sz="2800" dirty="0">
                <a:solidFill>
                  <a:schemeClr val="bg1"/>
                </a:solidFill>
                <a:latin typeface="Arial" pitchFamily="34" charset="0"/>
                <a:cs typeface="Arial" pitchFamily="34" charset="0"/>
              </a:rPr>
              <a:t>وفي هذا العصر نمت قوة المسلمين بالأندلس وانعكس أثرها في سياستهم الخارجية، على حين أن النشاط الداخلي شهد حركة من البناء والعمران جعل من قرطبة العاصمة درة بين العواصم المشرقية والغربية</a:t>
            </a:r>
            <a:r>
              <a:rPr lang="ar-SA" sz="2800" dirty="0" smtClean="0">
                <a:solidFill>
                  <a:schemeClr val="bg1"/>
                </a:solidFill>
                <a:latin typeface="Arial" pitchFamily="34" charset="0"/>
                <a:cs typeface="Arial" pitchFamily="34" charset="0"/>
              </a:rPr>
              <a:t>.</a:t>
            </a:r>
          </a:p>
          <a:p>
            <a:r>
              <a:rPr lang="ar-SA" sz="2800" dirty="0" smtClean="0">
                <a:solidFill>
                  <a:schemeClr val="bg1"/>
                </a:solidFill>
                <a:latin typeface="Arial" pitchFamily="34" charset="0"/>
                <a:cs typeface="Arial" pitchFamily="34" charset="0"/>
              </a:rPr>
              <a:t> </a:t>
            </a:r>
            <a:r>
              <a:rPr lang="ar-SA" sz="2800" dirty="0">
                <a:solidFill>
                  <a:schemeClr val="bg1"/>
                </a:solidFill>
                <a:latin typeface="Arial" pitchFamily="34" charset="0"/>
                <a:cs typeface="Arial" pitchFamily="34" charset="0"/>
              </a:rPr>
              <a:t>كما كان الأمير الحكم بن هشام مؤثرًا للعلماء والفقهاء، وإن كان عبد الرحمن الأوسط هو أشهر أمراء قرطبة في رعاية العلوم والآداب والفنون.</a:t>
            </a:r>
            <a:br>
              <a:rPr lang="ar-SA" sz="2800" dirty="0">
                <a:solidFill>
                  <a:schemeClr val="bg1"/>
                </a:solidFill>
                <a:latin typeface="Arial" pitchFamily="34" charset="0"/>
                <a:cs typeface="Arial" pitchFamily="34" charset="0"/>
              </a:rPr>
            </a:br>
            <a:r>
              <a:rPr lang="ar-SA" sz="2800" dirty="0">
                <a:solidFill>
                  <a:schemeClr val="bg1"/>
                </a:solidFill>
                <a:latin typeface="Arial" pitchFamily="34" charset="0"/>
                <a:cs typeface="Arial" pitchFamily="34" charset="0"/>
              </a:rPr>
              <a:t/>
            </a:r>
            <a:br>
              <a:rPr lang="ar-SA" sz="2800" dirty="0">
                <a:solidFill>
                  <a:schemeClr val="bg1"/>
                </a:solidFill>
                <a:latin typeface="Arial" pitchFamily="34" charset="0"/>
                <a:cs typeface="Arial" pitchFamily="34" charset="0"/>
              </a:rPr>
            </a:br>
            <a:endParaRPr lang="ar-SA" sz="28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310341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sz="2800" dirty="0">
                <a:solidFill>
                  <a:schemeClr val="bg1"/>
                </a:solidFill>
                <a:latin typeface="Arial" pitchFamily="34" charset="0"/>
                <a:cs typeface="Arial" pitchFamily="34" charset="0"/>
              </a:rPr>
              <a:t>نهضت الحركة الأدبية في هذا العصر، إذ كان حكامه بحكم طبيعتهم العربية يعنون بالشعر والنثر وفصيح القول؛ فجعلوا بلاطهم عامرًا بأهل العلم والأدب. كما كان عبد الرحمن الداخل نفسه شاعرًا وأديـبًا.</a:t>
            </a:r>
            <a:br>
              <a:rPr lang="ar-SA" sz="2800" dirty="0">
                <a:solidFill>
                  <a:schemeClr val="bg1"/>
                </a:solidFill>
                <a:latin typeface="Arial" pitchFamily="34" charset="0"/>
                <a:cs typeface="Arial" pitchFamily="34" charset="0"/>
              </a:rPr>
            </a:br>
            <a:r>
              <a:rPr lang="ar-SA" sz="2800" dirty="0">
                <a:solidFill>
                  <a:schemeClr val="bg1"/>
                </a:solidFill>
                <a:latin typeface="Arial" pitchFamily="34" charset="0"/>
                <a:cs typeface="Arial" pitchFamily="34" charset="0"/>
              </a:rPr>
              <a:t/>
            </a:r>
            <a:br>
              <a:rPr lang="ar-SA" sz="2800" dirty="0">
                <a:solidFill>
                  <a:schemeClr val="bg1"/>
                </a:solidFill>
                <a:latin typeface="Arial" pitchFamily="34" charset="0"/>
                <a:cs typeface="Arial" pitchFamily="34" charset="0"/>
              </a:rPr>
            </a:br>
            <a:endParaRPr lang="ar-SA" sz="28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311539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en-US" dirty="0"/>
              <a:t> </a:t>
            </a:r>
            <a:r>
              <a:rPr lang="ar-SA" sz="2800" dirty="0">
                <a:solidFill>
                  <a:schemeClr val="bg1"/>
                </a:solidFill>
                <a:latin typeface="Arial" pitchFamily="34" charset="0"/>
                <a:cs typeface="Arial" pitchFamily="34" charset="0"/>
              </a:rPr>
              <a:t>أما القسم الثاني فهو عهد خلافة قرطبة (300 - 422هـ).ويسمى عصر الخلافة والدولة  العامرية، حيث تحولت إمارة قرطبة إلى خلافة عظيمة على يد عبد الرحمن الثالث، وهو عبدالرحمن بن محمد بن عبدالله بن محمد بن عبدالرحمن الأوسط، وعرف بعبدالرحمن الناصر. وهو أول من تسمى من أمراء الأمويين في </a:t>
            </a:r>
            <a:r>
              <a:rPr lang="ar-SA" sz="2800" dirty="0" smtClean="0">
                <a:solidFill>
                  <a:schemeClr val="bg1"/>
                </a:solidFill>
                <a:latin typeface="Arial" pitchFamily="34" charset="0"/>
                <a:cs typeface="Arial" pitchFamily="34" charset="0"/>
              </a:rPr>
              <a:t>الأندلس </a:t>
            </a:r>
            <a:r>
              <a:rPr lang="ar-SA" sz="2800" dirty="0">
                <a:solidFill>
                  <a:schemeClr val="bg1"/>
                </a:solidFill>
                <a:latin typeface="Arial" pitchFamily="34" charset="0"/>
                <a:cs typeface="Arial" pitchFamily="34" charset="0"/>
              </a:rPr>
              <a:t>بأمير المؤمنين وأعلن نفسه خليفة بالأندلس وتلقب بالناصر لدين الله.</a:t>
            </a:r>
            <a:br>
              <a:rPr lang="ar-SA" sz="2800" dirty="0">
                <a:solidFill>
                  <a:schemeClr val="bg1"/>
                </a:solidFill>
                <a:latin typeface="Arial" pitchFamily="34" charset="0"/>
                <a:cs typeface="Arial" pitchFamily="34" charset="0"/>
              </a:rPr>
            </a:br>
            <a:r>
              <a:rPr lang="ar-SA" sz="2800" dirty="0">
                <a:solidFill>
                  <a:schemeClr val="bg1"/>
                </a:solidFill>
                <a:latin typeface="Arial" pitchFamily="34" charset="0"/>
                <a:cs typeface="Arial" pitchFamily="34" charset="0"/>
              </a:rPr>
              <a:t/>
            </a:r>
            <a:br>
              <a:rPr lang="ar-SA" sz="2800" dirty="0">
                <a:solidFill>
                  <a:schemeClr val="bg1"/>
                </a:solidFill>
                <a:latin typeface="Arial" pitchFamily="34" charset="0"/>
                <a:cs typeface="Arial" pitchFamily="34" charset="0"/>
              </a:rPr>
            </a:br>
            <a:endParaRPr lang="ar-SA" sz="28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180671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sz="2800" dirty="0">
                <a:solidFill>
                  <a:schemeClr val="bg1"/>
                </a:solidFill>
                <a:latin typeface="Arial" pitchFamily="34" charset="0"/>
                <a:cs typeface="Arial" pitchFamily="34" charset="0"/>
              </a:rPr>
              <a:t>لم تشهد </a:t>
            </a:r>
            <a:r>
              <a:rPr lang="ar-SA" sz="2800" dirty="0" smtClean="0">
                <a:solidFill>
                  <a:schemeClr val="bg1"/>
                </a:solidFill>
                <a:latin typeface="Arial" pitchFamily="34" charset="0"/>
                <a:cs typeface="Arial" pitchFamily="34" charset="0"/>
              </a:rPr>
              <a:t>الأندلس </a:t>
            </a:r>
            <a:r>
              <a:rPr lang="ar-SA" sz="2800" dirty="0">
                <a:solidFill>
                  <a:schemeClr val="bg1"/>
                </a:solidFill>
                <a:latin typeface="Arial" pitchFamily="34" charset="0"/>
                <a:cs typeface="Arial" pitchFamily="34" charset="0"/>
              </a:rPr>
              <a:t>عصرًا بلغ ذروة ازدهاره في مختلف مجالات الحياة، </a:t>
            </a:r>
            <a:r>
              <a:rPr lang="ar-SA" sz="2800" dirty="0" err="1">
                <a:solidFill>
                  <a:schemeClr val="bg1"/>
                </a:solidFill>
                <a:latin typeface="Arial" pitchFamily="34" charset="0"/>
                <a:cs typeface="Arial" pitchFamily="34" charset="0"/>
              </a:rPr>
              <a:t>مابلغته</a:t>
            </a:r>
            <a:r>
              <a:rPr lang="ar-SA" sz="2800" dirty="0">
                <a:solidFill>
                  <a:schemeClr val="bg1"/>
                </a:solidFill>
                <a:latin typeface="Arial" pitchFamily="34" charset="0"/>
                <a:cs typeface="Arial" pitchFamily="34" charset="0"/>
              </a:rPr>
              <a:t> </a:t>
            </a:r>
            <a:r>
              <a:rPr lang="ar-SA" sz="2800" dirty="0" smtClean="0">
                <a:solidFill>
                  <a:schemeClr val="bg1"/>
                </a:solidFill>
                <a:latin typeface="Arial" pitchFamily="34" charset="0"/>
                <a:cs typeface="Arial" pitchFamily="34" charset="0"/>
              </a:rPr>
              <a:t>الأندلس </a:t>
            </a:r>
            <a:r>
              <a:rPr lang="ar-SA" sz="2800" dirty="0">
                <a:solidFill>
                  <a:schemeClr val="bg1"/>
                </a:solidFill>
                <a:latin typeface="Arial" pitchFamily="34" charset="0"/>
                <a:cs typeface="Arial" pitchFamily="34" charset="0"/>
              </a:rPr>
              <a:t>في هذا العصر. فقد نهضت الآداب والعلوم والفنون نهضة واسعة. وكان عبد الرحمن الناصر كثير العناية بالشعراء والكتاب، وأصبح بلاطه قبلة لأهل العلم والأدب.</a:t>
            </a:r>
            <a:br>
              <a:rPr lang="ar-SA" sz="2800" dirty="0">
                <a:solidFill>
                  <a:schemeClr val="bg1"/>
                </a:solidFill>
                <a:latin typeface="Arial" pitchFamily="34" charset="0"/>
                <a:cs typeface="Arial" pitchFamily="34" charset="0"/>
              </a:rPr>
            </a:br>
            <a:r>
              <a:rPr lang="ar-SA" sz="2800" dirty="0">
                <a:solidFill>
                  <a:schemeClr val="bg1"/>
                </a:solidFill>
                <a:latin typeface="Arial" pitchFamily="34" charset="0"/>
                <a:cs typeface="Arial" pitchFamily="34" charset="0"/>
              </a:rPr>
              <a:t> </a:t>
            </a:r>
            <a:br>
              <a:rPr lang="ar-SA" sz="2800" dirty="0">
                <a:solidFill>
                  <a:schemeClr val="bg1"/>
                </a:solidFill>
                <a:latin typeface="Arial" pitchFamily="34" charset="0"/>
                <a:cs typeface="Arial" pitchFamily="34" charset="0"/>
              </a:rPr>
            </a:br>
            <a:endParaRPr lang="ar-SA" sz="28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263833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Autofit/>
          </a:bodyPr>
          <a:lstStyle/>
          <a:p>
            <a:r>
              <a:rPr lang="ar-SA" sz="2800" dirty="0">
                <a:solidFill>
                  <a:schemeClr val="bg1"/>
                </a:solidFill>
                <a:latin typeface="Arial" pitchFamily="34" charset="0"/>
                <a:cs typeface="Arial" pitchFamily="34" charset="0"/>
              </a:rPr>
              <a:t>انتقلت الخلافة بعد عبد الرحمن الناصر إلى ابنه الحكم وكان أمره كأبيه، فواصلت </a:t>
            </a:r>
            <a:r>
              <a:rPr lang="ar-SA" sz="2800" dirty="0" smtClean="0">
                <a:solidFill>
                  <a:schemeClr val="bg1"/>
                </a:solidFill>
                <a:latin typeface="Arial" pitchFamily="34" charset="0"/>
                <a:cs typeface="Arial" pitchFamily="34" charset="0"/>
              </a:rPr>
              <a:t>الأندلس </a:t>
            </a:r>
            <a:r>
              <a:rPr lang="ar-SA" sz="2800" dirty="0">
                <a:solidFill>
                  <a:schemeClr val="bg1"/>
                </a:solidFill>
                <a:latin typeface="Arial" pitchFamily="34" charset="0"/>
                <a:cs typeface="Arial" pitchFamily="34" charset="0"/>
              </a:rPr>
              <a:t>مسيرتها العطرة في مختلف المجالات. وكان الحكم قد عهد في حياته بأمر الإشراف على ابنه هشام إلى محمد بن أبي عامر الذي استولى بعد موت الحَكَم على الحُكْم، حين حجب </a:t>
            </a:r>
            <a:r>
              <a:rPr lang="ar-SA" sz="2800" dirty="0" err="1">
                <a:solidFill>
                  <a:schemeClr val="bg1"/>
                </a:solidFill>
                <a:latin typeface="Arial" pitchFamily="34" charset="0"/>
                <a:cs typeface="Arial" pitchFamily="34" charset="0"/>
              </a:rPr>
              <a:t>هشامًا</a:t>
            </a:r>
            <a:r>
              <a:rPr lang="ar-SA" sz="2800" dirty="0">
                <a:solidFill>
                  <a:schemeClr val="bg1"/>
                </a:solidFill>
                <a:latin typeface="Arial" pitchFamily="34" charset="0"/>
                <a:cs typeface="Arial" pitchFamily="34" charset="0"/>
              </a:rPr>
              <a:t> الحَاكِم الشرعي وأصبح هو الحاكم الفعلي للأندلس ولقب نفسه بالحاجب المنصور.</a:t>
            </a:r>
            <a:endParaRPr lang="en-US" sz="2800" dirty="0">
              <a:solidFill>
                <a:schemeClr val="bg1"/>
              </a:solidFill>
              <a:latin typeface="Arial" pitchFamily="34" charset="0"/>
              <a:cs typeface="Arial" pitchFamily="34" charset="0"/>
            </a:endParaRPr>
          </a:p>
          <a:p>
            <a:r>
              <a:rPr lang="ar-SA" sz="2800" dirty="0">
                <a:solidFill>
                  <a:schemeClr val="bg1"/>
                </a:solidFill>
                <a:latin typeface="Arial" pitchFamily="34" charset="0"/>
                <a:cs typeface="Arial" pitchFamily="34" charset="0"/>
              </a:rPr>
              <a:t/>
            </a:r>
            <a:br>
              <a:rPr lang="ar-SA" sz="2800" dirty="0">
                <a:solidFill>
                  <a:schemeClr val="bg1"/>
                </a:solidFill>
                <a:latin typeface="Arial" pitchFamily="34" charset="0"/>
                <a:cs typeface="Arial" pitchFamily="34" charset="0"/>
              </a:rPr>
            </a:br>
            <a:endParaRPr lang="ar-SA" sz="28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23222591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Autofit/>
          </a:bodyPr>
          <a:lstStyle/>
          <a:p>
            <a:r>
              <a:rPr lang="ar-SA" sz="2800" dirty="0">
                <a:solidFill>
                  <a:schemeClr val="bg1"/>
                </a:solidFill>
                <a:latin typeface="Arial" pitchFamily="34" charset="0"/>
                <a:cs typeface="Arial" pitchFamily="34" charset="0"/>
              </a:rPr>
              <a:t>عصر ملوك الطوائف (400 - 536هـ). تقسَّمت </a:t>
            </a:r>
            <a:r>
              <a:rPr lang="ar-SA" sz="2800" dirty="0" smtClean="0">
                <a:solidFill>
                  <a:schemeClr val="bg1"/>
                </a:solidFill>
                <a:latin typeface="Arial" pitchFamily="34" charset="0"/>
                <a:cs typeface="Arial" pitchFamily="34" charset="0"/>
              </a:rPr>
              <a:t>الأندلس عقب </a:t>
            </a:r>
            <a:r>
              <a:rPr lang="ar-SA" sz="2800" dirty="0">
                <a:solidFill>
                  <a:schemeClr val="bg1"/>
                </a:solidFill>
                <a:latin typeface="Arial" pitchFamily="34" charset="0"/>
                <a:cs typeface="Arial" pitchFamily="34" charset="0"/>
              </a:rPr>
              <a:t>سقوط الخلافة الأموية إلى عدد من الدويلات والطوائف، وكان كل من يأنس في نفسه القدرة من رؤساء الطوائف عربًا أو موالي يستقل بالإمارة التي يحكمها ويتخذ من أهم مدينة فيها عاصمة له</a:t>
            </a:r>
            <a:r>
              <a:rPr lang="ar-SA" sz="2800" dirty="0" smtClean="0">
                <a:solidFill>
                  <a:schemeClr val="bg1"/>
                </a:solidFill>
                <a:latin typeface="Arial" pitchFamily="34" charset="0"/>
                <a:cs typeface="Arial" pitchFamily="34" charset="0"/>
              </a:rPr>
              <a:t>.</a:t>
            </a:r>
          </a:p>
          <a:p>
            <a:r>
              <a:rPr lang="ar-SA" sz="2800" dirty="0">
                <a:solidFill>
                  <a:schemeClr val="bg1"/>
                </a:solidFill>
                <a:latin typeface="Arial" pitchFamily="34" charset="0"/>
                <a:cs typeface="Arial" pitchFamily="34" charset="0"/>
              </a:rPr>
              <a:t> ومن أهم هذه الدويلات: أ- الدولة </a:t>
            </a:r>
            <a:r>
              <a:rPr lang="ar-SA" sz="2800" dirty="0" err="1">
                <a:solidFill>
                  <a:schemeClr val="bg1"/>
                </a:solidFill>
                <a:latin typeface="Arial" pitchFamily="34" charset="0"/>
                <a:cs typeface="Arial" pitchFamily="34" charset="0"/>
              </a:rPr>
              <a:t>الزيرية</a:t>
            </a:r>
            <a:r>
              <a:rPr lang="ar-SA" sz="2800" dirty="0">
                <a:solidFill>
                  <a:schemeClr val="bg1"/>
                </a:solidFill>
                <a:latin typeface="Arial" pitchFamily="34" charset="0"/>
                <a:cs typeface="Arial" pitchFamily="34" charset="0"/>
              </a:rPr>
              <a:t>. ب- الدولة </a:t>
            </a:r>
            <a:r>
              <a:rPr lang="ar-SA" sz="2800" dirty="0" err="1">
                <a:solidFill>
                  <a:schemeClr val="bg1"/>
                </a:solidFill>
                <a:latin typeface="Arial" pitchFamily="34" charset="0"/>
                <a:cs typeface="Arial" pitchFamily="34" charset="0"/>
              </a:rPr>
              <a:t>الحمودية</a:t>
            </a:r>
            <a:r>
              <a:rPr lang="ar-SA" sz="2800" dirty="0">
                <a:solidFill>
                  <a:schemeClr val="bg1"/>
                </a:solidFill>
                <a:latin typeface="Arial" pitchFamily="34" charset="0"/>
                <a:cs typeface="Arial" pitchFamily="34" charset="0"/>
              </a:rPr>
              <a:t>. جـ- الدولة الهودية. د- الدولة العامرية. هـ- الدولة العبادية. و- دولة بني الأفطس. ز- الدولة الجهورية. ح- دولة ذي النون.</a:t>
            </a:r>
            <a:endParaRPr lang="en-US" sz="2800" dirty="0">
              <a:solidFill>
                <a:schemeClr val="bg1"/>
              </a:solidFill>
              <a:latin typeface="Arial" pitchFamily="34" charset="0"/>
              <a:cs typeface="Arial" pitchFamily="34" charset="0"/>
            </a:endParaRPr>
          </a:p>
          <a:p>
            <a:endParaRPr lang="ar-SA" sz="28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282178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692696"/>
            <a:ext cx="8229600" cy="4525963"/>
          </a:xfrm>
        </p:spPr>
        <p:txBody>
          <a:bodyPr>
            <a:normAutofit/>
          </a:bodyPr>
          <a:lstStyle/>
          <a:p>
            <a:r>
              <a:rPr lang="ar-SA" sz="2800" dirty="0">
                <a:solidFill>
                  <a:schemeClr val="bg1"/>
                </a:solidFill>
                <a:latin typeface="Arial" pitchFamily="34" charset="0"/>
                <a:cs typeface="Arial" pitchFamily="34" charset="0"/>
              </a:rPr>
              <a:t>وقد نشأت بين حكام هذه الممالك وملوكها حروب متصلة، بلغ الأمر فيها استعانة بعضهم بملوك الفرنجة. كما تجاوز التنافس السياسي بينهم إلى التنافس في مجالات العمران والأدب والفن ومجالس الطرب والغناء وتشجيع الكتاب والشعراء.</a:t>
            </a:r>
          </a:p>
        </p:txBody>
      </p:sp>
    </p:spTree>
    <p:extLst>
      <p:ext uri="{BB962C8B-B14F-4D97-AF65-F5344CB8AC3E}">
        <p14:creationId xmlns:p14="http://schemas.microsoft.com/office/powerpoint/2010/main" xmlns="" val="6906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6120680"/>
          </a:xfrm>
        </p:spPr>
        <p:txBody>
          <a:bodyPr>
            <a:noAutofit/>
          </a:bodyPr>
          <a:lstStyle/>
          <a:p>
            <a:r>
              <a:rPr lang="ar-SA" sz="2800" dirty="0" smtClean="0">
                <a:solidFill>
                  <a:schemeClr val="bg1"/>
                </a:solidFill>
                <a:latin typeface="Arial" pitchFamily="34" charset="0"/>
                <a:cs typeface="Arial" pitchFamily="34" charset="0"/>
              </a:rPr>
              <a:t>دولة المرابطين (495 - 555هـ). نشأت دولة المرابطين في المغرب على يد أحد زعماء قبائل صنهاجة، وكان أساسها دينيًا. وبعد موت مؤسسها آل أمرها إلى أسرة بني </a:t>
            </a:r>
            <a:r>
              <a:rPr lang="ar-SA" sz="2800" dirty="0" err="1" smtClean="0">
                <a:solidFill>
                  <a:schemeClr val="bg1"/>
                </a:solidFill>
                <a:latin typeface="Arial" pitchFamily="34" charset="0"/>
                <a:cs typeface="Arial" pitchFamily="34" charset="0"/>
              </a:rPr>
              <a:t>تاشفين</a:t>
            </a:r>
            <a:r>
              <a:rPr lang="ar-SA" sz="2800" dirty="0" smtClean="0">
                <a:solidFill>
                  <a:schemeClr val="bg1"/>
                </a:solidFill>
                <a:latin typeface="Arial" pitchFamily="34" charset="0"/>
                <a:cs typeface="Arial" pitchFamily="34" charset="0"/>
              </a:rPr>
              <a:t>، وكان يوسف بن </a:t>
            </a:r>
            <a:r>
              <a:rPr lang="ar-SA" sz="2800" dirty="0" err="1" smtClean="0">
                <a:solidFill>
                  <a:schemeClr val="bg1"/>
                </a:solidFill>
                <a:latin typeface="Arial" pitchFamily="34" charset="0"/>
                <a:cs typeface="Arial" pitchFamily="34" charset="0"/>
              </a:rPr>
              <a:t>تاشفين</a:t>
            </a:r>
            <a:r>
              <a:rPr lang="ar-SA" sz="2800" dirty="0" smtClean="0">
                <a:solidFill>
                  <a:schemeClr val="bg1"/>
                </a:solidFill>
                <a:latin typeface="Arial" pitchFamily="34" charset="0"/>
                <a:cs typeface="Arial" pitchFamily="34" charset="0"/>
              </a:rPr>
              <a:t> هو المقدم في هذه الدولة التي أقامها على قاعدة من الجهاد الديني العريض.</a:t>
            </a:r>
          </a:p>
        </p:txBody>
      </p:sp>
    </p:spTree>
    <p:extLst>
      <p:ext uri="{BB962C8B-B14F-4D97-AF65-F5344CB8AC3E}">
        <p14:creationId xmlns:p14="http://schemas.microsoft.com/office/powerpoint/2010/main" xmlns="" val="100786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620688"/>
            <a:ext cx="8229600" cy="5616624"/>
          </a:xfrm>
        </p:spPr>
        <p:txBody>
          <a:bodyPr>
            <a:normAutofit fontScale="85000" lnSpcReduction="20000"/>
          </a:bodyPr>
          <a:lstStyle/>
          <a:p>
            <a:endParaRPr lang="ar-SA" dirty="0" smtClean="0"/>
          </a:p>
          <a:p>
            <a:pPr algn="just"/>
            <a:r>
              <a:rPr lang="ar-SA" sz="3800" dirty="0" smtClean="0">
                <a:solidFill>
                  <a:schemeClr val="bg1"/>
                </a:solidFill>
                <a:latin typeface="Arial" pitchFamily="34" charset="0"/>
                <a:cs typeface="Arial" pitchFamily="34" charset="0"/>
              </a:rPr>
              <a:t>وعلى كل حال حظيت الحركة الأدبية برعاية فائقة على يد عدد من هؤلاء الحكام الذين كانوا أنفسهم شعراء وأدباء، كالمعتمد بن عَبَّاد في أشبيليا والمظفر وابنه المتوكّل في </a:t>
            </a:r>
            <a:r>
              <a:rPr lang="ar-SA" sz="3800" dirty="0" err="1" smtClean="0">
                <a:solidFill>
                  <a:schemeClr val="bg1"/>
                </a:solidFill>
                <a:latin typeface="Arial" pitchFamily="34" charset="0"/>
                <a:cs typeface="Arial" pitchFamily="34" charset="0"/>
              </a:rPr>
              <a:t>بَطْلَيَوْس</a:t>
            </a:r>
            <a:r>
              <a:rPr lang="ar-SA" sz="3800" dirty="0" smtClean="0">
                <a:solidFill>
                  <a:schemeClr val="bg1"/>
                </a:solidFill>
                <a:latin typeface="Arial" pitchFamily="34" charset="0"/>
                <a:cs typeface="Arial" pitchFamily="34" charset="0"/>
              </a:rPr>
              <a:t>. كما أصبحت مراكز الأدب وإشعاعاته ليست في قرطبة وحدها كما كان الحال في عصر الدولة الأموية، ولكن تعددت مراكز الثقافة بتعدد العواصم، وقد أخذ العلماء والأدباء والشعراء يقصدون كل بلاط رغبة في نيل الحظوة وتكريم الحكّام لهم. ومن ثم فليس عدلاً أن نحكم على عصر الطوائف حكمًا أدبيًا من منظور فرقته وضعفه السياسيين، فالعصر وإن تردَّى سياسيًا، فقد نهض نهضة أدبية واسعة.</a:t>
            </a:r>
            <a:br>
              <a:rPr lang="ar-SA" sz="3800" dirty="0" smtClean="0">
                <a:solidFill>
                  <a:schemeClr val="bg1"/>
                </a:solidFill>
                <a:latin typeface="Arial" pitchFamily="34" charset="0"/>
                <a:cs typeface="Arial" pitchFamily="34" charset="0"/>
              </a:rPr>
            </a:br>
            <a:r>
              <a:rPr lang="ar-SA" sz="3800" dirty="0" smtClean="0">
                <a:solidFill>
                  <a:schemeClr val="bg1"/>
                </a:solidFill>
                <a:latin typeface="Arial" pitchFamily="34" charset="0"/>
                <a:cs typeface="Arial" pitchFamily="34" charset="0"/>
              </a:rPr>
              <a:t/>
            </a:r>
            <a:br>
              <a:rPr lang="ar-SA" sz="3800" dirty="0" smtClean="0">
                <a:solidFill>
                  <a:schemeClr val="bg1"/>
                </a:solidFill>
                <a:latin typeface="Arial" pitchFamily="34" charset="0"/>
                <a:cs typeface="Arial" pitchFamily="34" charset="0"/>
              </a:rPr>
            </a:br>
            <a:endParaRPr lang="ar-SA" sz="3800" dirty="0" smtClean="0">
              <a:solidFill>
                <a:schemeClr val="bg1"/>
              </a:solidFill>
              <a:latin typeface="Arial" pitchFamily="34" charset="0"/>
              <a:cs typeface="Arial" pitchFamily="34" charset="0"/>
            </a:endParaRPr>
          </a:p>
          <a:p>
            <a:endParaRPr lang="ar-SA" dirty="0"/>
          </a:p>
        </p:txBody>
      </p:sp>
    </p:spTree>
    <p:extLst>
      <p:ext uri="{BB962C8B-B14F-4D97-AF65-F5344CB8AC3E}">
        <p14:creationId xmlns:p14="http://schemas.microsoft.com/office/powerpoint/2010/main" xmlns="" val="805002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2800" dirty="0" smtClean="0">
                <a:solidFill>
                  <a:schemeClr val="bg1"/>
                </a:solidFill>
                <a:latin typeface="Arial" pitchFamily="34" charset="0"/>
                <a:cs typeface="Arial" pitchFamily="34" charset="0"/>
              </a:rPr>
              <a:t>عهد </a:t>
            </a:r>
            <a:r>
              <a:rPr lang="ar-SA" sz="2800" dirty="0">
                <a:solidFill>
                  <a:schemeClr val="bg1"/>
                </a:solidFill>
                <a:latin typeface="Arial" pitchFamily="34" charset="0"/>
                <a:cs typeface="Arial" pitchFamily="34" charset="0"/>
              </a:rPr>
              <a:t>الموحدين : من عام 524هــ إلى سنة 667هـ وقامت على مبدأ التمسك بالدين وظهر حتى طغى في عهدهم التصوف.</a:t>
            </a:r>
            <a:endParaRPr lang="en-US" sz="2800" dirty="0">
              <a:solidFill>
                <a:schemeClr val="bg1"/>
              </a:solidFill>
              <a:latin typeface="Arial" pitchFamily="34" charset="0"/>
              <a:cs typeface="Arial" pitchFamily="34" charset="0"/>
            </a:endParaRPr>
          </a:p>
          <a:p>
            <a:endParaRPr lang="ar-SA" dirty="0"/>
          </a:p>
        </p:txBody>
      </p:sp>
    </p:spTree>
    <p:extLst>
      <p:ext uri="{BB962C8B-B14F-4D97-AF65-F5344CB8AC3E}">
        <p14:creationId xmlns:p14="http://schemas.microsoft.com/office/powerpoint/2010/main" xmlns="" val="631118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52736"/>
            <a:ext cx="8229600" cy="5073427"/>
          </a:xfrm>
        </p:spPr>
        <p:txBody>
          <a:bodyPr/>
          <a:lstStyle/>
          <a:p>
            <a:endParaRPr lang="ar-SA" dirty="0" smtClean="0"/>
          </a:p>
          <a:p>
            <a:r>
              <a:rPr lang="ar-SA" sz="2800" b="1" dirty="0">
                <a:solidFill>
                  <a:schemeClr val="bg1"/>
                </a:solidFill>
                <a:latin typeface="Arial" pitchFamily="34" charset="0"/>
                <a:cs typeface="Arial" pitchFamily="34" charset="0"/>
              </a:rPr>
              <a:t>دولة بنى الأحمر </a:t>
            </a:r>
            <a:r>
              <a:rPr lang="ar-SA" sz="2800" b="1" dirty="0" err="1">
                <a:solidFill>
                  <a:schemeClr val="bg1"/>
                </a:solidFill>
                <a:latin typeface="Arial" pitchFamily="34" charset="0"/>
                <a:cs typeface="Arial" pitchFamily="34" charset="0"/>
              </a:rPr>
              <a:t>فى</a:t>
            </a:r>
            <a:r>
              <a:rPr lang="ar-SA" sz="2800" b="1" dirty="0">
                <a:solidFill>
                  <a:schemeClr val="bg1"/>
                </a:solidFill>
                <a:latin typeface="Arial" pitchFamily="34" charset="0"/>
                <a:cs typeface="Arial" pitchFamily="34" charset="0"/>
              </a:rPr>
              <a:t> غرناطة من سنة 635هـ إلى سنة 898هـ</a:t>
            </a:r>
            <a:r>
              <a:rPr lang="ar-SA" sz="2800" dirty="0">
                <a:solidFill>
                  <a:schemeClr val="bg1"/>
                </a:solidFill>
                <a:latin typeface="Arial" pitchFamily="34" charset="0"/>
                <a:cs typeface="Arial" pitchFamily="34" charset="0"/>
              </a:rPr>
              <a:t> وكانت قد انحسرت دولة الأندلس في مدينة غرناطة حتى سقطت في عهد أبو عبيد الله بن الحمر ولأمه مقولتها الشهيرة " ابك مثل النساء على ملكا لم تحافظ عليه مثل الرجال".</a:t>
            </a:r>
            <a:endParaRPr lang="en-US" sz="2800" dirty="0">
              <a:solidFill>
                <a:schemeClr val="bg1"/>
              </a:solidFill>
              <a:latin typeface="Arial" pitchFamily="34" charset="0"/>
              <a:cs typeface="Arial" pitchFamily="34" charset="0"/>
            </a:endParaRPr>
          </a:p>
          <a:p>
            <a:endParaRPr lang="ar-SA" sz="28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155573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ذرو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ذروة">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ذروة">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165</TotalTime>
  <Words>704</Words>
  <Application>Microsoft Office PowerPoint</Application>
  <PresentationFormat>عرض على الشاشة (3:4)‏</PresentationFormat>
  <Paragraphs>18</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ذروة</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الحياة السياسية، وآثارها الفكرية والأدبية.</dc:title>
  <dc:creator>admin</dc:creator>
  <cp:lastModifiedBy>TOSHIBA</cp:lastModifiedBy>
  <cp:revision>9</cp:revision>
  <dcterms:created xsi:type="dcterms:W3CDTF">2013-02-15T22:59:01Z</dcterms:created>
  <dcterms:modified xsi:type="dcterms:W3CDTF">2013-04-21T06:32:13Z</dcterms:modified>
</cp:coreProperties>
</file>