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8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68" r:id="rId16"/>
    <p:sldId id="271" r:id="rId17"/>
    <p:sldId id="272" r:id="rId18"/>
    <p:sldId id="273" r:id="rId19"/>
    <p:sldId id="274" r:id="rId20"/>
    <p:sldId id="275" r:id="rId21"/>
    <p:sldId id="279" r:id="rId22"/>
    <p:sldId id="276" r:id="rId23"/>
    <p:sldId id="277" r:id="rId24"/>
    <p:sldId id="278" r:id="rId25"/>
    <p:sldId id="280" r:id="rId26"/>
    <p:sldId id="281" r:id="rId27"/>
    <p:sldId id="282" r:id="rId2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p:scale>
          <a:sx n="74" d="100"/>
          <a:sy n="74" d="100"/>
        </p:scale>
        <p:origin x="-571" y="451"/>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1" name="Rectangle 10"/>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 name="Subtitle 2"/>
          <p:cNvSpPr>
            <a:spLocks noGrp="1"/>
          </p:cNvSpPr>
          <p:nvPr>
            <p:ph type="subTitle" idx="1"/>
          </p:nvPr>
        </p:nvSpPr>
        <p:spPr>
          <a:xfrm>
            <a:off x="3743323" y="3721473"/>
            <a:ext cx="5120640" cy="1581150"/>
          </a:xfrm>
        </p:spPr>
        <p:txBody>
          <a:bodyPr>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B4FD7CB8-668B-4D40-9398-20C17E4ADB8D}" type="datetimeFigureOut">
              <a:rPr lang="ar-SA" smtClean="0"/>
              <a:pPr/>
              <a:t>11/06/34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a:xfrm>
            <a:off x="7991475" y="6429375"/>
            <a:ext cx="876300" cy="292100"/>
          </a:xfrm>
        </p:spPr>
        <p:txBody>
          <a:bodyPr/>
          <a:lstStyle/>
          <a:p>
            <a:fld id="{41E836A0-B759-4F45-854F-DF94138977A3}" type="slidenum">
              <a:rPr lang="ar-SA" smtClean="0"/>
              <a:pPr/>
              <a:t>‹#›</a:t>
            </a:fld>
            <a:endParaRPr lang="ar-SA"/>
          </a:p>
        </p:txBody>
      </p:sp>
      <p:sp>
        <p:nvSpPr>
          <p:cNvPr id="9"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Title 9"/>
          <p:cNvSpPr>
            <a:spLocks noGrp="1"/>
          </p:cNvSpPr>
          <p:nvPr>
            <p:ph type="title"/>
          </p:nvPr>
        </p:nvSpPr>
        <p:spPr>
          <a:xfrm>
            <a:off x="3739896" y="1417320"/>
            <a:ext cx="5120640" cy="2304288"/>
          </a:xfrm>
        </p:spPr>
        <p:txBody>
          <a:bodyPr>
            <a:normAutofit/>
          </a:bodyPr>
          <a:lstStyle>
            <a:lvl1pPr>
              <a:defRPr sz="4000" cap="all" baseline="0"/>
            </a:lvl1pPr>
          </a:lstStyle>
          <a:p>
            <a:r>
              <a:rPr lang="ar-SA" smtClean="0"/>
              <a:t>انقر لتحرير نمط العنوان الرئيسي</a:t>
            </a:r>
            <a:endParaRPr lang="en-US" dirty="0"/>
          </a:p>
        </p:txBody>
      </p:sp>
      <p:sp>
        <p:nvSpPr>
          <p:cNvPr id="13"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5489634" y="0"/>
            <a:ext cx="3393768"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10"/>
          </p:nvPr>
        </p:nvSpPr>
        <p:spPr/>
        <p:txBody>
          <a:bodyPr/>
          <a:lstStyle/>
          <a:p>
            <a:fld id="{B4FD7CB8-668B-4D40-9398-20C17E4ADB8D}" type="datetimeFigureOut">
              <a:rPr lang="ar-SA" smtClean="0"/>
              <a:pPr/>
              <a:t>11/06/34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1E836A0-B759-4F45-854F-DF94138977A3}" type="slidenum">
              <a:rPr lang="ar-SA" smtClean="0"/>
              <a:pPr/>
              <a:t>‹#›</a:t>
            </a:fld>
            <a:endParaRPr lang="ar-SA"/>
          </a:p>
        </p:txBody>
      </p:sp>
      <p:sp>
        <p:nvSpPr>
          <p:cNvPr id="25" name="Title Placeholder 1"/>
          <p:cNvSpPr>
            <a:spLocks noGrp="1"/>
          </p:cNvSpPr>
          <p:nvPr>
            <p:ph type="title"/>
          </p:nvPr>
        </p:nvSpPr>
        <p:spPr>
          <a:xfrm>
            <a:off x="276225" y="228600"/>
            <a:ext cx="8591550" cy="1066801"/>
          </a:xfrm>
          <a:prstGeom prst="rect">
            <a:avLst/>
          </a:prstGeom>
        </p:spPr>
        <p:txBody>
          <a:bodyPr vert="horz" lIns="91440" tIns="45720" rIns="91440" bIns="45720" rtlCol="0" anchor="b" anchorCtr="0">
            <a:normAutofit/>
          </a:bodyPr>
          <a:lstStyle/>
          <a:p>
            <a:r>
              <a:rPr lang="ar-SA" smtClean="0"/>
              <a:t>انقر لتحرير نمط العنوان الرئيسي</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9" name="Rectangle 8"/>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lvl1pPr>
              <a:defRPr>
                <a:solidFill>
                  <a:schemeClr val="bg2"/>
                </a:solidFill>
              </a:defRPr>
            </a:lvl1pPr>
          </a:lstStyle>
          <a:p>
            <a:fld id="{B4FD7CB8-668B-4D40-9398-20C17E4ADB8D}" type="datetimeFigureOut">
              <a:rPr lang="ar-SA" smtClean="0"/>
              <a:pPr/>
              <a:t>11/06/34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1E836A0-B759-4F45-854F-DF94138977A3}" type="slidenum">
              <a:rPr lang="ar-SA" smtClean="0"/>
              <a:pPr/>
              <a:t>‹#›</a:t>
            </a:fld>
            <a:endParaRPr lang="ar-SA"/>
          </a:p>
        </p:txBody>
      </p:sp>
      <p:sp>
        <p:nvSpPr>
          <p:cNvPr id="15" name="Subtitle 2"/>
          <p:cNvSpPr>
            <a:spLocks noGrp="1"/>
          </p:cNvSpPr>
          <p:nvPr>
            <p:ph type="subTitle" idx="1"/>
          </p:nvPr>
        </p:nvSpPr>
        <p:spPr>
          <a:xfrm>
            <a:off x="3743324" y="1400174"/>
            <a:ext cx="5120640" cy="1476375"/>
          </a:xfrm>
        </p:spPr>
        <p:txBody>
          <a:bodyPr anchor="b" anchorCtr="0">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10" name="Freeform 7"/>
          <p:cNvSpPr>
            <a:spLocks noChangeAspect="1" noEditPoints="1"/>
          </p:cNvSpPr>
          <p:nvPr/>
        </p:nvSpPr>
        <p:spPr bwMode="auto">
          <a:xfrm>
            <a:off x="34289" y="136641"/>
            <a:ext cx="3326149" cy="6721359"/>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itle 11"/>
          <p:cNvSpPr>
            <a:spLocks noGrp="1"/>
          </p:cNvSpPr>
          <p:nvPr>
            <p:ph type="title"/>
          </p:nvPr>
        </p:nvSpPr>
        <p:spPr>
          <a:xfrm>
            <a:off x="3733800" y="2895599"/>
            <a:ext cx="5129543" cy="2667001"/>
          </a:xfrm>
        </p:spPr>
        <p:txBody>
          <a:bodyPr anchor="t">
            <a:normAutofit/>
          </a:bodyPr>
          <a:lstStyle>
            <a:lvl1pPr>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ar-SA" smtClean="0"/>
              <a:t>انقر لتحرير نمط العنوان الرئيسي</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FD7CB8-668B-4D40-9398-20C17E4ADB8D}" type="datetimeFigureOut">
              <a:rPr lang="ar-SA" smtClean="0"/>
              <a:pPr/>
              <a:t>11/06/34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1E836A0-B759-4F45-854F-DF94138977A3}" type="slidenum">
              <a:rPr lang="ar-SA" smtClean="0"/>
              <a:pPr/>
              <a:t>‹#›</a:t>
            </a:fld>
            <a:endParaRPr lang="ar-SA"/>
          </a:p>
        </p:txBody>
      </p:sp>
      <p:sp>
        <p:nvSpPr>
          <p:cNvPr id="9"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ar-SA" smtClean="0"/>
              <a:t>انقر لتحرير نمط العنوان الرئيسي</a:t>
            </a:r>
            <a:endParaRPr lang="en-US" dirty="0"/>
          </a:p>
        </p:txBody>
      </p:sp>
      <p:sp>
        <p:nvSpPr>
          <p:cNvPr id="12" name="Content Placeholder 11"/>
          <p:cNvSpPr>
            <a:spLocks noGrp="1"/>
          </p:cNvSpPr>
          <p:nvPr>
            <p:ph sz="quarter" idx="13"/>
          </p:nvPr>
        </p:nvSpPr>
        <p:spPr>
          <a:xfrm>
            <a:off x="27622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3" name="Content Placeholder 11"/>
          <p:cNvSpPr>
            <a:spLocks noGrp="1"/>
          </p:cNvSpPr>
          <p:nvPr>
            <p:ph sz="quarter" idx="14"/>
          </p:nvPr>
        </p:nvSpPr>
        <p:spPr>
          <a:xfrm>
            <a:off x="461581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B4FD7CB8-668B-4D40-9398-20C17E4ADB8D}" type="datetimeFigureOut">
              <a:rPr lang="ar-SA" smtClean="0"/>
              <a:pPr/>
              <a:t>11/06/34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41E836A0-B759-4F45-854F-DF94138977A3}" type="slidenum">
              <a:rPr lang="ar-SA" smtClean="0"/>
              <a:pPr/>
              <a:t>‹#›</a:t>
            </a:fld>
            <a:endParaRPr lang="ar-SA"/>
          </a:p>
        </p:txBody>
      </p:sp>
      <p:sp>
        <p:nvSpPr>
          <p:cNvPr id="1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ar-SA" smtClean="0"/>
              <a:t>انقر لتحرير نمط العنوان الرئيسي</a:t>
            </a:r>
            <a:endParaRPr lang="en-US" dirty="0"/>
          </a:p>
        </p:txBody>
      </p:sp>
      <p:sp>
        <p:nvSpPr>
          <p:cNvPr id="14" name="Content Placeholder 11"/>
          <p:cNvSpPr>
            <a:spLocks noGrp="1"/>
          </p:cNvSpPr>
          <p:nvPr>
            <p:ph sz="quarter" idx="13"/>
          </p:nvPr>
        </p:nvSpPr>
        <p:spPr>
          <a:xfrm>
            <a:off x="27622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5" name="Content Placeholder 11"/>
          <p:cNvSpPr>
            <a:spLocks noGrp="1"/>
          </p:cNvSpPr>
          <p:nvPr>
            <p:ph sz="quarter" idx="14"/>
          </p:nvPr>
        </p:nvSpPr>
        <p:spPr>
          <a:xfrm>
            <a:off x="461581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20" name="Text Placeholder 3"/>
          <p:cNvSpPr>
            <a:spLocks noGrp="1"/>
          </p:cNvSpPr>
          <p:nvPr>
            <p:ph type="body" sz="half" idx="2"/>
          </p:nvPr>
        </p:nvSpPr>
        <p:spPr>
          <a:xfrm>
            <a:off x="276225" y="1298448"/>
            <a:ext cx="4248150" cy="509587"/>
          </a:xfrm>
        </p:spPr>
        <p:txBody>
          <a:bodyPr anchor="ctr">
            <a:normAutofit/>
          </a:bodyP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21" name="Text Placeholder 3"/>
          <p:cNvSpPr>
            <a:spLocks noGrp="1"/>
          </p:cNvSpPr>
          <p:nvPr>
            <p:ph type="body" sz="half" idx="15"/>
          </p:nvPr>
        </p:nvSpPr>
        <p:spPr>
          <a:xfrm>
            <a:off x="4615815" y="1298448"/>
            <a:ext cx="4248150" cy="509587"/>
          </a:xfrm>
        </p:spPr>
        <p:txBody>
          <a:bodyPr anchor="ctr">
            <a:normAutofit/>
          </a:bodyP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tx2"/>
                </a:solidFill>
              </a:defRPr>
            </a:lvl1pPr>
          </a:lstStyle>
          <a:p>
            <a:fld id="{B4FD7CB8-668B-4D40-9398-20C17E4ADB8D}" type="datetimeFigureOut">
              <a:rPr lang="ar-SA" smtClean="0"/>
              <a:pPr/>
              <a:t>11/06/34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41E836A0-B759-4F45-854F-DF94138977A3}" type="slidenum">
              <a:rPr lang="ar-SA" smtClean="0"/>
              <a:pPr/>
              <a:t>‹#›</a:t>
            </a:fld>
            <a:endParaRPr lang="ar-SA"/>
          </a:p>
        </p:txBody>
      </p:sp>
      <p:sp>
        <p:nvSpPr>
          <p:cNvPr id="17"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ar-SA" smtClean="0"/>
              <a:t>انقر لتحرير نمط العنوان الرئيسي</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FD7CB8-668B-4D40-9398-20C17E4ADB8D}" type="datetimeFigureOut">
              <a:rPr lang="ar-SA" smtClean="0"/>
              <a:pPr/>
              <a:t>11/06/34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41E836A0-B759-4F45-854F-DF94138977A3}"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8" name="Rectangle 7"/>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lvl1pPr>
              <a:defRPr>
                <a:solidFill>
                  <a:schemeClr val="bg2"/>
                </a:solidFill>
              </a:defRPr>
            </a:lvl1pPr>
          </a:lstStyle>
          <a:p>
            <a:fld id="{B4FD7CB8-668B-4D40-9398-20C17E4ADB8D}" type="datetimeFigureOut">
              <a:rPr lang="ar-SA" smtClean="0"/>
              <a:pPr/>
              <a:t>11/06/34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1E836A0-B759-4F45-854F-DF94138977A3}" type="slidenum">
              <a:rPr lang="ar-SA" smtClean="0"/>
              <a:pPr/>
              <a:t>‹#›</a:t>
            </a:fld>
            <a:endParaRPr lang="ar-SA"/>
          </a:p>
        </p:txBody>
      </p:sp>
      <p:sp>
        <p:nvSpPr>
          <p:cNvPr id="9" name="Title Placeholder 1"/>
          <p:cNvSpPr>
            <a:spLocks noGrp="1"/>
          </p:cNvSpPr>
          <p:nvPr>
            <p:ph type="title"/>
          </p:nvPr>
        </p:nvSpPr>
        <p:spPr>
          <a:xfrm>
            <a:off x="276225" y="228601"/>
            <a:ext cx="2834640" cy="1298448"/>
          </a:xfrm>
          <a:prstGeom prst="rect">
            <a:avLst/>
          </a:prstGeom>
        </p:spPr>
        <p:txBody>
          <a:bodyPr vert="horz" lIns="91440" tIns="45720" rIns="91440" bIns="45720" rtlCol="0" anchor="b" anchorCtr="0">
            <a:normAutofit/>
          </a:bodyPr>
          <a:lstStyle>
            <a:lvl1pPr>
              <a:defRPr sz="2400">
                <a:solidFill>
                  <a:schemeClr val="bg2"/>
                </a:solidFill>
              </a:defRPr>
            </a:lvl1pPr>
          </a:lstStyle>
          <a:p>
            <a:r>
              <a:rPr lang="ar-SA" smtClean="0"/>
              <a:t>انقر لتحرير نمط العنوان الرئيسي</a:t>
            </a:r>
            <a:endParaRPr lang="en-US" dirty="0"/>
          </a:p>
        </p:txBody>
      </p:sp>
      <p:sp>
        <p:nvSpPr>
          <p:cNvPr id="10" name="Content Placeholder 11"/>
          <p:cNvSpPr>
            <a:spLocks noGrp="1"/>
          </p:cNvSpPr>
          <p:nvPr>
            <p:ph sz="quarter" idx="14"/>
          </p:nvPr>
        </p:nvSpPr>
        <p:spPr>
          <a:xfrm>
            <a:off x="3775935" y="533400"/>
            <a:ext cx="5063266" cy="5702808"/>
          </a:xfrm>
        </p:spPr>
        <p:txBody>
          <a:bodyPr>
            <a:normAutofit/>
          </a:bodyPr>
          <a:lstStyle>
            <a:lvl1pPr>
              <a:defRPr sz="2000"/>
            </a:lvl1pPr>
            <a:lvl2pPr>
              <a:defRPr sz="1800"/>
            </a:lvl2pPr>
            <a:lvl3pPr>
              <a:defRPr sz="16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1" name="Text Placeholder 3"/>
          <p:cNvSpPr>
            <a:spLocks noGrp="1"/>
          </p:cNvSpPr>
          <p:nvPr>
            <p:ph type="body" sz="half" idx="2"/>
          </p:nvPr>
        </p:nvSpPr>
        <p:spPr>
          <a:xfrm>
            <a:off x="276224" y="1539240"/>
            <a:ext cx="2834640" cy="4709160"/>
          </a:xfrm>
        </p:spPr>
        <p:txBody>
          <a:bodyPr>
            <a:normAutofit/>
          </a:bodyPr>
          <a:lstStyle>
            <a:lvl1pPr marL="0" indent="0">
              <a:buNone/>
              <a:defRPr lang="en-US" sz="1600" b="0" i="0" kern="1200" cap="none" spc="30" baseline="0" dirty="0" smtClean="0">
                <a:solidFill>
                  <a:schemeClr val="bg2"/>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600"/>
              </a:spcBef>
              <a:spcAft>
                <a:spcPts val="0"/>
              </a:spcAft>
              <a:buClr>
                <a:schemeClr val="accent1"/>
              </a:buClr>
              <a:buFont typeface="Arial" pitchFamily="34" charset="0"/>
              <a:buNone/>
            </a:pPr>
            <a:r>
              <a:rPr lang="ar-SA" smtClean="0"/>
              <a:t>انقر لتحرير أنماط النص الرئيسي</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13" name="Rectangle 12"/>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3409950" y="0"/>
            <a:ext cx="5734050" cy="685800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B4FD7CB8-668B-4D40-9398-20C17E4ADB8D}" type="datetimeFigureOut">
              <a:rPr lang="ar-SA" smtClean="0"/>
              <a:pPr/>
              <a:t>11/06/34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1E836A0-B759-4F45-854F-DF94138977A3}" type="slidenum">
              <a:rPr lang="ar-SA" smtClean="0"/>
              <a:pPr/>
              <a:t>‹#›</a:t>
            </a:fld>
            <a:endParaRPr lang="ar-SA"/>
          </a:p>
        </p:txBody>
      </p:sp>
      <p:sp>
        <p:nvSpPr>
          <p:cNvPr id="21" name="Title Placeholder 1"/>
          <p:cNvSpPr>
            <a:spLocks noGrp="1"/>
          </p:cNvSpPr>
          <p:nvPr>
            <p:ph type="title"/>
          </p:nvPr>
        </p:nvSpPr>
        <p:spPr>
          <a:xfrm>
            <a:off x="276224" y="228600"/>
            <a:ext cx="2834640" cy="1295399"/>
          </a:xfrm>
          <a:prstGeom prst="rect">
            <a:avLst/>
          </a:prstGeom>
        </p:spPr>
        <p:txBody>
          <a:bodyPr vert="horz" lIns="91440" tIns="45720" rIns="91440" bIns="45720" rtlCol="0" anchor="b" anchorCtr="0">
            <a:normAutofit/>
          </a:bodyPr>
          <a:lstStyle>
            <a:lvl1pPr>
              <a:defRPr sz="2400">
                <a:solidFill>
                  <a:schemeClr val="bg2"/>
                </a:solidFill>
              </a:defRPr>
            </a:lvl1pPr>
          </a:lstStyle>
          <a:p>
            <a:r>
              <a:rPr lang="ar-SA" smtClean="0"/>
              <a:t>انقر لتحرير نمط العنوان الرئيسي</a:t>
            </a:r>
            <a:endParaRPr lang="en-US" dirty="0"/>
          </a:p>
        </p:txBody>
      </p:sp>
      <p:sp>
        <p:nvSpPr>
          <p:cNvPr id="25" name="Text Placeholder 24"/>
          <p:cNvSpPr>
            <a:spLocks noGrp="1"/>
          </p:cNvSpPr>
          <p:nvPr>
            <p:ph type="body" sz="quarter" idx="13"/>
          </p:nvPr>
        </p:nvSpPr>
        <p:spPr>
          <a:xfrm>
            <a:off x="274320" y="1536192"/>
            <a:ext cx="2834640" cy="4712208"/>
          </a:xfrm>
        </p:spPr>
        <p:txBody>
          <a:bodyPr>
            <a:normAutofit/>
          </a:bodyPr>
          <a:lstStyle>
            <a:lvl1pPr marL="0" indent="0">
              <a:buNone/>
              <a:defRPr sz="1600">
                <a:solidFill>
                  <a:schemeClr val="bg2"/>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B4FD7CB8-668B-4D40-9398-20C17E4ADB8D}" type="datetimeFigureOut">
              <a:rPr lang="ar-SA" smtClean="0"/>
              <a:pPr/>
              <a:t>11/06/34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1E836A0-B759-4F45-854F-DF94138977A3}"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B4FD7CB8-668B-4D40-9398-20C17E4ADB8D}" type="datetimeFigureOut">
              <a:rPr lang="ar-SA" smtClean="0"/>
              <a:pPr/>
              <a:t>11/06/34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1E836A0-B759-4F45-854F-DF94138977A3}"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76225" y="1295400"/>
            <a:ext cx="8591550" cy="4933949"/>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a:defRPr sz="1050" b="1">
                <a:solidFill>
                  <a:schemeClr val="tx2"/>
                </a:solidFill>
              </a:defRPr>
            </a:lvl1pPr>
          </a:lstStyle>
          <a:p>
            <a:fld id="{B4FD7CB8-668B-4D40-9398-20C17E4ADB8D}" type="datetimeFigureOut">
              <a:rPr lang="ar-SA" smtClean="0"/>
              <a:pPr/>
              <a:t>11/06/34</a:t>
            </a:fld>
            <a:endParaRPr lang="ar-SA"/>
          </a:p>
        </p:txBody>
      </p:sp>
      <p:sp>
        <p:nvSpPr>
          <p:cNvPr id="5" name="Footer Placeholder 4"/>
          <p:cNvSpPr>
            <a:spLocks noGrp="1"/>
          </p:cNvSpPr>
          <p:nvPr>
            <p:ph type="ftr" sz="quarter" idx="3"/>
          </p:nvPr>
        </p:nvSpPr>
        <p:spPr>
          <a:xfrm>
            <a:off x="3743324" y="6429375"/>
            <a:ext cx="4086225" cy="292100"/>
          </a:xfrm>
          <a:prstGeom prst="rect">
            <a:avLst/>
          </a:prstGeom>
        </p:spPr>
        <p:txBody>
          <a:bodyPr vert="horz" lIns="91440" tIns="45720" rIns="91440" bIns="45720" rtlCol="0" anchor="ctr">
            <a:normAutofit/>
          </a:bodyPr>
          <a:lstStyle>
            <a:lvl1pPr algn="l">
              <a:defRPr sz="1050" b="1">
                <a:solidFill>
                  <a:schemeClr val="tx2"/>
                </a:solidFill>
              </a:defRPr>
            </a:lvl1pPr>
          </a:lstStyle>
          <a:p>
            <a:endParaRPr lang="ar-SA"/>
          </a:p>
        </p:txBody>
      </p:sp>
      <p:sp>
        <p:nvSpPr>
          <p:cNvPr id="6" name="Slide Number Placeholder 5"/>
          <p:cNvSpPr>
            <a:spLocks noGrp="1"/>
          </p:cNvSpPr>
          <p:nvPr>
            <p:ph type="sldNum" sz="quarter" idx="4"/>
          </p:nvPr>
        </p:nvSpPr>
        <p:spPr>
          <a:xfrm>
            <a:off x="7991475" y="6429375"/>
            <a:ext cx="876300" cy="292100"/>
          </a:xfrm>
          <a:prstGeom prst="rect">
            <a:avLst/>
          </a:prstGeom>
        </p:spPr>
        <p:txBody>
          <a:bodyPr vert="horz" lIns="91440" tIns="45720" rIns="91440" bIns="45720" rtlCol="0" anchor="ctr">
            <a:normAutofit/>
          </a:bodyPr>
          <a:lstStyle>
            <a:lvl1pPr algn="r">
              <a:defRPr sz="1600" b="1">
                <a:solidFill>
                  <a:schemeClr val="tx2"/>
                </a:solidFill>
              </a:defRPr>
            </a:lvl1pPr>
          </a:lstStyle>
          <a:p>
            <a:fld id="{41E836A0-B759-4F45-854F-DF94138977A3}"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1" eaLnBrk="1" latinLnBrk="0" hangingPunct="1">
        <a:spcBef>
          <a:spcPts val="400"/>
        </a:spcBef>
        <a:buNone/>
        <a:defRPr sz="3600" b="0" kern="1200" cap="none" spc="0" baseline="0">
          <a:solidFill>
            <a:schemeClr val="tx2"/>
          </a:solidFill>
          <a:latin typeface="+mj-lt"/>
          <a:ea typeface="+mj-ea"/>
          <a:cs typeface="Tunga" pitchFamily="2"/>
        </a:defRPr>
      </a:lvl1pPr>
    </p:titleStyle>
    <p:bodyStyle>
      <a:lvl1pPr marL="171450" indent="-173736" algn="r" defTabSz="914400" rtl="1"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r" defTabSz="914400" rtl="1"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r" defTabSz="914400" rtl="1"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r" defTabSz="914400" rtl="1"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r" defTabSz="914400" rtl="1"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r" defTabSz="914400" rtl="1"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r" defTabSz="914400" rtl="1"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r" defTabSz="914400" rtl="1"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r" defTabSz="914400" rtl="1"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dirty="0" smtClean="0"/>
              <a:t>نماذج من أعلام الشعراء الأندلسيين</a:t>
            </a:r>
            <a:endParaRPr lang="ar-SA" dirty="0"/>
          </a:p>
        </p:txBody>
      </p:sp>
    </p:spTree>
    <p:extLst>
      <p:ext uri="{BB962C8B-B14F-4D97-AF65-F5344CB8AC3E}">
        <p14:creationId xmlns:p14="http://schemas.microsoft.com/office/powerpoint/2010/main" xmlns="" val="3461058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260648"/>
            <a:ext cx="8591550" cy="1066801"/>
          </a:xfrm>
        </p:spPr>
        <p:txBody>
          <a:bodyPr/>
          <a:lstStyle/>
          <a:p>
            <a:pPr algn="r"/>
            <a:r>
              <a:rPr lang="ar-SA" dirty="0" smtClean="0">
                <a:solidFill>
                  <a:srgbClr val="FF0000"/>
                </a:solidFill>
              </a:rPr>
              <a:t>ابن زيدون</a:t>
            </a:r>
            <a:endParaRPr lang="ar-SA" dirty="0">
              <a:solidFill>
                <a:srgbClr val="FF0000"/>
              </a:solidFill>
            </a:endParaRPr>
          </a:p>
        </p:txBody>
      </p:sp>
      <p:sp>
        <p:nvSpPr>
          <p:cNvPr id="3" name="عنصر نائب للمحتوى 2"/>
          <p:cNvSpPr>
            <a:spLocks noGrp="1"/>
          </p:cNvSpPr>
          <p:nvPr>
            <p:ph sz="quarter" idx="13"/>
          </p:nvPr>
        </p:nvSpPr>
        <p:spPr/>
        <p:txBody>
          <a:bodyPr>
            <a:normAutofit/>
          </a:bodyPr>
          <a:lstStyle/>
          <a:p>
            <a:r>
              <a:rPr lang="ar-SA" dirty="0" smtClean="0"/>
              <a:t>أبو الوليد أحمد </a:t>
            </a:r>
            <a:r>
              <a:rPr lang="ar-SA" dirty="0"/>
              <a:t>بن عبد الله بن أحمد بن غالب بن زيدون </a:t>
            </a:r>
            <a:r>
              <a:rPr lang="ar-SA" dirty="0" smtClean="0"/>
              <a:t>المخزومي الأندلسي (394هـ ـ 463هـ). </a:t>
            </a:r>
          </a:p>
          <a:p>
            <a:r>
              <a:rPr lang="ar-SA" dirty="0" smtClean="0"/>
              <a:t>كان أبوه قاضيا ثريا وجيها غزير العلم والأدب. فتربى على يد العلماء والفقهاء والدباء أصحاب والده.</a:t>
            </a:r>
          </a:p>
          <a:p>
            <a:endParaRPr lang="ar-SA" dirty="0" smtClean="0"/>
          </a:p>
        </p:txBody>
      </p:sp>
    </p:spTree>
    <p:extLst>
      <p:ext uri="{BB962C8B-B14F-4D97-AF65-F5344CB8AC3E}">
        <p14:creationId xmlns:p14="http://schemas.microsoft.com/office/powerpoint/2010/main" xmlns="" val="2615045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467544" y="692696"/>
            <a:ext cx="8229600" cy="4525963"/>
          </a:xfrm>
        </p:spPr>
        <p:txBody>
          <a:bodyPr>
            <a:normAutofit/>
          </a:bodyPr>
          <a:lstStyle/>
          <a:p>
            <a:r>
              <a:rPr lang="ar-SA" dirty="0" smtClean="0"/>
              <a:t>أصبح وزير، كاتب وشاعر من أهل قرطبة، انقطع إلى ابن جهور من ملوك الطوائف بالأندلس، فكان السفير بينه وبين ملوك الأندلس فأعجبوا به. واتهمه ابن جهور بالميل إلى المعتضد بن عباد فحبسه، </a:t>
            </a:r>
            <a:r>
              <a:rPr lang="ar-SA" dirty="0" err="1" smtClean="0"/>
              <a:t>فاستعطفه</a:t>
            </a:r>
            <a:r>
              <a:rPr lang="ar-SA" dirty="0" smtClean="0"/>
              <a:t> ابن زيدون برسائل عجيبة فلم يعطف.</a:t>
            </a:r>
          </a:p>
          <a:p>
            <a:r>
              <a:rPr lang="ar-SA" dirty="0" smtClean="0"/>
              <a:t>هرب واتصل بالمعتضد صاحب إشبيلية </a:t>
            </a:r>
            <a:r>
              <a:rPr lang="ar-SA" dirty="0" err="1" smtClean="0"/>
              <a:t>فولاّه</a:t>
            </a:r>
            <a:r>
              <a:rPr lang="ar-SA" dirty="0" smtClean="0"/>
              <a:t> وزارته، وفوض إليه أمر مملكته فأقام مبجّلاً مقرباً إلى أن توفي بإشبيلية في أيام المعتمد على الله ابن المعتضد.</a:t>
            </a:r>
            <a:br>
              <a:rPr lang="ar-SA" dirty="0" smtClean="0"/>
            </a:br>
            <a:endParaRPr lang="ar-SA" dirty="0" smtClean="0"/>
          </a:p>
          <a:p>
            <a:endParaRPr lang="ar-SA" dirty="0"/>
          </a:p>
        </p:txBody>
      </p:sp>
    </p:spTree>
    <p:extLst>
      <p:ext uri="{BB962C8B-B14F-4D97-AF65-F5344CB8AC3E}">
        <p14:creationId xmlns:p14="http://schemas.microsoft.com/office/powerpoint/2010/main" xmlns="" val="1906243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solidFill>
                  <a:srgbClr val="FF0000"/>
                </a:solidFill>
              </a:rPr>
              <a:t>ابن زيدون وولادة</a:t>
            </a:r>
            <a:endParaRPr lang="ar-SA" dirty="0">
              <a:solidFill>
                <a:srgbClr val="FF0000"/>
              </a:solidFill>
            </a:endParaRPr>
          </a:p>
        </p:txBody>
      </p:sp>
      <p:sp>
        <p:nvSpPr>
          <p:cNvPr id="3" name="عنصر نائب للمحتوى 2"/>
          <p:cNvSpPr>
            <a:spLocks noGrp="1"/>
          </p:cNvSpPr>
          <p:nvPr>
            <p:ph sz="quarter" idx="13"/>
          </p:nvPr>
        </p:nvSpPr>
        <p:spPr/>
        <p:txBody>
          <a:bodyPr>
            <a:normAutofit/>
          </a:bodyPr>
          <a:lstStyle/>
          <a:p>
            <a:r>
              <a:rPr lang="ar-SA" dirty="0" smtClean="0"/>
              <a:t>شغف ابن زيدون بولادة بنت المستكفي بالله الذي جاء قبل المعتمد بالله آخر خلفاء بني أمية  في الأندلس.</a:t>
            </a:r>
          </a:p>
          <a:p>
            <a:r>
              <a:rPr lang="ar-SA" dirty="0" smtClean="0"/>
              <a:t>يذكر أن حكم والدها لم يدم إلا سنتين.</a:t>
            </a:r>
          </a:p>
          <a:p>
            <a:r>
              <a:rPr lang="ar-SA" dirty="0" smtClean="0"/>
              <a:t>تعهدها والدها واهتم بتثقيفها ،توفي وهي بالسادسة عشر من عمرها.</a:t>
            </a:r>
          </a:p>
          <a:p>
            <a:r>
              <a:rPr lang="ar-SA" dirty="0" smtClean="0"/>
              <a:t>وقد عاش ابن زيدون قصة </a:t>
            </a:r>
            <a:r>
              <a:rPr lang="ar-SA" dirty="0"/>
              <a:t>حبّ فريدة </a:t>
            </a:r>
            <a:r>
              <a:rPr lang="ar-SA" dirty="0" smtClean="0"/>
              <a:t> معها ، </a:t>
            </a:r>
            <a:r>
              <a:rPr lang="ar-SA" dirty="0"/>
              <a:t>شحذت خياله الفني ، و أثرت في إبداعه و خياله و شعره . </a:t>
            </a:r>
            <a:r>
              <a:rPr lang="ar-SA" dirty="0" smtClean="0"/>
              <a:t>إذ </a:t>
            </a:r>
            <a:r>
              <a:rPr lang="ar-SA" dirty="0"/>
              <a:t>شغف حباً بولادة </a:t>
            </a:r>
            <a:r>
              <a:rPr lang="ar-SA" dirty="0" smtClean="0"/>
              <a:t> التي كانت </a:t>
            </a:r>
            <a:r>
              <a:rPr lang="ar-SA" dirty="0"/>
              <a:t>أديبة شاعرة . لـها ناد لرواد العلم </a:t>
            </a:r>
            <a:r>
              <a:rPr lang="ar-SA" dirty="0" smtClean="0"/>
              <a:t> </a:t>
            </a:r>
            <a:r>
              <a:rPr lang="ar-SA" dirty="0"/>
              <a:t>و الأدب ، وكانت على حظ كبير من الجمال …فكتب عنها أجمل القصائد . قال </a:t>
            </a:r>
            <a:r>
              <a:rPr lang="ar-SA" dirty="0" err="1"/>
              <a:t>غراسية</a:t>
            </a:r>
            <a:r>
              <a:rPr lang="ar-SA" dirty="0"/>
              <a:t> </a:t>
            </a:r>
            <a:r>
              <a:rPr lang="ar-SA" dirty="0" err="1"/>
              <a:t>غوميس</a:t>
            </a:r>
            <a:r>
              <a:rPr lang="ar-SA" dirty="0"/>
              <a:t> في القصيدة النونية لابن زيدون بأنـها : (( أجمل قصيدة حب نظمها الأندلسيون المسلمون ، وغـرة من غـرر الأدب العـربي كله</a:t>
            </a:r>
            <a:r>
              <a:rPr lang="ar-SA" dirty="0" smtClean="0"/>
              <a:t>)) .</a:t>
            </a:r>
            <a:endParaRPr lang="ar-SA" dirty="0"/>
          </a:p>
        </p:txBody>
      </p:sp>
    </p:spTree>
    <p:extLst>
      <p:ext uri="{BB962C8B-B14F-4D97-AF65-F5344CB8AC3E}">
        <p14:creationId xmlns:p14="http://schemas.microsoft.com/office/powerpoint/2010/main" xmlns="" val="2708681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anim calcmode="lin" valueType="num">
                                      <p:cBhvr>
                                        <p:cTn id="1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1000"/>
                                        <p:tgtEl>
                                          <p:spTgt spid="3">
                                            <p:txEl>
                                              <p:pRg st="3" end="3"/>
                                            </p:txEl>
                                          </p:spTgt>
                                        </p:tgtEl>
                                      </p:cBhvr>
                                    </p:animEffect>
                                    <p:anim calcmode="lin" valueType="num">
                                      <p:cBhvr>
                                        <p:cTn id="2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395536" y="476672"/>
            <a:ext cx="8280920" cy="5688632"/>
          </a:xfrm>
        </p:spPr>
        <p:txBody>
          <a:bodyPr>
            <a:normAutofit/>
          </a:bodyPr>
          <a:lstStyle/>
          <a:p>
            <a:r>
              <a:rPr lang="ar-SA" dirty="0" smtClean="0"/>
              <a:t>و يقـول صاحـب ( الـدر ا لمنثـور …) عـن ولادة بأنها ( كانت نهاية في الأدب و الظـرف ، و كـان مجلسها بقرطبة منتدى لأحرار المصــر ، و فناؤها ملعباً لجياد النظم و النثر . </a:t>
            </a:r>
          </a:p>
          <a:p>
            <a:r>
              <a:rPr lang="ar-SA" dirty="0"/>
              <a:t>و قيل إنها في المغرب كعلية ابنة المهدي العبـاسي بالمشرق . إلا أنّ ولادة تزيد بمزية الحسن ، وأمّا الأدب و الشّعر و النّوادر و خفّـة الرّوح فـلمْ تكن تـقصر عنهـا ، وكـانت لها صنـعة في الـغناء ، و لها نوادر كثـيرة مع الأدباء و </a:t>
            </a:r>
            <a:r>
              <a:rPr lang="ar-SA" dirty="0" smtClean="0"/>
              <a:t>الشعراء.</a:t>
            </a:r>
          </a:p>
          <a:p>
            <a:r>
              <a:rPr lang="ar-SA" dirty="0" smtClean="0"/>
              <a:t>وقد بادلت ابن زيدون  </a:t>
            </a:r>
            <a:r>
              <a:rPr lang="ar-SA" dirty="0"/>
              <a:t>حباً بحـب ، قبل أن يظهـر ابن </a:t>
            </a:r>
            <a:r>
              <a:rPr lang="ar-SA" dirty="0" err="1"/>
              <a:t>عبدوس</a:t>
            </a:r>
            <a:r>
              <a:rPr lang="ar-SA" dirty="0"/>
              <a:t> في حياتهما ، إذ استطاع أن يستولي على قلب ولادة ، مسـتغلا ًظروفاً سياسية ، شارك فيها ابن زيدون مع ابن جهور ضدّ خلافة بني أمية المهترئة ، الشيء الذي جعـل ولادة تميل إلى ابن </a:t>
            </a:r>
            <a:r>
              <a:rPr lang="ar-SA" dirty="0" err="1"/>
              <a:t>عبدوس</a:t>
            </a:r>
            <a:r>
              <a:rPr lang="ar-SA" dirty="0"/>
              <a:t> . الذي لم تجد فيه ما كان لها في ابن زيدون .ولكـن ، كلّ ذلك ترك أثـراً عميقـاً في نفس ابن زيدون . تبلور في شكل قصائد عتاب و لوم … و تذكـير بمـا مضى …</a:t>
            </a:r>
            <a:br>
              <a:rPr lang="ar-SA" dirty="0"/>
            </a:br>
            <a:r>
              <a:rPr lang="ar-SA" dirty="0"/>
              <a:t/>
            </a:r>
            <a:br>
              <a:rPr lang="ar-SA" dirty="0"/>
            </a:br>
            <a:endParaRPr lang="ar-SA" dirty="0"/>
          </a:p>
        </p:txBody>
      </p:sp>
    </p:spTree>
    <p:extLst>
      <p:ext uri="{BB962C8B-B14F-4D97-AF65-F5344CB8AC3E}">
        <p14:creationId xmlns:p14="http://schemas.microsoft.com/office/powerpoint/2010/main" xmlns="" val="39193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78098"/>
          </a:xfrm>
        </p:spPr>
        <p:txBody>
          <a:bodyPr>
            <a:normAutofit/>
          </a:bodyPr>
          <a:lstStyle/>
          <a:p>
            <a:pPr algn="r"/>
            <a:r>
              <a:rPr lang="ar-SA" dirty="0" smtClean="0"/>
              <a:t>آثار ابن زيدون وأدبه</a:t>
            </a:r>
            <a:endParaRPr lang="ar-SA" dirty="0"/>
          </a:p>
        </p:txBody>
      </p:sp>
      <p:sp>
        <p:nvSpPr>
          <p:cNvPr id="3" name="عنصر نائب للمحتوى 2"/>
          <p:cNvSpPr>
            <a:spLocks noGrp="1"/>
          </p:cNvSpPr>
          <p:nvPr>
            <p:ph sz="quarter" idx="13"/>
          </p:nvPr>
        </p:nvSpPr>
        <p:spPr>
          <a:xfrm>
            <a:off x="457200" y="1052736"/>
            <a:ext cx="8229600" cy="5328592"/>
          </a:xfrm>
        </p:spPr>
        <p:txBody>
          <a:bodyPr>
            <a:normAutofit/>
          </a:bodyPr>
          <a:lstStyle/>
          <a:p>
            <a:r>
              <a:rPr lang="ar-SA" dirty="0" smtClean="0"/>
              <a:t>الديوان : لابن زيدون ديوان مطبوع في القاهرة .</a:t>
            </a:r>
          </a:p>
          <a:p>
            <a:r>
              <a:rPr lang="ar-SA" dirty="0" smtClean="0"/>
              <a:t>والديوان كباقي دواوين الشعر العربي ، ليس فيها </a:t>
            </a:r>
            <a:r>
              <a:rPr lang="ar-SA" dirty="0" err="1" smtClean="0"/>
              <a:t>مايدل</a:t>
            </a:r>
            <a:r>
              <a:rPr lang="ar-SA" dirty="0" smtClean="0"/>
              <a:t> على الدافع والظروف التي قيلت فيها القصائد إلا بعض الإشارات العابرة في تقديم بعضها . </a:t>
            </a:r>
          </a:p>
          <a:p>
            <a:r>
              <a:rPr lang="ar-SA" dirty="0" smtClean="0"/>
              <a:t> </a:t>
            </a:r>
            <a:r>
              <a:rPr lang="ar-SA" dirty="0"/>
              <a:t>1 ـ الرّسالـة الـهزليــة :</a:t>
            </a:r>
            <a:br>
              <a:rPr lang="ar-SA" dirty="0"/>
            </a:br>
            <a:r>
              <a:rPr lang="ar-SA" dirty="0"/>
              <a:t>و قد كتبها ابن زيدون على لسان </a:t>
            </a:r>
            <a:r>
              <a:rPr lang="ar-SA" dirty="0" smtClean="0"/>
              <a:t>ولاّدة </a:t>
            </a:r>
            <a:r>
              <a:rPr lang="ar-SA" dirty="0"/>
              <a:t>إلى ابن </a:t>
            </a:r>
            <a:r>
              <a:rPr lang="ar-SA" dirty="0" err="1"/>
              <a:t>عبدوس</a:t>
            </a:r>
            <a:r>
              <a:rPr lang="ar-SA" dirty="0"/>
              <a:t> . وهي مشبعة بالسخرية و التهكم من هذا </a:t>
            </a:r>
            <a:r>
              <a:rPr lang="ar-SA" dirty="0" smtClean="0"/>
              <a:t>الأخير ساق فيها طائفة من الأمثال والأبيات المنثورة من الشعر ، وذكر فيها الكثير من الأحداث والأعلام وأسماء الرجال </a:t>
            </a:r>
            <a:r>
              <a:rPr lang="ar-SA" dirty="0"/>
              <a:t>. </a:t>
            </a:r>
            <a:r>
              <a:rPr lang="ar-SA" dirty="0" smtClean="0"/>
              <a:t> </a:t>
            </a:r>
          </a:p>
          <a:p>
            <a:r>
              <a:rPr lang="ar-SA" dirty="0" smtClean="0"/>
              <a:t>- أول من اهتم بهذه الرسالة المستشرقون الأجانب الذين طبعوها في وقت مبكر.</a:t>
            </a:r>
            <a:endParaRPr lang="ar-SA" dirty="0"/>
          </a:p>
        </p:txBody>
      </p:sp>
    </p:spTree>
    <p:extLst>
      <p:ext uri="{BB962C8B-B14F-4D97-AF65-F5344CB8AC3E}">
        <p14:creationId xmlns:p14="http://schemas.microsoft.com/office/powerpoint/2010/main" xmlns="" val="2663235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xEl>
                                              <p:pRg st="0" end="0"/>
                                            </p:txEl>
                                          </p:spTgt>
                                        </p:tgtEl>
                                      </p:cBhvr>
                                    </p:animEffect>
                                    <p:animScale>
                                      <p:cBhvr>
                                        <p:cTn id="7" dur="250" autoRev="1" fill="hold"/>
                                        <p:tgtEl>
                                          <p:spTgt spid="3">
                                            <p:txEl>
                                              <p:pRg st="0" end="0"/>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3">
                                            <p:txEl>
                                              <p:pRg st="1" end="1"/>
                                            </p:txEl>
                                          </p:spTgt>
                                        </p:tgtEl>
                                      </p:cBhvr>
                                    </p:animEffect>
                                    <p:animScale>
                                      <p:cBhvr>
                                        <p:cTn id="12" dur="250" autoRev="1" fill="hold"/>
                                        <p:tgtEl>
                                          <p:spTgt spid="3">
                                            <p:txEl>
                                              <p:pRg st="1" end="1"/>
                                            </p:txEl>
                                          </p:spTgt>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0" nodeType="clickEffect">
                                  <p:stCondLst>
                                    <p:cond delay="0"/>
                                  </p:stCondLst>
                                  <p:childTnLst>
                                    <p:animEffect transition="out" filter="fade">
                                      <p:cBhvr>
                                        <p:cTn id="16" dur="500" tmFilter="0, 0; .2, .5; .8, .5; 1, 0"/>
                                        <p:tgtEl>
                                          <p:spTgt spid="3">
                                            <p:txEl>
                                              <p:pRg st="2" end="2"/>
                                            </p:txEl>
                                          </p:spTgt>
                                        </p:tgtEl>
                                      </p:cBhvr>
                                    </p:animEffect>
                                    <p:animScale>
                                      <p:cBhvr>
                                        <p:cTn id="17" dur="250" autoRev="1" fill="hold"/>
                                        <p:tgtEl>
                                          <p:spTgt spid="3">
                                            <p:txEl>
                                              <p:pRg st="2" end="2"/>
                                            </p:txEl>
                                          </p:spTgt>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0" nodeType="clickEffect">
                                  <p:stCondLst>
                                    <p:cond delay="0"/>
                                  </p:stCondLst>
                                  <p:childTnLst>
                                    <p:animEffect transition="out" filter="fade">
                                      <p:cBhvr>
                                        <p:cTn id="21" dur="500" tmFilter="0, 0; .2, .5; .8, .5; 1, 0"/>
                                        <p:tgtEl>
                                          <p:spTgt spid="3">
                                            <p:txEl>
                                              <p:pRg st="3" end="3"/>
                                            </p:txEl>
                                          </p:spTgt>
                                        </p:tgtEl>
                                      </p:cBhvr>
                                    </p:animEffect>
                                    <p:animScale>
                                      <p:cBhvr>
                                        <p:cTn id="22" dur="250" autoRev="1" fill="hold"/>
                                        <p:tgtEl>
                                          <p:spTgt spid="3">
                                            <p:txEl>
                                              <p:pRg st="3" end="3"/>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457200" y="476672"/>
            <a:ext cx="8229600" cy="5649491"/>
          </a:xfrm>
        </p:spPr>
        <p:txBody>
          <a:bodyPr>
            <a:normAutofit/>
          </a:bodyPr>
          <a:lstStyle/>
          <a:p>
            <a:r>
              <a:rPr lang="ar-SA" dirty="0"/>
              <a:t>2 ـ الرّسالـة الجـدّيـة :</a:t>
            </a:r>
            <a:br>
              <a:rPr lang="ar-SA" dirty="0"/>
            </a:br>
            <a:r>
              <a:rPr lang="ar-SA" dirty="0"/>
              <a:t>وكتبها في السّجن ، مستعطفا أبا الحزم ، و مذكراً بخدماته السّابقة ، عسى أن يحظى بالعفو ، فيطلق سراحه . وهي كسابقتها ، فيها حشد ( للأسماء ، والأحداث ، والاقتباس ، و التّضمين ، و التّرادف </a:t>
            </a:r>
            <a:r>
              <a:rPr lang="ar-SA" dirty="0" smtClean="0"/>
              <a:t>...).</a:t>
            </a:r>
          </a:p>
          <a:p>
            <a:r>
              <a:rPr lang="ar-SA" dirty="0" smtClean="0"/>
              <a:t>كما أكثر من الاستشهاد بالأشعار والأمثال مما يدل على ثقافته العامة.</a:t>
            </a:r>
            <a:endParaRPr lang="ar-SA" dirty="0"/>
          </a:p>
        </p:txBody>
      </p:sp>
    </p:spTree>
    <p:extLst>
      <p:ext uri="{BB962C8B-B14F-4D97-AF65-F5344CB8AC3E}">
        <p14:creationId xmlns:p14="http://schemas.microsoft.com/office/powerpoint/2010/main" xmlns="" val="26777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116632"/>
            <a:ext cx="8229600" cy="1026368"/>
          </a:xfrm>
        </p:spPr>
        <p:txBody>
          <a:bodyPr>
            <a:normAutofit fontScale="90000"/>
          </a:bodyPr>
          <a:lstStyle/>
          <a:p>
            <a:pPr algn="r"/>
            <a:r>
              <a:rPr lang="ar-SA" dirty="0" smtClean="0"/>
              <a:t>خصائص نثر ابن زيدون</a:t>
            </a:r>
            <a:br>
              <a:rPr lang="ar-SA" dirty="0" smtClean="0"/>
            </a:br>
            <a:endParaRPr lang="ar-SA" dirty="0"/>
          </a:p>
        </p:txBody>
      </p:sp>
      <p:sp>
        <p:nvSpPr>
          <p:cNvPr id="3" name="عنصر نائب للمحتوى 2"/>
          <p:cNvSpPr>
            <a:spLocks noGrp="1"/>
          </p:cNvSpPr>
          <p:nvPr>
            <p:ph sz="quarter" idx="13"/>
          </p:nvPr>
        </p:nvSpPr>
        <p:spPr>
          <a:xfrm>
            <a:off x="467544" y="744664"/>
            <a:ext cx="8229600" cy="5852688"/>
          </a:xfrm>
        </p:spPr>
        <p:txBody>
          <a:bodyPr>
            <a:normAutofit/>
          </a:bodyPr>
          <a:lstStyle/>
          <a:p>
            <a:r>
              <a:rPr lang="ar-SA" dirty="0" err="1" smtClean="0"/>
              <a:t>لايلتزم</a:t>
            </a:r>
            <a:r>
              <a:rPr lang="ar-SA" dirty="0" smtClean="0"/>
              <a:t> السجع دائما ،وهو لا يلتزمه في الرسالة الجدية بينما نراه يلتزمه تقريبا في الرسالة الهزلية .</a:t>
            </a:r>
          </a:p>
          <a:p>
            <a:r>
              <a:rPr lang="ar-SA" dirty="0" smtClean="0"/>
              <a:t>يكثر من الجمل المترادفة على معنى واحد ،ويظهر جليا على أسلوبه خصائص أسلوب عصره الذين جروا على طريقة ابن العميد والصاحب بن عباد والهمذاني والخوارزمي.</a:t>
            </a:r>
          </a:p>
          <a:p>
            <a:r>
              <a:rPr lang="ar-SA" dirty="0" smtClean="0"/>
              <a:t>يعمد إلى نثر الأبيات الشهيرة من الشعر وتضمينها في كتاباته ، والاستشهاد بعدد كبير منها دون الاشارة إلى قائلها .</a:t>
            </a:r>
          </a:p>
          <a:p>
            <a:endParaRPr lang="ar-SA" dirty="0"/>
          </a:p>
        </p:txBody>
      </p:sp>
    </p:spTree>
    <p:extLst>
      <p:ext uri="{BB962C8B-B14F-4D97-AF65-F5344CB8AC3E}">
        <p14:creationId xmlns:p14="http://schemas.microsoft.com/office/powerpoint/2010/main" xmlns="" val="863857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457200" y="404664"/>
            <a:ext cx="8229600" cy="5721499"/>
          </a:xfrm>
        </p:spPr>
        <p:txBody>
          <a:bodyPr/>
          <a:lstStyle/>
          <a:p>
            <a:endParaRPr lang="ar-SA" dirty="0" smtClean="0"/>
          </a:p>
          <a:p>
            <a:endParaRPr lang="ar-SA" dirty="0"/>
          </a:p>
          <a:p>
            <a:r>
              <a:rPr lang="ar-SA" dirty="0" smtClean="0"/>
              <a:t>يعمد إلى الاقتباس ممن القرآن الكريم والحديث بلفظهما أو ببعض التغيير ،وتضمين الحكم والمثال بنصها أو تحوير فيها.</a:t>
            </a:r>
          </a:p>
          <a:p>
            <a:r>
              <a:rPr lang="ar-SA" dirty="0" smtClean="0"/>
              <a:t>الموازنة في جمله ، فهي متشابهة في النغمة ، متناسقة في الطول .</a:t>
            </a:r>
            <a:endParaRPr lang="ar-SA" dirty="0"/>
          </a:p>
        </p:txBody>
      </p:sp>
    </p:spTree>
    <p:extLst>
      <p:ext uri="{BB962C8B-B14F-4D97-AF65-F5344CB8AC3E}">
        <p14:creationId xmlns:p14="http://schemas.microsoft.com/office/powerpoint/2010/main" xmlns="" val="2992021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أغراض ابن زيدون الشعرية</a:t>
            </a:r>
            <a:endParaRPr lang="ar-SA" dirty="0"/>
          </a:p>
        </p:txBody>
      </p:sp>
      <p:sp>
        <p:nvSpPr>
          <p:cNvPr id="3" name="عنصر نائب للمحتوى 2"/>
          <p:cNvSpPr>
            <a:spLocks noGrp="1"/>
          </p:cNvSpPr>
          <p:nvPr>
            <p:ph sz="quarter" idx="13"/>
          </p:nvPr>
        </p:nvSpPr>
        <p:spPr/>
        <p:txBody>
          <a:bodyPr/>
          <a:lstStyle/>
          <a:p>
            <a:r>
              <a:rPr lang="ar-SA" dirty="0" smtClean="0"/>
              <a:t>طرق ابن زيدون أكثر أغراض الشعر ، وأجاد في الغزل والمدح والاستعطاف.</a:t>
            </a:r>
          </a:p>
          <a:p>
            <a:r>
              <a:rPr lang="ar-SA" dirty="0" smtClean="0"/>
              <a:t>كان شعره صدى لحياته ، فجاء غزله معبراً عن تجربته العاطفية . وجاء مدحه متجاوبا مع حياته السياسية . وكان استعطافه مرة يرتبط بالغزل والمحبوبة ومرة يرتبط بالمديح  </a:t>
            </a:r>
          </a:p>
          <a:p>
            <a:endParaRPr lang="ar-SA" dirty="0"/>
          </a:p>
        </p:txBody>
      </p:sp>
    </p:spTree>
    <p:extLst>
      <p:ext uri="{BB962C8B-B14F-4D97-AF65-F5344CB8AC3E}">
        <p14:creationId xmlns:p14="http://schemas.microsoft.com/office/powerpoint/2010/main" xmlns="" val="2320315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أمثلة من أشعاره </a:t>
            </a:r>
            <a:endParaRPr lang="ar-SA" dirty="0"/>
          </a:p>
        </p:txBody>
      </p:sp>
      <p:sp>
        <p:nvSpPr>
          <p:cNvPr id="3" name="عنصر نائب للمحتوى 2"/>
          <p:cNvSpPr>
            <a:spLocks noGrp="1"/>
          </p:cNvSpPr>
          <p:nvPr>
            <p:ph sz="quarter" idx="13"/>
          </p:nvPr>
        </p:nvSpPr>
        <p:spPr>
          <a:xfrm>
            <a:off x="457200" y="1196752"/>
            <a:ext cx="8229600" cy="5256584"/>
          </a:xfrm>
        </p:spPr>
        <p:txBody>
          <a:bodyPr>
            <a:normAutofit fontScale="25000" lnSpcReduction="20000"/>
          </a:bodyPr>
          <a:lstStyle/>
          <a:p>
            <a:r>
              <a:rPr lang="ar-SA" dirty="0" smtClean="0"/>
              <a:t> </a:t>
            </a:r>
            <a:endParaRPr lang="ar-SA" sz="8000" dirty="0" smtClean="0">
              <a:latin typeface="Symbol" pitchFamily="18" charset="2"/>
            </a:endParaRPr>
          </a:p>
          <a:p>
            <a:r>
              <a:rPr lang="ar-SA" sz="8000" dirty="0" smtClean="0">
                <a:latin typeface="Symbol" pitchFamily="18" charset="2"/>
              </a:rPr>
              <a:t>أضحى </a:t>
            </a:r>
            <a:r>
              <a:rPr lang="ar-SA" sz="8000" dirty="0" err="1" smtClean="0">
                <a:latin typeface="Symbol" pitchFamily="18" charset="2"/>
              </a:rPr>
              <a:t>التنائي</a:t>
            </a:r>
            <a:r>
              <a:rPr lang="ar-SA" sz="8000" dirty="0" smtClean="0">
                <a:latin typeface="Symbol" pitchFamily="18" charset="2"/>
              </a:rPr>
              <a:t> بديلا من تدانينا ........ و ناب عن طيب لقيانا تجافينا</a:t>
            </a:r>
          </a:p>
          <a:p>
            <a:endParaRPr lang="ar-SA" sz="8000" dirty="0" smtClean="0">
              <a:latin typeface="Symbol" pitchFamily="18" charset="2"/>
            </a:endParaRPr>
          </a:p>
          <a:p>
            <a:r>
              <a:rPr lang="ar-SA" sz="8000" dirty="0" smtClean="0">
                <a:latin typeface="Symbol" pitchFamily="18" charset="2"/>
              </a:rPr>
              <a:t> بنتم و بنا فما ابتلت جوانحنا .............. شوقا إليكم و لا جفت مآقينا</a:t>
            </a:r>
          </a:p>
          <a:p>
            <a:endParaRPr lang="ar-SA" sz="8000" dirty="0" smtClean="0">
              <a:latin typeface="Symbol" pitchFamily="18" charset="2"/>
            </a:endParaRPr>
          </a:p>
          <a:p>
            <a:r>
              <a:rPr lang="ar-SA" sz="8000" dirty="0" smtClean="0">
                <a:latin typeface="Symbol" pitchFamily="18" charset="2"/>
              </a:rPr>
              <a:t> يكاد حين تناجيكم ضمائرنا ............. يقضي علينا الأسى لولا تأسينا</a:t>
            </a:r>
          </a:p>
          <a:p>
            <a:endParaRPr lang="ar-SA" sz="8000" dirty="0" smtClean="0">
              <a:latin typeface="Symbol" pitchFamily="18" charset="2"/>
            </a:endParaRPr>
          </a:p>
          <a:p>
            <a:r>
              <a:rPr lang="ar-SA" sz="8000" dirty="0">
                <a:latin typeface="Symbol" pitchFamily="18" charset="2"/>
              </a:rPr>
              <a:t>حالت </a:t>
            </a:r>
            <a:r>
              <a:rPr lang="ar-SA" sz="8000" dirty="0" err="1">
                <a:latin typeface="Symbol" pitchFamily="18" charset="2"/>
              </a:rPr>
              <a:t>لفقدكمو</a:t>
            </a:r>
            <a:r>
              <a:rPr lang="ar-SA" sz="8000" dirty="0">
                <a:latin typeface="Symbol" pitchFamily="18" charset="2"/>
              </a:rPr>
              <a:t> أيامنا فغدت .............. سودا و كانت بكم بيضا ليالينا</a:t>
            </a:r>
            <a:br>
              <a:rPr lang="ar-SA" sz="8000" dirty="0">
                <a:latin typeface="Symbol" pitchFamily="18" charset="2"/>
              </a:rPr>
            </a:br>
            <a:r>
              <a:rPr lang="ar-SA" sz="8000" dirty="0">
                <a:latin typeface="Symbol" pitchFamily="18" charset="2"/>
              </a:rPr>
              <a:t/>
            </a:r>
            <a:br>
              <a:rPr lang="ar-SA" sz="8000" dirty="0">
                <a:latin typeface="Symbol" pitchFamily="18" charset="2"/>
              </a:rPr>
            </a:br>
            <a:r>
              <a:rPr lang="ar-SA" sz="8000" dirty="0">
                <a:latin typeface="Symbol" pitchFamily="18" charset="2"/>
              </a:rPr>
              <a:t>إذ جانب العيش طلق من تألقنا .........و مورد اللهو صاف من تصافينا</a:t>
            </a:r>
            <a:br>
              <a:rPr lang="ar-SA" sz="8000" dirty="0">
                <a:latin typeface="Symbol" pitchFamily="18" charset="2"/>
              </a:rPr>
            </a:br>
            <a:r>
              <a:rPr lang="ar-SA" sz="8000" dirty="0">
                <a:latin typeface="Symbol" pitchFamily="18" charset="2"/>
              </a:rPr>
              <a:t/>
            </a:r>
            <a:br>
              <a:rPr lang="ar-SA" sz="8000" dirty="0">
                <a:latin typeface="Symbol" pitchFamily="18" charset="2"/>
              </a:rPr>
            </a:br>
            <a:r>
              <a:rPr lang="ar-SA" sz="8000" dirty="0">
                <a:latin typeface="Symbol" pitchFamily="18" charset="2"/>
              </a:rPr>
              <a:t>ليسق عهدكم عهد السرور فما </a:t>
            </a:r>
            <a:r>
              <a:rPr lang="ar-SA" sz="8000" dirty="0" smtClean="0">
                <a:latin typeface="Symbol" pitchFamily="18" charset="2"/>
              </a:rPr>
              <a:t>...... </a:t>
            </a:r>
            <a:r>
              <a:rPr lang="ar-SA" sz="8000" dirty="0">
                <a:latin typeface="Symbol" pitchFamily="18" charset="2"/>
              </a:rPr>
              <a:t>كنتم لأرواحنا إلا رياحينا</a:t>
            </a:r>
            <a:br>
              <a:rPr lang="ar-SA" sz="8000" dirty="0">
                <a:latin typeface="Symbol" pitchFamily="18" charset="2"/>
              </a:rPr>
            </a:br>
            <a:r>
              <a:rPr lang="ar-SA" sz="8000" dirty="0">
                <a:latin typeface="Symbol" pitchFamily="18" charset="2"/>
              </a:rPr>
              <a:t/>
            </a:r>
            <a:br>
              <a:rPr lang="ar-SA" sz="8000" dirty="0">
                <a:latin typeface="Symbol" pitchFamily="18" charset="2"/>
              </a:rPr>
            </a:br>
            <a:r>
              <a:rPr lang="ar-SA" sz="8000" dirty="0">
                <a:latin typeface="Symbol" pitchFamily="18" charset="2"/>
              </a:rPr>
              <a:t>لا تحسبوا نأيكم عنا يغيرنا ................ إذ طالما غير </a:t>
            </a:r>
            <a:r>
              <a:rPr lang="ar-SA" sz="8000" dirty="0" err="1">
                <a:latin typeface="Symbol" pitchFamily="18" charset="2"/>
              </a:rPr>
              <a:t>النأى</a:t>
            </a:r>
            <a:r>
              <a:rPr lang="ar-SA" sz="8000" dirty="0">
                <a:latin typeface="Symbol" pitchFamily="18" charset="2"/>
              </a:rPr>
              <a:t> </a:t>
            </a:r>
            <a:r>
              <a:rPr lang="ar-SA" sz="8000" dirty="0" err="1">
                <a:latin typeface="Symbol" pitchFamily="18" charset="2"/>
              </a:rPr>
              <a:t>المحبينا</a:t>
            </a:r>
            <a:r>
              <a:rPr lang="ar-SA" sz="8000" dirty="0">
                <a:latin typeface="Symbol" pitchFamily="18" charset="2"/>
              </a:rPr>
              <a:t/>
            </a:r>
            <a:br>
              <a:rPr lang="ar-SA" sz="8000" dirty="0">
                <a:latin typeface="Symbol" pitchFamily="18" charset="2"/>
              </a:rPr>
            </a:br>
            <a:r>
              <a:rPr lang="ar-SA" sz="8000" dirty="0">
                <a:latin typeface="Symbol" pitchFamily="18" charset="2"/>
              </a:rPr>
              <a:t/>
            </a:r>
            <a:br>
              <a:rPr lang="ar-SA" sz="8000" dirty="0">
                <a:latin typeface="Symbol" pitchFamily="18" charset="2"/>
              </a:rPr>
            </a:br>
            <a:r>
              <a:rPr lang="ar-SA" sz="8000" dirty="0">
                <a:latin typeface="Symbol" pitchFamily="18" charset="2"/>
              </a:rPr>
              <a:t/>
            </a:r>
            <a:br>
              <a:rPr lang="ar-SA" sz="8000" dirty="0">
                <a:latin typeface="Symbol" pitchFamily="18" charset="2"/>
              </a:rPr>
            </a:br>
            <a:r>
              <a:rPr lang="ar-SA" sz="8000" dirty="0">
                <a:latin typeface="Symbol" pitchFamily="18" charset="2"/>
              </a:rPr>
              <a:t/>
            </a:r>
            <a:br>
              <a:rPr lang="ar-SA" sz="8000" dirty="0">
                <a:latin typeface="Symbol" pitchFamily="18" charset="2"/>
              </a:rPr>
            </a:br>
            <a:r>
              <a:rPr lang="ar-SA" sz="8000" dirty="0" smtClean="0">
                <a:latin typeface="Symbol" pitchFamily="18" charset="2"/>
              </a:rPr>
              <a:t> </a:t>
            </a:r>
          </a:p>
          <a:p>
            <a:endParaRPr lang="ar-SA" sz="8000" dirty="0" smtClean="0">
              <a:latin typeface="Symbol" pitchFamily="18" charset="2"/>
            </a:endParaRPr>
          </a:p>
          <a:p>
            <a:pPr marL="0" indent="0">
              <a:buNone/>
            </a:pPr>
            <a:r>
              <a:rPr lang="ar-SA" sz="8000" dirty="0" smtClean="0">
                <a:latin typeface="Symbol" pitchFamily="18" charset="2"/>
              </a:rPr>
              <a:t> </a:t>
            </a:r>
            <a:endParaRPr lang="ar-SA" sz="8000" dirty="0">
              <a:latin typeface="Symbol" pitchFamily="18" charset="2"/>
            </a:endParaRPr>
          </a:p>
        </p:txBody>
      </p:sp>
    </p:spTree>
    <p:extLst>
      <p:ext uri="{BB962C8B-B14F-4D97-AF65-F5344CB8AC3E}">
        <p14:creationId xmlns:p14="http://schemas.microsoft.com/office/powerpoint/2010/main" xmlns="" val="27730882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sz="quarter" idx="13"/>
          </p:nvPr>
        </p:nvSpPr>
        <p:spPr/>
        <p:txBody>
          <a:bodyPr>
            <a:normAutofit/>
          </a:bodyPr>
          <a:lstStyle/>
          <a:p>
            <a:r>
              <a:rPr lang="ar-SA" dirty="0"/>
              <a:t>و قال يمدح أبا الوليد محمد بن جهور مع تفاح هداه اليه :</a:t>
            </a:r>
            <a:br>
              <a:rPr lang="ar-SA" dirty="0"/>
            </a:br>
            <a:r>
              <a:rPr lang="ar-SA" dirty="0"/>
              <a:t/>
            </a:r>
            <a:br>
              <a:rPr lang="ar-SA" dirty="0"/>
            </a:br>
            <a:r>
              <a:rPr lang="ar-SA" dirty="0"/>
              <a:t>أتتك بلون الحبيب الخجل ............ تخالط لون المحب الوجل</a:t>
            </a:r>
            <a:br>
              <a:rPr lang="ar-SA" dirty="0"/>
            </a:br>
            <a:r>
              <a:rPr lang="ar-SA" dirty="0"/>
              <a:t/>
            </a:r>
            <a:br>
              <a:rPr lang="ar-SA" dirty="0"/>
            </a:br>
            <a:r>
              <a:rPr lang="ar-SA" dirty="0"/>
              <a:t>ثمار تضمن ادراكها ..................... هواء أحاط به معتدل</a:t>
            </a:r>
            <a:br>
              <a:rPr lang="ar-SA" dirty="0"/>
            </a:br>
            <a:r>
              <a:rPr lang="ar-SA" dirty="0"/>
              <a:t/>
            </a:r>
            <a:br>
              <a:rPr lang="ar-SA" dirty="0"/>
            </a:br>
            <a:r>
              <a:rPr lang="ar-SA" dirty="0" err="1"/>
              <a:t>قبولكها</a:t>
            </a:r>
            <a:r>
              <a:rPr lang="ar-SA" dirty="0"/>
              <a:t> نعمة غضة ................... و فضل بما قبلها متصل</a:t>
            </a:r>
            <a:br>
              <a:rPr lang="ar-SA" dirty="0"/>
            </a:br>
            <a:r>
              <a:rPr lang="ar-SA" dirty="0"/>
              <a:t/>
            </a:r>
            <a:br>
              <a:rPr lang="ar-SA" dirty="0"/>
            </a:br>
            <a:r>
              <a:rPr lang="ar-SA" dirty="0"/>
              <a:t>و لو كنت أهديت نفسي اختصرت ....على أنها غاية المحتفل</a:t>
            </a:r>
            <a:br>
              <a:rPr lang="ar-SA" dirty="0"/>
            </a:br>
            <a:r>
              <a:rPr lang="ar-SA" dirty="0"/>
              <a:t/>
            </a:r>
            <a:br>
              <a:rPr lang="ar-SA" dirty="0"/>
            </a:br>
            <a:r>
              <a:rPr lang="ar-SA" dirty="0"/>
              <a:t/>
            </a:r>
            <a:br>
              <a:rPr lang="ar-SA" dirty="0"/>
            </a:br>
            <a:r>
              <a:rPr lang="ar-SA" dirty="0"/>
              <a:t/>
            </a:r>
            <a:br>
              <a:rPr lang="ar-SA" dirty="0"/>
            </a:br>
            <a:r>
              <a:rPr lang="ar-SA" dirty="0" smtClean="0"/>
              <a:t> </a:t>
            </a:r>
            <a:endParaRPr lang="ar-SA" dirty="0"/>
          </a:p>
        </p:txBody>
      </p:sp>
    </p:spTree>
    <p:extLst>
      <p:ext uri="{BB962C8B-B14F-4D97-AF65-F5344CB8AC3E}">
        <p14:creationId xmlns:p14="http://schemas.microsoft.com/office/powerpoint/2010/main" xmlns="" val="35954867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ويقول :</a:t>
            </a:r>
            <a:endParaRPr lang="ar-SA" dirty="0"/>
          </a:p>
        </p:txBody>
      </p:sp>
      <p:sp>
        <p:nvSpPr>
          <p:cNvPr id="3" name="عنصر نائب للمحتوى 2"/>
          <p:cNvSpPr>
            <a:spLocks noGrp="1"/>
          </p:cNvSpPr>
          <p:nvPr>
            <p:ph sz="quarter" idx="13"/>
          </p:nvPr>
        </p:nvSpPr>
        <p:spPr/>
        <p:txBody>
          <a:bodyPr>
            <a:normAutofit/>
          </a:bodyPr>
          <a:lstStyle/>
          <a:p>
            <a:r>
              <a:rPr lang="ar-SA" b="1" dirty="0"/>
              <a:t/>
            </a:r>
            <a:br>
              <a:rPr lang="ar-SA" b="1" dirty="0"/>
            </a:br>
            <a:r>
              <a:rPr lang="ar-SA" b="1" dirty="0"/>
              <a:t>قُل لِلوَزيرِ وَقَد قَطَعتُ بِمَدحِهِ </a:t>
            </a:r>
            <a:br>
              <a:rPr lang="ar-SA" b="1" dirty="0"/>
            </a:br>
            <a:r>
              <a:rPr lang="ar-SA" b="1" dirty="0"/>
              <a:t>                   زَمَني فَكانَ السِجنُ مِنهُ ثَوابي</a:t>
            </a:r>
            <a:br>
              <a:rPr lang="ar-SA" b="1" dirty="0"/>
            </a:br>
            <a:r>
              <a:rPr lang="ar-SA" b="1" dirty="0"/>
              <a:t>لا تَخشَ في حَقّي بِما أَمضَيتَهُ </a:t>
            </a:r>
            <a:br>
              <a:rPr lang="ar-SA" b="1" dirty="0"/>
            </a:br>
            <a:r>
              <a:rPr lang="ar-SA" b="1" dirty="0"/>
              <a:t>                   مِن ذاكَ فِيَّ وَلا تَوَقَّ عِتابي</a:t>
            </a:r>
            <a:br>
              <a:rPr lang="ar-SA" b="1" dirty="0"/>
            </a:br>
            <a:r>
              <a:rPr lang="ar-SA" b="1" dirty="0"/>
              <a:t>لَم تُخطِ في أَمري الصَوابَ مُوَفَّقاً </a:t>
            </a:r>
            <a:br>
              <a:rPr lang="ar-SA" b="1" dirty="0"/>
            </a:br>
            <a:r>
              <a:rPr lang="ar-SA" b="1" dirty="0"/>
              <a:t>                   هَذا جَزاءُ الشاعِرِ الكَذّابِ </a:t>
            </a:r>
            <a:br>
              <a:rPr lang="ar-SA" b="1" dirty="0"/>
            </a:br>
            <a:endParaRPr lang="ar-SA" dirty="0"/>
          </a:p>
        </p:txBody>
      </p:sp>
    </p:spTree>
    <p:extLst>
      <p:ext uri="{BB962C8B-B14F-4D97-AF65-F5344CB8AC3E}">
        <p14:creationId xmlns:p14="http://schemas.microsoft.com/office/powerpoint/2010/main" xmlns="" val="10530790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467544" y="476672"/>
            <a:ext cx="8229600" cy="6048672"/>
          </a:xfrm>
        </p:spPr>
        <p:txBody>
          <a:bodyPr>
            <a:noAutofit/>
          </a:bodyPr>
          <a:lstStyle/>
          <a:p>
            <a:pPr algn="ctr"/>
            <a:r>
              <a:rPr lang="ar-SA" sz="2300" b="1" dirty="0"/>
              <a:t>باعَدتِ بِالإِعراضِ غَيرَ مُباعِدِ </a:t>
            </a:r>
            <a:br>
              <a:rPr lang="ar-SA" sz="2300" b="1" dirty="0"/>
            </a:br>
            <a:r>
              <a:rPr lang="ar-SA" sz="2300" b="1" dirty="0"/>
              <a:t>                   وَزَهَدتِ فيمَن لَيسَ فيكِ بِزاهِدِ</a:t>
            </a:r>
            <a:br>
              <a:rPr lang="ar-SA" sz="2300" b="1" dirty="0"/>
            </a:br>
            <a:r>
              <a:rPr lang="ar-SA" sz="2300" b="1" dirty="0" err="1"/>
              <a:t>وَسَقَيتِني</a:t>
            </a:r>
            <a:r>
              <a:rPr lang="ar-SA" sz="2300" b="1" dirty="0"/>
              <a:t> مِن ماءِ هَجرِكِ ما لَهُ </a:t>
            </a:r>
            <a:br>
              <a:rPr lang="ar-SA" sz="2300" b="1" dirty="0"/>
            </a:br>
            <a:r>
              <a:rPr lang="ar-SA" sz="2300" b="1" dirty="0"/>
              <a:t>                   أَصبَحتُ أَشرَقُ بِالزُلالِ البارِدِ</a:t>
            </a:r>
            <a:br>
              <a:rPr lang="ar-SA" sz="2300" b="1" dirty="0"/>
            </a:br>
            <a:r>
              <a:rPr lang="ar-SA" sz="2300" b="1" dirty="0"/>
              <a:t>هَلّا جَعَلتِ فَدَتكِ نَفسي غايَةً </a:t>
            </a:r>
            <a:br>
              <a:rPr lang="ar-SA" sz="2300" b="1" dirty="0"/>
            </a:br>
            <a:r>
              <a:rPr lang="ar-SA" sz="2300" b="1" dirty="0"/>
              <a:t>                   لِلعَتبِ أَبلُغُها بِجَهدِ الجاهِدِ</a:t>
            </a:r>
            <a:br>
              <a:rPr lang="ar-SA" sz="2300" b="1" dirty="0"/>
            </a:br>
            <a:r>
              <a:rPr lang="ar-SA" sz="2300" b="1" dirty="0"/>
              <a:t>لا تُفسِدَن ما قَد تَأَكَّدَ بَينَنا </a:t>
            </a:r>
            <a:br>
              <a:rPr lang="ar-SA" sz="2300" b="1" dirty="0"/>
            </a:br>
            <a:r>
              <a:rPr lang="ar-SA" sz="2300" b="1" dirty="0"/>
              <a:t>                   مِن صالِحٍ خَطَراتُ ظَنٍّ فاسِدِ</a:t>
            </a:r>
            <a:br>
              <a:rPr lang="ar-SA" sz="2300" b="1" dirty="0"/>
            </a:br>
            <a:r>
              <a:rPr lang="ar-SA" sz="2300" b="1" dirty="0"/>
              <a:t>حاشاكِ مِن تَضيِيعِ أَلفِ وَسيلَةٍ </a:t>
            </a:r>
            <a:br>
              <a:rPr lang="ar-SA" sz="2300" b="1" dirty="0"/>
            </a:br>
            <a:r>
              <a:rPr lang="ar-SA" sz="2300" b="1" dirty="0"/>
              <a:t>                   شَجِيَ العَدُوُّ لَها بِذَنبٍ واحِدِ</a:t>
            </a:r>
            <a:br>
              <a:rPr lang="ar-SA" sz="2300" b="1" dirty="0"/>
            </a:br>
            <a:r>
              <a:rPr lang="ar-SA" sz="2300" b="1" dirty="0"/>
              <a:t>إِن أَجنِهِ خَطَأً فَقَد عاقَبتَني </a:t>
            </a:r>
            <a:br>
              <a:rPr lang="ar-SA" sz="2300" b="1" dirty="0"/>
            </a:br>
            <a:r>
              <a:rPr lang="ar-SA" sz="2300" b="1" dirty="0"/>
              <a:t>                   ظُلماً </a:t>
            </a:r>
            <a:r>
              <a:rPr lang="ar-SA" sz="2300" b="1" dirty="0" err="1"/>
              <a:t>بِأَبلَغَ</a:t>
            </a:r>
            <a:r>
              <a:rPr lang="ar-SA" sz="2300" b="1" dirty="0"/>
              <a:t> مِن عِقابِ العامِدِ</a:t>
            </a:r>
            <a:br>
              <a:rPr lang="ar-SA" sz="2300" b="1" dirty="0"/>
            </a:br>
            <a:r>
              <a:rPr lang="ar-SA" sz="2300" b="1" dirty="0"/>
              <a:t>عودي لِما </a:t>
            </a:r>
            <a:r>
              <a:rPr lang="ar-SA" sz="2300" b="1" dirty="0" err="1"/>
              <a:t>أَصفَيتِنيهِ</a:t>
            </a:r>
            <a:r>
              <a:rPr lang="ar-SA" sz="2300" b="1" dirty="0"/>
              <a:t> مِنَ الهَوى </a:t>
            </a:r>
            <a:br>
              <a:rPr lang="ar-SA" sz="2300" b="1" dirty="0"/>
            </a:br>
            <a:r>
              <a:rPr lang="ar-SA" sz="2300" b="1" dirty="0"/>
              <a:t>                   بَدءاً فَلَستُ لِما كَرِهتِ بِعائِدِ</a:t>
            </a:r>
            <a:br>
              <a:rPr lang="ar-SA" sz="2300" b="1" dirty="0"/>
            </a:br>
            <a:r>
              <a:rPr lang="ar-SA" sz="2300" b="1" dirty="0"/>
              <a:t>وَضَعي قِناعَ السَخطِ عَن وَجهِ الرِضا </a:t>
            </a:r>
            <a:br>
              <a:rPr lang="ar-SA" sz="2300" b="1" dirty="0"/>
            </a:br>
            <a:r>
              <a:rPr lang="ar-SA" sz="2300" b="1" dirty="0"/>
              <a:t>                   كَيما أَخِرَّ إِلَيهِ أَوَّلَ ساجِدِ </a:t>
            </a:r>
            <a:br>
              <a:rPr lang="ar-SA" sz="2300" b="1" dirty="0"/>
            </a:br>
            <a:r>
              <a:rPr lang="ar-SA" sz="2300" b="1" dirty="0"/>
              <a:t/>
            </a:r>
            <a:br>
              <a:rPr lang="ar-SA" sz="2300" b="1" dirty="0"/>
            </a:br>
            <a:r>
              <a:rPr lang="ar-SA" sz="2300" b="1" dirty="0"/>
              <a:t/>
            </a:r>
            <a:br>
              <a:rPr lang="ar-SA" sz="2300" b="1" dirty="0"/>
            </a:br>
            <a:endParaRPr lang="ar-SA" sz="2300" dirty="0"/>
          </a:p>
        </p:txBody>
      </p:sp>
    </p:spTree>
    <p:extLst>
      <p:ext uri="{BB962C8B-B14F-4D97-AF65-F5344CB8AC3E}">
        <p14:creationId xmlns:p14="http://schemas.microsoft.com/office/powerpoint/2010/main" xmlns="" val="2617547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الخصائص الفنية لشعره</a:t>
            </a:r>
            <a:endParaRPr lang="ar-SA" dirty="0"/>
          </a:p>
        </p:txBody>
      </p:sp>
      <p:sp>
        <p:nvSpPr>
          <p:cNvPr id="3" name="عنصر نائب للمحتوى 2"/>
          <p:cNvSpPr>
            <a:spLocks noGrp="1"/>
          </p:cNvSpPr>
          <p:nvPr>
            <p:ph sz="quarter" idx="13"/>
          </p:nvPr>
        </p:nvSpPr>
        <p:spPr/>
        <p:txBody>
          <a:bodyPr>
            <a:normAutofit/>
          </a:bodyPr>
          <a:lstStyle/>
          <a:p>
            <a:r>
              <a:rPr lang="ar-SA" dirty="0" smtClean="0"/>
              <a:t>ارتباط شعره بحياته، فهو صوره يعكس واقع الشاعر الذي يعيشه.</a:t>
            </a:r>
          </a:p>
          <a:p>
            <a:r>
              <a:rPr lang="ar-SA" dirty="0" smtClean="0"/>
              <a:t>شعره يعكس بيئته ويمثل ميلها إلى اللهو والمجون وشرب الخمر.</a:t>
            </a:r>
          </a:p>
          <a:p>
            <a:r>
              <a:rPr lang="ar-SA" dirty="0" smtClean="0"/>
              <a:t>لم يشذ  الشاعر عن عادات شعراء الأندلس في تأثرهم بالطبيعة ،فقد كانت الطبيعة مسرح حبه.</a:t>
            </a:r>
          </a:p>
          <a:p>
            <a:r>
              <a:rPr lang="ar-SA" dirty="0" smtClean="0"/>
              <a:t>أما أسلوبه ، فإنه يتراوح بين المتانة والرصانة في المدائح وبين الرقة في الغزل، وقد تحرر أحيانا من قيود القصيدة الجاهلية، لكنه لم يستطع التخلص عن مطلع الغزل في قصيدة المدح، وقد يدخل أحيانا في الموضوع مباشرة في قصائد الشعر الذاتي.</a:t>
            </a:r>
            <a:endParaRPr lang="ar-SA" dirty="0"/>
          </a:p>
        </p:txBody>
      </p:sp>
    </p:spTree>
    <p:extLst>
      <p:ext uri="{BB962C8B-B14F-4D97-AF65-F5344CB8AC3E}">
        <p14:creationId xmlns:p14="http://schemas.microsoft.com/office/powerpoint/2010/main" xmlns="" val="3273414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457200" y="548680"/>
            <a:ext cx="8229600" cy="5577483"/>
          </a:xfrm>
        </p:spPr>
        <p:txBody>
          <a:bodyPr>
            <a:normAutofit/>
          </a:bodyPr>
          <a:lstStyle/>
          <a:p>
            <a:r>
              <a:rPr lang="ar-SA" dirty="0" smtClean="0"/>
              <a:t>على الرغم من قلة اختراعه للمعاني ، فقد وفق في بعض معانيه الغزلية ، فألبسها ثوبا قشيبا استمده من معين قلبه وخلجات عواطفه ، فبدت كأنها جديدة .ومع ذلك فقد كان لديه تكرار في بعض المعاني الذي أدى إلى الاستطراد.</a:t>
            </a:r>
          </a:p>
          <a:p>
            <a:r>
              <a:rPr lang="ar-SA" dirty="0" smtClean="0"/>
              <a:t>أجمل ظاهرة في شعره هي الموسيقى ، فتناغم الألفاظ وانسجام جرسها جعلا لشعره وقعا جميلا وعذوبة في السمع ، ولعل لصدق العاطفة وطبيعة الأندلس دور في ذلك .ولعل كل تلك المميزات حملت بعض الأندلسيين على تلقيبه ببحتري الأندلس .</a:t>
            </a:r>
            <a:endParaRPr lang="ar-SA" dirty="0"/>
          </a:p>
          <a:p>
            <a:r>
              <a:rPr lang="ar-SA" dirty="0" smtClean="0"/>
              <a:t>لذلك اعتبر من الطبقة الأولى من شعراء الأندلس ، فقد كان قوي أسر الكلام ، جيد التعبير الأدبي، يشتد ويلين في ديباجته الشعرية  حسبما </a:t>
            </a:r>
            <a:r>
              <a:rPr lang="ar-SA" dirty="0" err="1" smtClean="0"/>
              <a:t>يقتضيه</a:t>
            </a:r>
            <a:r>
              <a:rPr lang="ar-SA" dirty="0" smtClean="0"/>
              <a:t> القول ، ويدعو إليه الغرض.</a:t>
            </a:r>
            <a:endParaRPr lang="ar-SA" dirty="0"/>
          </a:p>
        </p:txBody>
      </p:sp>
    </p:spTree>
    <p:extLst>
      <p:ext uri="{BB962C8B-B14F-4D97-AF65-F5344CB8AC3E}">
        <p14:creationId xmlns:p14="http://schemas.microsoft.com/office/powerpoint/2010/main" xmlns="" val="704642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ابن خفاجة </a:t>
            </a:r>
            <a:endParaRPr lang="ar-SA" dirty="0"/>
          </a:p>
        </p:txBody>
      </p:sp>
      <p:sp>
        <p:nvSpPr>
          <p:cNvPr id="3" name="عنصر نائب للمحتوى 2"/>
          <p:cNvSpPr>
            <a:spLocks noGrp="1"/>
          </p:cNvSpPr>
          <p:nvPr>
            <p:ph sz="quarter" idx="13"/>
          </p:nvPr>
        </p:nvSpPr>
        <p:spPr/>
        <p:txBody>
          <a:bodyPr>
            <a:normAutofit/>
          </a:bodyPr>
          <a:lstStyle/>
          <a:p>
            <a:r>
              <a:rPr lang="ar-SA" dirty="0" smtClean="0"/>
              <a:t> </a:t>
            </a:r>
            <a:r>
              <a:rPr lang="ar-SA" b="1" dirty="0"/>
              <a:t>ابن خفاجة هو أبو إسحاق إبراهيم بن أبي الفتح بن خفاجة </a:t>
            </a:r>
            <a:r>
              <a:rPr lang="ar-SA" b="1" dirty="0" smtClean="0"/>
              <a:t>(450 هـ ــ 533هــ). </a:t>
            </a:r>
            <a:r>
              <a:rPr lang="ar-SA" b="1" dirty="0"/>
              <a:t>في بلدة شُقر من أعمال بلنسية إحدى عواصم </a:t>
            </a:r>
            <a:r>
              <a:rPr lang="ar-SA" b="1" dirty="0" smtClean="0"/>
              <a:t>الأندلس.</a:t>
            </a:r>
          </a:p>
          <a:p>
            <a:r>
              <a:rPr lang="ar-SA" b="1" dirty="0" smtClean="0"/>
              <a:t>  عاش </a:t>
            </a:r>
            <a:r>
              <a:rPr lang="ar-SA" b="1" dirty="0"/>
              <a:t>في أيام ملوك الطوائف إبان دولة </a:t>
            </a:r>
            <a:r>
              <a:rPr lang="ar-SA" b="1" dirty="0" smtClean="0"/>
              <a:t>المرابطين.</a:t>
            </a:r>
          </a:p>
          <a:p>
            <a:r>
              <a:rPr lang="ar-SA" b="1" dirty="0" smtClean="0"/>
              <a:t> </a:t>
            </a:r>
            <a:r>
              <a:rPr lang="ar-SA" b="1" dirty="0"/>
              <a:t>عكف على اللهو، وتعاطى الشعر والنثر فبرع فيهما، حتى أعجب به مواطنوه، وعدوه واحد </a:t>
            </a:r>
            <a:r>
              <a:rPr lang="ar-SA" b="1" dirty="0" smtClean="0"/>
              <a:t>عصره.</a:t>
            </a:r>
          </a:p>
          <a:p>
            <a:r>
              <a:rPr lang="ar-SA" b="1" dirty="0" smtClean="0"/>
              <a:t> </a:t>
            </a:r>
            <a:r>
              <a:rPr lang="ar-SA" b="1" dirty="0"/>
              <a:t>أقلع في كهولته عن صبوته، وعكف على وصف </a:t>
            </a:r>
            <a:r>
              <a:rPr lang="ar-SA" b="1" dirty="0" smtClean="0"/>
              <a:t>الطبيعة.</a:t>
            </a:r>
          </a:p>
          <a:p>
            <a:r>
              <a:rPr lang="ar-SA" b="1" dirty="0" smtClean="0"/>
              <a:t> </a:t>
            </a:r>
            <a:r>
              <a:rPr lang="ar-SA" b="1" dirty="0"/>
              <a:t>كانت بلدته من أجمل بقاع الأندلس، وأخصبها </a:t>
            </a:r>
            <a:r>
              <a:rPr lang="ar-SA" b="1" dirty="0" smtClean="0"/>
              <a:t>تربة.</a:t>
            </a:r>
            <a:endParaRPr lang="ar-SA" dirty="0"/>
          </a:p>
        </p:txBody>
      </p:sp>
    </p:spTree>
    <p:extLst>
      <p:ext uri="{BB962C8B-B14F-4D97-AF65-F5344CB8AC3E}">
        <p14:creationId xmlns:p14="http://schemas.microsoft.com/office/powerpoint/2010/main" xmlns="" val="277003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sz="quarter" idx="13"/>
          </p:nvPr>
        </p:nvSpPr>
        <p:spPr>
          <a:xfrm>
            <a:off x="457200" y="549275"/>
            <a:ext cx="8229600" cy="5576888"/>
          </a:xfrm>
        </p:spPr>
        <p:txBody>
          <a:bodyPr/>
          <a:lstStyle/>
          <a:p>
            <a:r>
              <a:rPr lang="ar-SA" b="1" dirty="0"/>
              <a:t>كانت أسرته على جانب من اليسار و الاهتمام بالعلم و الأدب مما جعل موهبته في نظم الشعر و الكتابة تظهر في وقت مبكر .</a:t>
            </a:r>
            <a:br>
              <a:rPr lang="ar-SA" b="1" dirty="0"/>
            </a:br>
            <a:r>
              <a:rPr lang="ar-SA" b="1" dirty="0"/>
              <a:t>كان نزيه النفس لا يتكسب بالشعر و لا يمتدح رجاء الرفد و العطاء وكان يعد أديب الأندلس وشاعرها بدليل ما نعته به المقري في كتابه نفح الطيب. </a:t>
            </a:r>
            <a:endParaRPr lang="ar-SA" b="1" dirty="0" smtClean="0"/>
          </a:p>
          <a:p>
            <a:r>
              <a:rPr lang="ar-SA" b="1" dirty="0" smtClean="0"/>
              <a:t>وكان </a:t>
            </a:r>
            <a:r>
              <a:rPr lang="ar-SA" b="1" dirty="0"/>
              <a:t>رقيق الشعر أنيق الألفاظ غير أن ولوعه </a:t>
            </a:r>
            <a:r>
              <a:rPr lang="ar-SA" b="1" dirty="0" err="1"/>
              <a:t>بالصنعة</a:t>
            </a:r>
            <a:r>
              <a:rPr lang="ar-SA" b="1" dirty="0"/>
              <a:t> وتعمده الاستعارات والكنايات والتورية والجناس وغيرها من المحسنات المعنوية واللفظية جعل بعض شعره متكلفا، وأوقع بعضه في </a:t>
            </a:r>
            <a:r>
              <a:rPr lang="ar-SA" b="1" dirty="0" smtClean="0"/>
              <a:t>الغموض.</a:t>
            </a:r>
            <a:endParaRPr lang="ar-SA" dirty="0"/>
          </a:p>
        </p:txBody>
      </p:sp>
    </p:spTree>
    <p:extLst>
      <p:ext uri="{BB962C8B-B14F-4D97-AF65-F5344CB8AC3E}">
        <p14:creationId xmlns:p14="http://schemas.microsoft.com/office/powerpoint/2010/main" xmlns="" val="3738314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barn(inVertical)">
                                      <p:cBhvr>
                                        <p:cTn id="10"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457200" y="764704"/>
            <a:ext cx="8229600" cy="5361459"/>
          </a:xfrm>
        </p:spPr>
        <p:txBody>
          <a:bodyPr>
            <a:normAutofit/>
          </a:bodyPr>
          <a:lstStyle/>
          <a:p>
            <a:r>
              <a:rPr lang="ar-SA" b="1" dirty="0"/>
              <a:t>تفرد ابن خفاجة بالوصف والتصرف فيه، ولا سيما وصف الأنهار والأزهار، والبساتين والرياض والرياحين، فكان أوحد الناس فيها حتى لقبه أهل الأندلس بالجنان، أي البساتين، ولقبه الشقندي بصنوبري </a:t>
            </a:r>
            <a:r>
              <a:rPr lang="ar-SA" b="1" dirty="0" smtClean="0"/>
              <a:t>الأندلس.</a:t>
            </a:r>
          </a:p>
          <a:p>
            <a:r>
              <a:rPr lang="ar-SA" b="1" dirty="0" smtClean="0"/>
              <a:t>لعل </a:t>
            </a:r>
            <a:r>
              <a:rPr lang="ar-SA" b="1" dirty="0"/>
              <a:t>ميزته هي في الكثرة لا في الجدة ، و قد أكثر من </a:t>
            </a:r>
            <a:r>
              <a:rPr lang="ar-SA" b="1" dirty="0" smtClean="0"/>
              <a:t>صيغ </a:t>
            </a:r>
            <a:r>
              <a:rPr lang="ar-SA" b="1" dirty="0"/>
              <a:t>شعره بألوان البيان و البديع من استعارات و تشابيه و جناس و طباق ، و قاده هذا الميل إلى التكلف ، </a:t>
            </a:r>
            <a:r>
              <a:rPr lang="ar-SA" b="1" dirty="0" err="1"/>
              <a:t>فاستفلقت</a:t>
            </a:r>
            <a:r>
              <a:rPr lang="ar-SA" b="1" dirty="0"/>
              <a:t> معانيه أحياناً على القراء .</a:t>
            </a:r>
            <a:br>
              <a:rPr lang="ar-SA" b="1" dirty="0"/>
            </a:br>
            <a:endParaRPr lang="ar-SA" dirty="0"/>
          </a:p>
        </p:txBody>
      </p:sp>
    </p:spTree>
    <p:extLst>
      <p:ext uri="{BB962C8B-B14F-4D97-AF65-F5344CB8AC3E}">
        <p14:creationId xmlns:p14="http://schemas.microsoft.com/office/powerpoint/2010/main" xmlns="" val="446870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457200" y="908720"/>
            <a:ext cx="8229600" cy="5217443"/>
          </a:xfrm>
        </p:spPr>
        <p:txBody>
          <a:bodyPr>
            <a:normAutofit/>
          </a:bodyPr>
          <a:lstStyle/>
          <a:p>
            <a:r>
              <a:rPr lang="ar-SA" b="1" dirty="0" smtClean="0"/>
              <a:t>وبحكم </a:t>
            </a:r>
            <a:r>
              <a:rPr lang="ar-SA" b="1" dirty="0"/>
              <a:t>النقاد ومؤرخي الأدب العربي ُيعتبر من شعراء الطبيعة </a:t>
            </a:r>
            <a:r>
              <a:rPr lang="ar-SA" b="1" dirty="0" smtClean="0"/>
              <a:t>.فقد كان </a:t>
            </a:r>
            <a:r>
              <a:rPr lang="ar-SA" b="1" dirty="0"/>
              <a:t>يتفاعل مع الطبيعة الأندلسية ويتأثر بها فيشاطرها همومه وأشجانه ويقاسمها مشاعره التي تفيض حباً وحناناً، فاستعان بصورها وقاموسها وألفاظها في </a:t>
            </a:r>
            <a:r>
              <a:rPr lang="ar-SA" b="1" dirty="0" smtClean="0"/>
              <a:t>شتى أغراضه </a:t>
            </a:r>
            <a:r>
              <a:rPr lang="ar-SA" b="1" dirty="0"/>
              <a:t>الشعرية </a:t>
            </a:r>
            <a:r>
              <a:rPr lang="ar-SA" b="1" dirty="0" smtClean="0"/>
              <a:t>.</a:t>
            </a:r>
            <a:r>
              <a:rPr lang="ar-SA" b="1" dirty="0"/>
              <a:t> ذلك التفاعل الحاصل بين الشاعر وبين المشهد الطبيعي يزيد من حيوية الفن وقدرته على التأثير؛ لأنه يكون أكثر صدقاً في الإثارة وفي البناء </a:t>
            </a:r>
            <a:r>
              <a:rPr lang="ar-SA" b="1" dirty="0" smtClean="0"/>
              <a:t>والصياغة.</a:t>
            </a:r>
          </a:p>
          <a:p>
            <a:r>
              <a:rPr lang="ar-SA" b="1" dirty="0" smtClean="0"/>
              <a:t> لم </a:t>
            </a:r>
            <a:r>
              <a:rPr lang="ar-SA" b="1" dirty="0"/>
              <a:t>يتخذ ابن خفاجة الطبيعة لذاتها مكتفياً بوصفها ونقل محسوساتها </a:t>
            </a:r>
            <a:r>
              <a:rPr lang="ar-SA" b="1" dirty="0" smtClean="0"/>
              <a:t>الخارجية ،وإنما </a:t>
            </a:r>
            <a:r>
              <a:rPr lang="ar-SA" b="1" dirty="0"/>
              <a:t>جعلها جزءاً منه... فأنطقها وطبع عليها صفات إنسانية ومنحها حواساً بشرية فهي ترى وتسمع وتشم.! وهي تضحك وتبكي وتفرح وتتألم .</a:t>
            </a:r>
            <a:br>
              <a:rPr lang="ar-SA" b="1" dirty="0"/>
            </a:br>
            <a:r>
              <a:rPr lang="ar-SA" b="1" dirty="0"/>
              <a:t/>
            </a:r>
            <a:br>
              <a:rPr lang="ar-SA" b="1" dirty="0"/>
            </a:br>
            <a:endParaRPr lang="ar-SA" dirty="0"/>
          </a:p>
        </p:txBody>
      </p:sp>
    </p:spTree>
    <p:extLst>
      <p:ext uri="{BB962C8B-B14F-4D97-AF65-F5344CB8AC3E}">
        <p14:creationId xmlns:p14="http://schemas.microsoft.com/office/powerpoint/2010/main" xmlns="" val="3434911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116632"/>
            <a:ext cx="8229600" cy="1143000"/>
          </a:xfrm>
        </p:spPr>
        <p:txBody>
          <a:bodyPr/>
          <a:lstStyle/>
          <a:p>
            <a:pPr algn="r"/>
            <a:r>
              <a:rPr lang="ar-SA" b="1" dirty="0" smtClean="0">
                <a:solidFill>
                  <a:srgbClr val="FF0000"/>
                </a:solidFill>
              </a:rPr>
              <a:t>ديوانه </a:t>
            </a:r>
            <a:endParaRPr lang="ar-SA" dirty="0">
              <a:solidFill>
                <a:srgbClr val="FF0000"/>
              </a:solidFill>
            </a:endParaRPr>
          </a:p>
        </p:txBody>
      </p:sp>
      <p:sp>
        <p:nvSpPr>
          <p:cNvPr id="3" name="عنصر نائب للمحتوى 2"/>
          <p:cNvSpPr>
            <a:spLocks noGrp="1"/>
          </p:cNvSpPr>
          <p:nvPr>
            <p:ph sz="quarter" idx="13"/>
          </p:nvPr>
        </p:nvSpPr>
        <p:spPr/>
        <p:txBody>
          <a:bodyPr/>
          <a:lstStyle/>
          <a:p>
            <a:r>
              <a:rPr lang="ar-SA" b="1" dirty="0"/>
              <a:t/>
            </a:r>
            <a:br>
              <a:rPr lang="ar-SA" b="1" dirty="0"/>
            </a:br>
            <a:r>
              <a:rPr lang="ar-SA" b="1" dirty="0"/>
              <a:t>جمع ابن خفاجة ديوانه بنفسه في حياته وكتب خطبته التي أبان فيها منهجه في جمع الديوان </a:t>
            </a:r>
            <a:r>
              <a:rPr lang="ar-SA" b="1" dirty="0" smtClean="0"/>
              <a:t>،وطرفاً </a:t>
            </a:r>
            <a:r>
              <a:rPr lang="ar-SA" b="1" dirty="0"/>
              <a:t>من آرائه النقدية وقد قدم لبعض القصائد بمقدمات نثرية تشف عن أسلوبه النثري الرصين وطريقته الفريدة في الكتابة فله ديوان شعر مطبوع ومحقق قد أحسن فيه كل الإحسان كما كان له نثر </a:t>
            </a:r>
            <a:r>
              <a:rPr lang="ar-SA" b="1" dirty="0" smtClean="0"/>
              <a:t>جيد.</a:t>
            </a:r>
            <a:r>
              <a:rPr lang="ar-SA" b="1" dirty="0"/>
              <a:t/>
            </a:r>
            <a:br>
              <a:rPr lang="ar-SA" b="1" dirty="0"/>
            </a:br>
            <a:endParaRPr lang="ar-SA" dirty="0"/>
          </a:p>
        </p:txBody>
      </p:sp>
    </p:spTree>
    <p:extLst>
      <p:ext uri="{BB962C8B-B14F-4D97-AF65-F5344CB8AC3E}">
        <p14:creationId xmlns:p14="http://schemas.microsoft.com/office/powerpoint/2010/main" xmlns="" val="809648027"/>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solidFill>
                  <a:srgbClr val="FF0000"/>
                </a:solidFill>
              </a:rPr>
              <a:t>يقول ابن خفاجة: </a:t>
            </a:r>
            <a:endParaRPr lang="ar-SA" dirty="0">
              <a:solidFill>
                <a:srgbClr val="FF0000"/>
              </a:solidFill>
            </a:endParaRPr>
          </a:p>
        </p:txBody>
      </p:sp>
      <p:sp>
        <p:nvSpPr>
          <p:cNvPr id="3" name="عنصر نائب للمحتوى 2"/>
          <p:cNvSpPr>
            <a:spLocks noGrp="1"/>
          </p:cNvSpPr>
          <p:nvPr>
            <p:ph sz="quarter" idx="13"/>
          </p:nvPr>
        </p:nvSpPr>
        <p:spPr/>
        <p:txBody>
          <a:bodyPr>
            <a:normAutofit/>
          </a:bodyPr>
          <a:lstStyle/>
          <a:p>
            <a:r>
              <a:rPr lang="ar-SA" dirty="0" err="1"/>
              <a:t>وصقـيلة</a:t>
            </a:r>
            <a:r>
              <a:rPr lang="ar-SA" dirty="0"/>
              <a:t> الأنوارِ تلـوي عِطـفَها                ريحٌ تلفّ فروعـها </a:t>
            </a:r>
            <a:r>
              <a:rPr lang="ar-SA" dirty="0" smtClean="0"/>
              <a:t>معـطار </a:t>
            </a:r>
          </a:p>
          <a:p>
            <a:r>
              <a:rPr lang="ar-SA" dirty="0"/>
              <a:t>عاطـى بها الصهباءَ أحوى أحورٌ    </a:t>
            </a:r>
            <a:r>
              <a:rPr lang="ar-SA" dirty="0" smtClean="0"/>
              <a:t>   </a:t>
            </a:r>
            <a:r>
              <a:rPr lang="ar-SA" dirty="0"/>
              <a:t>       سَحّابُ أذيال السّـُرى </a:t>
            </a:r>
            <a:r>
              <a:rPr lang="ar-SA" dirty="0" smtClean="0"/>
              <a:t>سحّار </a:t>
            </a:r>
          </a:p>
          <a:p>
            <a:r>
              <a:rPr lang="ar-SA" dirty="0"/>
              <a:t>والنَّورُ عِقدٌ والغصـونُ سـوالفٌ              والجذعُ زَندٌ والخـليج سوار </a:t>
            </a:r>
            <a:endParaRPr lang="ar-SA" dirty="0" smtClean="0"/>
          </a:p>
          <a:p>
            <a:r>
              <a:rPr lang="ar-SA" dirty="0"/>
              <a:t>بحديـقة مثـل اللَّمـى ظِلـاَّ بـها                وتطـلعت شَنَبا بها </a:t>
            </a:r>
            <a:r>
              <a:rPr lang="ar-SA" dirty="0" smtClean="0"/>
              <a:t>الأنـوار </a:t>
            </a:r>
          </a:p>
          <a:p>
            <a:r>
              <a:rPr lang="ar-SA" dirty="0"/>
              <a:t>رقص القضيبُ بها وقد شرِبَ الثرى           وشـدا الحمامُ وصَفَّق </a:t>
            </a:r>
            <a:r>
              <a:rPr lang="ar-SA" dirty="0" smtClean="0"/>
              <a:t>التيار </a:t>
            </a:r>
          </a:p>
          <a:p>
            <a:r>
              <a:rPr lang="ar-SA" dirty="0"/>
              <a:t>غَنّاء ألحَـفَ عِطفَـها الوَرَقُ النّدي           والتـفّ في جَنباتها النـوّارُ</a:t>
            </a:r>
            <a:endParaRPr lang="ar-SA" dirty="0" smtClean="0"/>
          </a:p>
          <a:p>
            <a:r>
              <a:rPr lang="ar-SA" dirty="0"/>
              <a:t>فَتطـلّعت في كل مَـوِقع لحـظةٍ               من كل غُصـنٍ صَفحةٌ وعِذارُ </a:t>
            </a:r>
            <a:endParaRPr lang="ar-SA" dirty="0" smtClean="0"/>
          </a:p>
          <a:p>
            <a:endParaRPr lang="ar-SA" dirty="0"/>
          </a:p>
        </p:txBody>
      </p:sp>
    </p:spTree>
    <p:extLst>
      <p:ext uri="{BB962C8B-B14F-4D97-AF65-F5344CB8AC3E}">
        <p14:creationId xmlns:p14="http://schemas.microsoft.com/office/powerpoint/2010/main" xmlns="" val="326756404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ircle(in)">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solidFill>
                  <a:srgbClr val="FF0000"/>
                </a:solidFill>
              </a:rPr>
              <a:t>ويقول في وصف الجبل:</a:t>
            </a:r>
            <a:endParaRPr lang="ar-SA" dirty="0">
              <a:solidFill>
                <a:srgbClr val="FF0000"/>
              </a:solidFill>
            </a:endParaRPr>
          </a:p>
        </p:txBody>
      </p:sp>
      <p:sp>
        <p:nvSpPr>
          <p:cNvPr id="3" name="عنصر نائب للمحتوى 2"/>
          <p:cNvSpPr>
            <a:spLocks noGrp="1"/>
          </p:cNvSpPr>
          <p:nvPr>
            <p:ph sz="quarter" idx="13"/>
          </p:nvPr>
        </p:nvSpPr>
        <p:spPr/>
        <p:txBody>
          <a:bodyPr>
            <a:normAutofit fontScale="92500" lnSpcReduction="10000"/>
          </a:bodyPr>
          <a:lstStyle/>
          <a:p>
            <a:r>
              <a:rPr lang="ar-SA" b="1" dirty="0"/>
              <a:t>وأرعــن طـماح الـذؤابة بـاذخ * يـطاول أعـنان الـسماء ب</a:t>
            </a:r>
            <a:r>
              <a:rPr lang="ar-SA" b="1" dirty="0" smtClean="0"/>
              <a:t>ـغارب</a:t>
            </a:r>
            <a:r>
              <a:rPr lang="ar-SA" b="1" dirty="0"/>
              <a:t/>
            </a:r>
            <a:br>
              <a:rPr lang="ar-SA" b="1" dirty="0"/>
            </a:br>
            <a:r>
              <a:rPr lang="ar-SA" b="1" dirty="0"/>
              <a:t/>
            </a:r>
            <a:br>
              <a:rPr lang="ar-SA" b="1" dirty="0"/>
            </a:br>
            <a:r>
              <a:rPr lang="ar-SA" b="1" dirty="0"/>
              <a:t>يـسد مـهب الـريح عن </a:t>
            </a:r>
            <a:r>
              <a:rPr lang="ar-SA" b="1" dirty="0" smtClean="0"/>
              <a:t>كل وجهه </a:t>
            </a:r>
            <a:r>
              <a:rPr lang="ar-SA" b="1" dirty="0"/>
              <a:t>* ويـزحـم لـيلاً شُـهبه </a:t>
            </a:r>
            <a:r>
              <a:rPr lang="ar-SA" b="1" dirty="0" smtClean="0"/>
              <a:t>بـالمناكب</a:t>
            </a:r>
            <a:r>
              <a:rPr lang="ar-SA" b="1" dirty="0"/>
              <a:t/>
            </a:r>
            <a:br>
              <a:rPr lang="ar-SA" b="1" dirty="0"/>
            </a:br>
            <a:r>
              <a:rPr lang="ar-SA" b="1" dirty="0"/>
              <a:t/>
            </a:r>
            <a:br>
              <a:rPr lang="ar-SA" b="1" dirty="0"/>
            </a:br>
            <a:r>
              <a:rPr lang="ar-SA" b="1" dirty="0"/>
              <a:t>وقـور عـلى ضـهر الـفلاة </a:t>
            </a:r>
            <a:r>
              <a:rPr lang="en-US" b="1" dirty="0" smtClean="0"/>
              <a:t> </a:t>
            </a:r>
            <a:r>
              <a:rPr lang="ar-SA" b="1" dirty="0" smtClean="0"/>
              <a:t>كأنه </a:t>
            </a:r>
            <a:r>
              <a:rPr lang="ar-SA" b="1" dirty="0"/>
              <a:t>* طـوال </a:t>
            </a:r>
            <a:r>
              <a:rPr lang="ar-SA" b="1" dirty="0" err="1"/>
              <a:t>الـيالي</a:t>
            </a:r>
            <a:r>
              <a:rPr lang="ar-SA" b="1" dirty="0"/>
              <a:t> مـفكر في </a:t>
            </a:r>
            <a:r>
              <a:rPr lang="ar-SA" b="1" dirty="0" smtClean="0"/>
              <a:t>العواقب</a:t>
            </a:r>
            <a:r>
              <a:rPr lang="ar-SA" b="1" dirty="0"/>
              <a:t/>
            </a:r>
            <a:br>
              <a:rPr lang="ar-SA" b="1" dirty="0"/>
            </a:br>
            <a:r>
              <a:rPr lang="ar-SA" b="1" dirty="0"/>
              <a:t/>
            </a:r>
            <a:br>
              <a:rPr lang="ar-SA" b="1" dirty="0"/>
            </a:br>
            <a:r>
              <a:rPr lang="ar-SA" b="1" dirty="0"/>
              <a:t>يـلوث عـليه الـغيم سـود غمائم * لـها من وميض البرق حمر </a:t>
            </a:r>
            <a:r>
              <a:rPr lang="ar-SA" b="1" dirty="0" smtClean="0"/>
              <a:t>ذوائب</a:t>
            </a:r>
            <a:r>
              <a:rPr lang="ar-SA" b="1" dirty="0"/>
              <a:t/>
            </a:r>
            <a:br>
              <a:rPr lang="ar-SA" b="1" dirty="0"/>
            </a:br>
            <a:r>
              <a:rPr lang="ar-SA" b="1" dirty="0"/>
              <a:t/>
            </a:r>
            <a:br>
              <a:rPr lang="ar-SA" b="1" dirty="0"/>
            </a:br>
            <a:r>
              <a:rPr lang="ar-SA" b="1" dirty="0"/>
              <a:t>أصـخت إلـيه وهو أخرس </a:t>
            </a:r>
            <a:r>
              <a:rPr lang="ar-SA" b="1" dirty="0" smtClean="0"/>
              <a:t> صامت </a:t>
            </a:r>
            <a:r>
              <a:rPr lang="ar-SA" b="1" dirty="0"/>
              <a:t>* فـحدثني لـيل الـسرى بالعجائب</a:t>
            </a:r>
            <a:br>
              <a:rPr lang="ar-SA" b="1" dirty="0"/>
            </a:br>
            <a:r>
              <a:rPr lang="ar-SA" b="1" dirty="0"/>
              <a:t/>
            </a:r>
            <a:br>
              <a:rPr lang="ar-SA" b="1" dirty="0"/>
            </a:br>
            <a:r>
              <a:rPr lang="ar-SA" b="1" dirty="0"/>
              <a:t>وقـال الأكـم كـنت مـلجأ </a:t>
            </a:r>
            <a:r>
              <a:rPr lang="ar-SA" b="1" dirty="0" smtClean="0"/>
              <a:t>   قـاتلٍ </a:t>
            </a:r>
            <a:r>
              <a:rPr lang="ar-SA" b="1" dirty="0"/>
              <a:t>* ومـوطـن أواه تـبـتل </a:t>
            </a:r>
            <a:r>
              <a:rPr lang="ar-SA" b="1" dirty="0" smtClean="0"/>
              <a:t> تـائـب</a:t>
            </a:r>
            <a:r>
              <a:rPr lang="ar-SA" b="1" dirty="0"/>
              <a:t/>
            </a:r>
            <a:br>
              <a:rPr lang="ar-SA" b="1" dirty="0"/>
            </a:br>
            <a:r>
              <a:rPr lang="ar-SA" b="1" dirty="0"/>
              <a:t/>
            </a:r>
            <a:br>
              <a:rPr lang="ar-SA" b="1" dirty="0"/>
            </a:br>
            <a:r>
              <a:rPr lang="ar-SA" b="1" dirty="0"/>
              <a:t>وكـم مـر بـي من مدلج </a:t>
            </a:r>
            <a:r>
              <a:rPr lang="ar-SA" b="1" dirty="0" smtClean="0"/>
              <a:t>ومؤوب </a:t>
            </a:r>
            <a:r>
              <a:rPr lang="ar-SA" b="1" dirty="0"/>
              <a:t>* وقـال بـظلّلي مـن مطيٍّ </a:t>
            </a:r>
            <a:r>
              <a:rPr lang="ar-SA" b="1" dirty="0" smtClean="0"/>
              <a:t>وراكب</a:t>
            </a:r>
            <a:r>
              <a:rPr lang="ar-SA" b="1" dirty="0"/>
              <a:t/>
            </a:r>
            <a:br>
              <a:rPr lang="ar-SA" b="1" dirty="0"/>
            </a:br>
            <a:r>
              <a:rPr lang="ar-SA" b="1" dirty="0"/>
              <a:t/>
            </a:r>
            <a:br>
              <a:rPr lang="ar-SA" b="1" dirty="0"/>
            </a:br>
            <a:r>
              <a:rPr lang="ar-SA" b="1" dirty="0"/>
              <a:t>ولاطـم مـن نكب الرياح </a:t>
            </a:r>
            <a:r>
              <a:rPr lang="ar-SA" b="1" dirty="0" smtClean="0"/>
              <a:t> معاطفي </a:t>
            </a:r>
            <a:r>
              <a:rPr lang="ar-SA" b="1" dirty="0"/>
              <a:t>* وزاحـم من خضر البحار غ</a:t>
            </a:r>
            <a:r>
              <a:rPr lang="ar-SA" b="1" dirty="0" smtClean="0"/>
              <a:t>واربي</a:t>
            </a:r>
            <a:r>
              <a:rPr lang="ar-SA" b="1" dirty="0"/>
              <a:t/>
            </a:r>
            <a:br>
              <a:rPr lang="ar-SA" b="1" dirty="0"/>
            </a:br>
            <a:r>
              <a:rPr lang="ar-SA" b="1" dirty="0"/>
              <a:t/>
            </a:r>
            <a:br>
              <a:rPr lang="ar-SA" b="1" dirty="0"/>
            </a:br>
            <a:endParaRPr lang="ar-SA" dirty="0"/>
          </a:p>
        </p:txBody>
      </p:sp>
    </p:spTree>
    <p:extLst>
      <p:ext uri="{BB962C8B-B14F-4D97-AF65-F5344CB8AC3E}">
        <p14:creationId xmlns:p14="http://schemas.microsoft.com/office/powerpoint/2010/main" xmlns="" val="480755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solidFill>
                  <a:srgbClr val="FF0000"/>
                </a:solidFill>
              </a:rPr>
              <a:t>وقال في وصف القمر:</a:t>
            </a:r>
            <a:endParaRPr lang="ar-SA" dirty="0">
              <a:solidFill>
                <a:srgbClr val="FF0000"/>
              </a:solidFill>
            </a:endParaRPr>
          </a:p>
        </p:txBody>
      </p:sp>
      <p:sp>
        <p:nvSpPr>
          <p:cNvPr id="3" name="عنصر نائب للمحتوى 2"/>
          <p:cNvSpPr>
            <a:spLocks noGrp="1"/>
          </p:cNvSpPr>
          <p:nvPr>
            <p:ph sz="quarter" idx="13"/>
          </p:nvPr>
        </p:nvSpPr>
        <p:spPr/>
        <p:txBody>
          <a:bodyPr>
            <a:normAutofit fontScale="92500"/>
          </a:bodyPr>
          <a:lstStyle/>
          <a:p>
            <a:r>
              <a:rPr lang="ar-SA" dirty="0"/>
              <a:t>لَقَد أصَـختُ إلى نجواكَ مِن قَـمَرِ          وَبتُّ أُدلجُ بَينَ الوَعـيِ </a:t>
            </a:r>
            <a:r>
              <a:rPr lang="ar-SA" dirty="0" smtClean="0"/>
              <a:t>والنَّـظَرِ </a:t>
            </a:r>
          </a:p>
          <a:p>
            <a:r>
              <a:rPr lang="ar-SA" dirty="0"/>
              <a:t>لا أجتَلِي لُمَـحاً حَتَّى أعِي مُلـَحاً           عَدلاً مِنَ الحُكمِ بَينَ السَّمعِ </a:t>
            </a:r>
            <a:r>
              <a:rPr lang="ar-SA" dirty="0" smtClean="0"/>
              <a:t>والبَصَرِ </a:t>
            </a:r>
          </a:p>
          <a:p>
            <a:r>
              <a:rPr lang="ar-SA" dirty="0"/>
              <a:t>وَقد مَلأتَ سَوادَ العينِ مِن وَضحٍ             فَقَرِّطِ السَّمعَ قُرطَ الأُنسِ مِن </a:t>
            </a:r>
            <a:r>
              <a:rPr lang="ar-SA" dirty="0" smtClean="0"/>
              <a:t>سَمَرِ </a:t>
            </a:r>
          </a:p>
          <a:p>
            <a:r>
              <a:rPr lang="ar-SA" dirty="0"/>
              <a:t>فَلَو جَمَعتَ إلى حُسنِ مُــحاوَرَةً            حُزتَ الجَمالينِ مِن خُبرٍ وَمِن خَبَرِ</a:t>
            </a:r>
            <a:endParaRPr lang="ar-SA" dirty="0" smtClean="0"/>
          </a:p>
          <a:p>
            <a:r>
              <a:rPr lang="ar-SA" dirty="0"/>
              <a:t>وإن صَمَتَّ فَفي مَرآك لي عِـظةٌ            قَد أفصَحت لِيَ عَنها ألسُـنُ العِبَرِ </a:t>
            </a:r>
            <a:endParaRPr lang="ar-SA" dirty="0" smtClean="0"/>
          </a:p>
          <a:p>
            <a:r>
              <a:rPr lang="ar-SA" dirty="0"/>
              <a:t>تَمُـرُّ مِن ناقِصٍ حَوراً ومُكـتملِ           كَوراً وَمِن مُرتقٍ طَـوراً </a:t>
            </a:r>
            <a:r>
              <a:rPr lang="ar-SA" dirty="0" smtClean="0"/>
              <a:t>ومُنحَدِرِ </a:t>
            </a:r>
          </a:p>
          <a:p>
            <a:r>
              <a:rPr lang="ar-SA" dirty="0"/>
              <a:t>والنَّاسُ مِن مُعرضٍ يَلهَى ومُلتِفتٍ             يَرعَـى ومِن ذاهِلِ يَنسـَى وَمُدَّكِرِ </a:t>
            </a:r>
            <a:endParaRPr lang="ar-SA" dirty="0" smtClean="0"/>
          </a:p>
          <a:p>
            <a:r>
              <a:rPr lang="ar-SA" dirty="0"/>
              <a:t>تَلهُو بسـاحاتِ أقـوامٍ تُـحدِّثُنا             وَقد مَضَوا فَقَضـَوا أنَّا عَلى الأثـرِ </a:t>
            </a:r>
            <a:endParaRPr lang="ar-SA" dirty="0" smtClean="0"/>
          </a:p>
          <a:p>
            <a:r>
              <a:rPr lang="ar-SA" dirty="0"/>
              <a:t>فَإن بَكَيتُ وَقَد يَبكي الجَليدُ فَـعَن           شَـجوٍ يُفَجِّرُ عَينَ الماءِ في </a:t>
            </a:r>
            <a:r>
              <a:rPr lang="ar-SA" dirty="0" smtClean="0"/>
              <a:t>الحَجـَرِ </a:t>
            </a:r>
          </a:p>
          <a:p>
            <a:endParaRPr lang="ar-SA" dirty="0"/>
          </a:p>
        </p:txBody>
      </p:sp>
    </p:spTree>
    <p:extLst>
      <p:ext uri="{BB962C8B-B14F-4D97-AF65-F5344CB8AC3E}">
        <p14:creationId xmlns:p14="http://schemas.microsoft.com/office/powerpoint/2010/main" xmlns="" val="3951384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r>
              <a:rPr lang="ar-SA" dirty="0" smtClean="0">
                <a:solidFill>
                  <a:srgbClr val="FF0000"/>
                </a:solidFill>
              </a:rPr>
              <a:t>خصائص شعره في وصف الطبيعة. </a:t>
            </a:r>
            <a:br>
              <a:rPr lang="ar-SA" dirty="0" smtClean="0">
                <a:solidFill>
                  <a:srgbClr val="FF0000"/>
                </a:solidFill>
              </a:rPr>
            </a:br>
            <a:endParaRPr lang="ar-SA" dirty="0">
              <a:solidFill>
                <a:srgbClr val="FF0000"/>
              </a:solidFill>
            </a:endParaRPr>
          </a:p>
        </p:txBody>
      </p:sp>
      <p:sp>
        <p:nvSpPr>
          <p:cNvPr id="3" name="عنصر نائب للمحتوى 2"/>
          <p:cNvSpPr>
            <a:spLocks noGrp="1"/>
          </p:cNvSpPr>
          <p:nvPr>
            <p:ph sz="quarter" idx="13"/>
          </p:nvPr>
        </p:nvSpPr>
        <p:spPr/>
        <p:txBody>
          <a:bodyPr>
            <a:normAutofit/>
          </a:bodyPr>
          <a:lstStyle/>
          <a:p>
            <a:r>
              <a:rPr lang="ar-SA" dirty="0" smtClean="0"/>
              <a:t> 1 </a:t>
            </a:r>
            <a:r>
              <a:rPr lang="ar-SA" dirty="0"/>
              <a:t>ـ جعل وصف الطبيعة، حركة أدبية شاملة، لا غرضاً مستقلاً وحسب. </a:t>
            </a:r>
            <a:endParaRPr lang="ar-SA" dirty="0" smtClean="0"/>
          </a:p>
          <a:p>
            <a:r>
              <a:rPr lang="ar-SA" dirty="0"/>
              <a:t>2 ـ تفنن في الموضوعات وتنوّع: البيئة المترفة، القصور والبرك، الفن والبحر. </a:t>
            </a:r>
            <a:endParaRPr lang="ar-SA" dirty="0" smtClean="0"/>
          </a:p>
          <a:p>
            <a:r>
              <a:rPr lang="ar-SA" dirty="0"/>
              <a:t>3 ـ مزج قوي بين جمال المرأة وجمال الطبيعة « إنه إذا تغزل فصاغ من الورود خدوداً ومن النرجس عيوناً ». </a:t>
            </a:r>
            <a:endParaRPr lang="ar-SA" dirty="0" smtClean="0"/>
          </a:p>
          <a:p>
            <a:r>
              <a:rPr lang="ar-SA" dirty="0"/>
              <a:t>4 ـ انصراف إلى تصوير الجانب الضاحك من الطبيعة. </a:t>
            </a:r>
            <a:endParaRPr lang="ar-SA" dirty="0" smtClean="0"/>
          </a:p>
          <a:p>
            <a:r>
              <a:rPr lang="ar-SA" dirty="0"/>
              <a:t>5 ـ اهتمام بالأوصاف الحسيّة والمظاهر الخارجيّة، على العناية بالجزئيات كالزهرة والنسمة. </a:t>
            </a:r>
            <a:endParaRPr lang="ar-SA" dirty="0" smtClean="0"/>
          </a:p>
          <a:p>
            <a:endParaRPr lang="ar-SA" dirty="0"/>
          </a:p>
        </p:txBody>
      </p:sp>
    </p:spTree>
    <p:extLst>
      <p:ext uri="{BB962C8B-B14F-4D97-AF65-F5344CB8AC3E}">
        <p14:creationId xmlns:p14="http://schemas.microsoft.com/office/powerpoint/2010/main" xmlns="" val="2928926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p:txBody>
          <a:bodyPr>
            <a:normAutofit/>
          </a:bodyPr>
          <a:lstStyle/>
          <a:p>
            <a:r>
              <a:rPr lang="ar-SA" dirty="0" smtClean="0"/>
              <a:t>  اعتناء </a:t>
            </a:r>
            <a:r>
              <a:rPr lang="ar-SA" dirty="0"/>
              <a:t>بلطف الإخراج على غزارة في الصور والألوان.   </a:t>
            </a:r>
            <a:endParaRPr lang="ar-SA" dirty="0" smtClean="0"/>
          </a:p>
          <a:p>
            <a:r>
              <a:rPr lang="ar-SA" dirty="0" smtClean="0"/>
              <a:t> تعلّق </a:t>
            </a:r>
            <a:r>
              <a:rPr lang="ar-SA" dirty="0"/>
              <a:t>الشاعر الأندلسي ببيئته الطبيعية وهيامه بها هياماً مبالغاً </a:t>
            </a:r>
            <a:r>
              <a:rPr lang="ar-SA" dirty="0" smtClean="0"/>
              <a:t> ،إذ </a:t>
            </a:r>
            <a:r>
              <a:rPr lang="ar-SA" dirty="0"/>
              <a:t>إن الطبيعة شكّلت حضوراً في معظم إبداعاته الفنيّة حتى تشظّى معجمها في مختلف الأغراض من غزل ومدح ورثاء ووصف، وبلغ هذا </a:t>
            </a:r>
            <a:r>
              <a:rPr lang="ar-SA" dirty="0" smtClean="0"/>
              <a:t>التمازج بين </a:t>
            </a:r>
            <a:r>
              <a:rPr lang="ar-SA" dirty="0"/>
              <a:t>الشاعر والطبيعة مرتبة التشخيص </a:t>
            </a:r>
            <a:r>
              <a:rPr lang="ar-SA" dirty="0" err="1"/>
              <a:t>والأنسنة</a:t>
            </a:r>
            <a:r>
              <a:rPr lang="ar-SA" dirty="0"/>
              <a:t>. </a:t>
            </a:r>
            <a:endParaRPr lang="ar-SA" dirty="0" smtClean="0"/>
          </a:p>
          <a:p>
            <a:r>
              <a:rPr lang="ar-SA" dirty="0" smtClean="0"/>
              <a:t> كانت </a:t>
            </a:r>
            <a:r>
              <a:rPr lang="ar-SA" dirty="0"/>
              <a:t>المرأة صورة من محاسن الطبيعة، والطبيعة تجد في المرأة ظلها وجمالها، ولذا كانت الحبيبة عند ابن خفاجة روضاً وجنةً وشمساً، وهكذا كانت العلاقة شديدة بين جمال المرأة وبين الطبيعة فلا تُذكر المرأة إلا وتُذكر الطبيعة. </a:t>
            </a:r>
            <a:endParaRPr lang="ar-SA" dirty="0" smtClean="0"/>
          </a:p>
          <a:p>
            <a:r>
              <a:rPr lang="ar-SA" dirty="0" smtClean="0"/>
              <a:t> شعره </a:t>
            </a:r>
            <a:r>
              <a:rPr lang="ar-SA" dirty="0"/>
              <a:t>كما ذكرنا سابقاً أنه كان يُعنى بتشخيص الطبيعة وتصويرها على نحوٍ إِنساني تملؤه الحركة والنشاط. </a:t>
            </a:r>
            <a:endParaRPr lang="ar-SA" dirty="0" smtClean="0"/>
          </a:p>
          <a:p>
            <a:r>
              <a:rPr lang="ar-SA" dirty="0" smtClean="0"/>
              <a:t> الطبيعة </a:t>
            </a:r>
            <a:r>
              <a:rPr lang="ar-SA" dirty="0"/>
              <a:t>عن ابن خفاجة ضاحكة طروب، هي مسرح للهو </a:t>
            </a:r>
            <a:r>
              <a:rPr lang="ar-SA" dirty="0" smtClean="0"/>
              <a:t>والشراب ،ولذا </a:t>
            </a:r>
            <a:r>
              <a:rPr lang="ar-SA" dirty="0"/>
              <a:t>فقد هتف ابن خفاجة بالخمر في جو الطبيعة </a:t>
            </a:r>
            <a:r>
              <a:rPr lang="ar-SA" dirty="0" smtClean="0"/>
              <a:t>.</a:t>
            </a:r>
            <a:r>
              <a:rPr lang="ar-SA" dirty="0"/>
              <a:t>  </a:t>
            </a:r>
            <a:endParaRPr lang="ar-SA" dirty="0" smtClean="0"/>
          </a:p>
          <a:p>
            <a:endParaRPr lang="ar-SA" dirty="0"/>
          </a:p>
        </p:txBody>
      </p:sp>
    </p:spTree>
    <p:extLst>
      <p:ext uri="{BB962C8B-B14F-4D97-AF65-F5344CB8AC3E}">
        <p14:creationId xmlns:p14="http://schemas.microsoft.com/office/powerpoint/2010/main" xmlns="" val="1985654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endParaRPr lang="ar-SA" dirty="0"/>
          </a:p>
        </p:txBody>
      </p:sp>
      <p:sp>
        <p:nvSpPr>
          <p:cNvPr id="3" name="عنصر نائب للمحتوى 2"/>
          <p:cNvSpPr>
            <a:spLocks noGrp="1"/>
          </p:cNvSpPr>
          <p:nvPr>
            <p:ph sz="quarter" idx="13"/>
          </p:nvPr>
        </p:nvSpPr>
        <p:spPr/>
        <p:txBody>
          <a:bodyPr/>
          <a:lstStyle/>
          <a:p>
            <a:r>
              <a:rPr lang="ar-SA" dirty="0"/>
              <a:t>يمثل ابن خفاجة نهضة شعر الطبيعة في الأندلس، وقد استطاع أن يصور طبيعتها الجميلة والحياة اللاهية في أحضانها، وكان في وصفهِ مصوِّراً بارعاً يعتمد على دقة ملاحظته إلى جانب قوة خياله.   </a:t>
            </a:r>
            <a:endParaRPr lang="ar-SA" dirty="0" smtClean="0"/>
          </a:p>
          <a:p>
            <a:r>
              <a:rPr lang="ar-SA" dirty="0"/>
              <a:t> </a:t>
            </a:r>
            <a:r>
              <a:rPr lang="ar-SA" dirty="0" smtClean="0"/>
              <a:t> الامتزاج </a:t>
            </a:r>
            <a:r>
              <a:rPr lang="ar-SA" dirty="0"/>
              <a:t>الكلي بها، وهذا ظهر في بعض قصائده ولا سيما قصيدته في وصف </a:t>
            </a:r>
            <a:r>
              <a:rPr lang="ar-SA" dirty="0" smtClean="0"/>
              <a:t>الجبل</a:t>
            </a:r>
            <a:r>
              <a:rPr lang="ar-SA" dirty="0"/>
              <a:t>.</a:t>
            </a:r>
          </a:p>
        </p:txBody>
      </p:sp>
    </p:spTree>
    <p:extLst>
      <p:ext uri="{BB962C8B-B14F-4D97-AF65-F5344CB8AC3E}">
        <p14:creationId xmlns:p14="http://schemas.microsoft.com/office/powerpoint/2010/main" xmlns="" val="413711006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ho">
  <a:themeElements>
    <a:clrScheme name="SOHO">
      <a:dk1>
        <a:srgbClr val="2E2224"/>
      </a:dk1>
      <a:lt1>
        <a:sysClr val="window" lastClr="FFFFFF"/>
      </a:lt1>
      <a:dk2>
        <a:srgbClr val="48231E"/>
      </a:dk2>
      <a:lt2>
        <a:srgbClr val="CBD8DD"/>
      </a:lt2>
      <a:accent1>
        <a:srgbClr val="61625E"/>
      </a:accent1>
      <a:accent2>
        <a:srgbClr val="964D2C"/>
      </a:accent2>
      <a:accent3>
        <a:srgbClr val="66553E"/>
      </a:accent3>
      <a:accent4>
        <a:srgbClr val="848058"/>
      </a:accent4>
      <a:accent5>
        <a:srgbClr val="AFA14B"/>
      </a:accent5>
      <a:accent6>
        <a:srgbClr val="AD7D4D"/>
      </a:accent6>
      <a:hlink>
        <a:srgbClr val="FFDE66"/>
      </a:hlink>
      <a:folHlink>
        <a:srgbClr val="C0AEBC"/>
      </a:folHlink>
    </a:clrScheme>
    <a:fontScheme name="SOHO">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الرياض</Template>
  <TotalTime>773</TotalTime>
  <Words>1315</Words>
  <Application>Microsoft Office PowerPoint</Application>
  <PresentationFormat>عرض على الشاشة (3:4)‏</PresentationFormat>
  <Paragraphs>103</Paragraphs>
  <Slides>27</Slides>
  <Notes>0</Notes>
  <HiddenSlides>0</HiddenSlides>
  <MMClips>0</MMClips>
  <ScaleCrop>false</ScaleCrop>
  <HeadingPairs>
    <vt:vector size="4" baseType="variant">
      <vt:variant>
        <vt:lpstr>سمة</vt:lpstr>
      </vt:variant>
      <vt:variant>
        <vt:i4>1</vt:i4>
      </vt:variant>
      <vt:variant>
        <vt:lpstr>عناوين الشرائح</vt:lpstr>
      </vt:variant>
      <vt:variant>
        <vt:i4>27</vt:i4>
      </vt:variant>
    </vt:vector>
  </HeadingPairs>
  <TitlesOfParts>
    <vt:vector size="28" baseType="lpstr">
      <vt:lpstr>Soho</vt:lpstr>
      <vt:lpstr>نماذج من أعلام الشعراء الأندلسيين</vt:lpstr>
      <vt:lpstr>ابن زيدون</vt:lpstr>
      <vt:lpstr>الشريحة 3</vt:lpstr>
      <vt:lpstr>ابن زيدون وولادة</vt:lpstr>
      <vt:lpstr>الشريحة 5</vt:lpstr>
      <vt:lpstr>آثار ابن زيدون وأدبه</vt:lpstr>
      <vt:lpstr>الشريحة 7</vt:lpstr>
      <vt:lpstr>خصائص نثر ابن زيدون </vt:lpstr>
      <vt:lpstr>الشريحة 9</vt:lpstr>
      <vt:lpstr>أغراض ابن زيدون الشعرية</vt:lpstr>
      <vt:lpstr>أمثلة من أشعاره </vt:lpstr>
      <vt:lpstr>الشريحة 12</vt:lpstr>
      <vt:lpstr>ويقول :</vt:lpstr>
      <vt:lpstr>الشريحة 14</vt:lpstr>
      <vt:lpstr>الخصائص الفنية لشعره</vt:lpstr>
      <vt:lpstr>الشريحة 16</vt:lpstr>
      <vt:lpstr>ابن خفاجة </vt:lpstr>
      <vt:lpstr>الشريحة 18</vt:lpstr>
      <vt:lpstr>الشريحة 19</vt:lpstr>
      <vt:lpstr>الشريحة 20</vt:lpstr>
      <vt:lpstr>ديوانه </vt:lpstr>
      <vt:lpstr>يقول ابن خفاجة: </vt:lpstr>
      <vt:lpstr>ويقول في وصف الجبل:</vt:lpstr>
      <vt:lpstr>وقال في وصف القمر:</vt:lpstr>
      <vt:lpstr>خصائص شعره في وصف الطبيعة.  </vt:lpstr>
      <vt:lpstr>الشريحة 26</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نماذج من أعلام الشعراء الأندلسيين</dc:title>
  <dc:creator>admin</dc:creator>
  <cp:lastModifiedBy>TOSHIBA</cp:lastModifiedBy>
  <cp:revision>32</cp:revision>
  <dcterms:created xsi:type="dcterms:W3CDTF">2013-04-09T18:02:08Z</dcterms:created>
  <dcterms:modified xsi:type="dcterms:W3CDTF">2013-04-21T06:32:34Z</dcterms:modified>
</cp:coreProperties>
</file>