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1400"/>
    <a:srgbClr val="4B2719"/>
    <a:srgbClr val="7C3D30"/>
    <a:srgbClr val="420E4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08/05/1433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38419">
            <a:off x="1003339" y="1465356"/>
            <a:ext cx="2771800" cy="4705156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4997946" y="1700808"/>
            <a:ext cx="3647217" cy="255454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الإحساس الحاد بالألم عند :</a:t>
            </a:r>
            <a:b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ar-SA" sz="3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ar-SA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003985" y="2276872"/>
            <a:ext cx="3220817" cy="21236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sz="44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ar-SA" sz="4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4400" dirty="0" smtClean="0">
                <a:solidFill>
                  <a:schemeClr val="accent1">
                    <a:lumMod val="75000"/>
                  </a:schemeClr>
                </a:solidFill>
              </a:rPr>
              <a:t>أبي القاسم الشابيّ</a:t>
            </a:r>
            <a:endParaRPr lang="ar-SA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451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2160568" y="1124744"/>
            <a:ext cx="655660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50000"/>
                  </a:schemeClr>
                </a:solidFill>
              </a:rPr>
              <a:t>تباين إحساس الشعراء بين السطحي والحاد :</a:t>
            </a:r>
            <a:endParaRPr lang="ar-SA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95536" y="1988840"/>
            <a:ext cx="832163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يختلف الشعراء في إحساسهم بالكون أو بأنفسهم وما حولهم ، فهم ليسوا جميعًا سواء في الإحساس بل منهم من هو : </a:t>
            </a:r>
            <a:br>
              <a:rPr lang="ar-SA" sz="2400" dirty="0" smtClean="0"/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1- سطحي الإحساس :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وهذا لا يكاد </a:t>
            </a:r>
            <a:r>
              <a:rPr lang="ar-SA" sz="2400" dirty="0" smtClean="0"/>
              <a:t>يلمس </a:t>
            </a:r>
            <a:r>
              <a:rPr lang="ar-SA" sz="2400" dirty="0" smtClean="0"/>
              <a:t>ما يصفه إلا لمسًا خفيفًا ونجد شعره غالبًا فاتر لا حرارة فيه .</a:t>
            </a:r>
            <a:br>
              <a:rPr lang="ar-SA" sz="2400" dirty="0" smtClean="0"/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chemeClr val="accent1">
                    <a:lumMod val="75000"/>
                  </a:schemeClr>
                </a:solidFill>
              </a:rPr>
              <a:t>2- عميق الإحساس :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وهذا نقرأ شعره ونحس كأننا في عالم سحري ، لأن الشاعر ينفس عما في داخلنا بما يجري على لسانه من مشاعره وأحاسيسه 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328967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3528" y="1196752"/>
            <a:ext cx="8496944" cy="4955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وقد ضعف الشعر العربي في أواخر عصوره الوسطى لضعف هذه المادة عند شعرائه.</a:t>
            </a:r>
          </a:p>
          <a:p>
            <a:endParaRPr lang="ar-SA" sz="2400" dirty="0"/>
          </a:p>
          <a:p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وبَونٌ كبير بين هؤلاء الشعراء المتشاعرين ، وبين شعراء </a:t>
            </a:r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كابن الرومي </a:t>
            </a:r>
            <a:r>
              <a:rPr lang="ar-SA" sz="2400" dirty="0" smtClean="0"/>
              <a:t>، </a:t>
            </a:r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والمتنبي </a:t>
            </a:r>
            <a:r>
              <a:rPr lang="ar-SA" sz="2400" dirty="0" smtClean="0"/>
              <a:t>، </a:t>
            </a:r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وأبي العلاء </a:t>
            </a:r>
            <a:r>
              <a:rPr lang="ar-SA" sz="2400" dirty="0" smtClean="0"/>
              <a:t>، </a:t>
            </a:r>
            <a:r>
              <a:rPr lang="ar-SA" sz="2400" dirty="0" smtClean="0">
                <a:solidFill>
                  <a:schemeClr val="accent3">
                    <a:lumMod val="75000"/>
                  </a:schemeClr>
                </a:solidFill>
              </a:rPr>
              <a:t>وأبي نواس </a:t>
            </a:r>
            <a:r>
              <a:rPr lang="ar-SA" sz="2400" dirty="0" smtClean="0"/>
              <a:t>. فنجد كل من هؤلاء الشعراء يحيا حياة فنية صحيحة ملؤها الإحساس الحاد بأنفسهم وبما ينبض به المجتمع والكون من حولهم .</a:t>
            </a:r>
            <a:br>
              <a:rPr lang="ar-SA" sz="2400" dirty="0" smtClean="0"/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و</a:t>
            </a: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أبو القاسم الشابيّ</a:t>
            </a:r>
            <a:r>
              <a:rPr lang="ar-SA" sz="2400" dirty="0" smtClean="0"/>
              <a:t> يعد فلتة من فلتات عصرنا الحديث في حدة الإحساس وعمقه ودقته .</a:t>
            </a:r>
            <a:br>
              <a:rPr lang="ar-SA" sz="2400" dirty="0" smtClean="0"/>
            </a:br>
            <a:r>
              <a:rPr lang="ar-SA" sz="2400" dirty="0" smtClean="0"/>
              <a:t>فلنبحر معًا في حياة هذا الشاعر وشعره 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402188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79512" y="908720"/>
            <a:ext cx="87129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1093386"/>
            <a:ext cx="87129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من هو أبو القاسم؟ </a:t>
            </a:r>
            <a:b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هو أبو القاسم الشابي ، شاعر تونسي ، توفي سنة 1934 ولم يبلغ الخامسة والعشرين من عمره ، إثر صراع بينه وبين مرض القلب إذ أُصيبَ في عنفوان شبابه بتضخم فيه .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3200" dirty="0" smtClean="0">
                <a:solidFill>
                  <a:schemeClr val="accent1">
                    <a:lumMod val="75000"/>
                  </a:schemeClr>
                </a:solidFill>
              </a:rPr>
              <a:t>ثقافته 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لم يتعلم لغة أجنبية ، ولكنه قرأ واستوعب كل ما وقع عليه من شعر قديم وحديث وأدب غربي منقول ، وانطبعت في خياله صورة فذة للشعر ، خاصة للشعراء المجددين ( التحرر من القديم في شكل القصيدة ومضمونها ) فقد تخلص من رق المديح وما يتصل به واتجه إلى نفسه وإلى عصره وأمته ، وشعر شعورًا واضحًا بالحق والجمال والكمال ولم ينفصل هذا الشعور عن أي قصيدة من قصائده .</a:t>
            </a:r>
            <a:endParaRPr lang="ar-SA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26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79512" y="1129633"/>
            <a:ext cx="8784976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3">
                    <a:lumMod val="50000"/>
                  </a:schemeClr>
                </a:solidFill>
              </a:rPr>
              <a:t>أثر مرضه عليه 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  <a:t>من يصابون بالمرض يختلفون ، فمنهم من يتألم ولكن يحول ألمه إلى فلسفة في الحياة وتفكير واسع فيما يلاحقها من سعادة وشقاء ..</a:t>
            </a:r>
            <a:b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  <a:t>ومنهم من يعلو على ألمه ويحاول قهره والانتصار عليه فتراه ضاحكًا باسمًا كأنما تحول الألم عنده إلى لذة فهو لا يتشاءم بل كثير التفاؤل ، وفرحته بالكون تعلو على آلامه .</a:t>
            </a:r>
            <a:b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  <a:t>أما الكثير يكون على شاكلة شاعرنا ، لم يحوله الألم إلى فيلسوف ، وكذلك لم يحوله إلى ضاحك في الحياة ، وإنما حوله إلى لحن ضخم للعويل والبكاء وندب نفسه وحياته ندبًا حارًا. </a:t>
            </a:r>
            <a:b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  <a:t>وتصادف أن كان إحساسه حادًا ، وجعلته حدته محبًا للحياة ولكن علته جعلته يجر أذياله والكآبة قد ملأت نفسه .</a:t>
            </a:r>
            <a:r>
              <a:rPr lang="ar-SA" sz="3200" dirty="0" smtClean="0"/>
              <a:t/>
            </a:r>
            <a:br>
              <a:rPr lang="ar-SA" sz="3200" dirty="0" smtClean="0"/>
            </a:b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xmlns="" val="149173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9512" y="1124744"/>
            <a:ext cx="8784976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</a:rPr>
              <a:t>منبع شاعريته 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نجد أغاني الشابي كلها حزن وبكاء ، وكلها ثمرة لهذا الألم الذي يعصر قلبه ، وكأن الألم هو مبعث وحيه ومنبع شاعريته ، فلولاه </a:t>
            </a:r>
            <a:r>
              <a:rPr lang="ar-SA" sz="2400" dirty="0" smtClean="0">
                <a:solidFill>
                  <a:schemeClr val="accent5">
                    <a:lumMod val="50000"/>
                  </a:schemeClr>
                </a:solidFill>
              </a:rPr>
              <a:t>– على ما يظهر- </a:t>
            </a:r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ما تحركت في داخل نفسه </a:t>
            </a:r>
            <a:r>
              <a:rPr lang="ar-SA" sz="2400" dirty="0" err="1" smtClean="0">
                <a:solidFill>
                  <a:schemeClr val="accent1">
                    <a:lumMod val="50000"/>
                  </a:schemeClr>
                </a:solidFill>
              </a:rPr>
              <a:t>عبقريته</a:t>
            </a:r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  <a:t> الشاعرة ، ولو قرأنا فيما نشر وجمع من أشعاره نراها كلها نبتت في تربة الألم ، وتمايلت أغصانها في ظلمة المرض وهمومه وأوجاعه .</a:t>
            </a:r>
            <a:br>
              <a:rPr lang="ar-SA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  <a:t>ومن ذلك :</a:t>
            </a:r>
            <a:br>
              <a:rPr lang="ar-SA" sz="2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rgbClr val="002060"/>
                </a:solidFill>
              </a:rPr>
              <a:t>- أغنية الأحزان : 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                              </a:t>
            </a: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حطمت كفُ الأسى قيثارتي</a:t>
            </a:r>
            <a:b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في يد الأحلام </a:t>
            </a:r>
            <a:b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فقضت صمتًا أناشيد الغرام</a:t>
            </a:r>
            <a:b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بين أزهار الخريف </a:t>
            </a:r>
            <a:r>
              <a:rPr lang="ar-SA" sz="2400" dirty="0" err="1" smtClean="0">
                <a:solidFill>
                  <a:schemeClr val="accent3">
                    <a:lumMod val="50000"/>
                  </a:schemeClr>
                </a:solidFill>
              </a:rPr>
              <a:t>الذاويه</a:t>
            </a:r>
            <a:r>
              <a:rPr lang="ar-SA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ar-SA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92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9512" y="908720"/>
            <a:ext cx="8784976" cy="63709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002060"/>
                </a:solidFill>
              </a:rPr>
              <a:t>- قصيدة مأتم القلب :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في الدياجي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كم أناجي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مسمع القبر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بغصا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   ت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نحيبي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وشجوني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ثم أصغي علني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اسـ  مــع  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ترديد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أنيني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                     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فأرى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صوتي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فريد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rgbClr val="002060"/>
                </a:solidFill>
              </a:rPr>
              <a:t>- قصيدة أيها الليل :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أيها الليل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أبا البؤس والهو      ل و يا هيكل الزمــان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الرهيب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 ظلام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الحياة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لوعة الحز      ن و يا معزف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التعيس الغريب</a:t>
            </a:r>
            <a:r>
              <a:rPr lang="ar-SA" sz="2400" dirty="0" smtClean="0">
                <a:solidFill>
                  <a:srgbClr val="002060"/>
                </a:solidFill>
              </a:rPr>
              <a:t/>
            </a:r>
            <a:br>
              <a:rPr lang="ar-SA" sz="2400" dirty="0" smtClean="0">
                <a:solidFill>
                  <a:srgbClr val="002060"/>
                </a:solidFill>
              </a:rPr>
            </a:br>
            <a:r>
              <a:rPr lang="ar-SA" sz="2400" dirty="0" smtClean="0">
                <a:solidFill>
                  <a:srgbClr val="002060"/>
                </a:solidFill>
              </a:rPr>
              <a:t/>
            </a:r>
            <a:br>
              <a:rPr lang="ar-SA" sz="2400" dirty="0" smtClean="0">
                <a:solidFill>
                  <a:srgbClr val="002060"/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</a:rPr>
            </a:br>
            <a:endParaRPr lang="ar-S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72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771800" y="1052736"/>
            <a:ext cx="61206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6">
                    <a:lumMod val="75000"/>
                  </a:schemeClr>
                </a:solidFill>
              </a:rPr>
              <a:t>الشابي و آلام الأمة : </a:t>
            </a:r>
            <a:endParaRPr lang="ar-SA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79512" y="1988840"/>
            <a:ext cx="871296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420E43"/>
                </a:solidFill>
              </a:rPr>
              <a:t>لم يقف إحساسه الدقيق بالألم عند نفسه ، بل تعداها إلى أمته إذ وجدها ترزح تحت ظل الاستعمار الفرنسي وتتألم منه .</a:t>
            </a:r>
            <a:br>
              <a:rPr lang="ar-SA" sz="2400" dirty="0" smtClean="0">
                <a:solidFill>
                  <a:srgbClr val="420E43"/>
                </a:solidFill>
              </a:rPr>
            </a:br>
            <a:r>
              <a:rPr lang="ar-SA" sz="2400" dirty="0" smtClean="0">
                <a:solidFill>
                  <a:srgbClr val="420E43"/>
                </a:solidFill>
              </a:rPr>
              <a:t>وكان الشعب التونسي في مجموعه نائم ولم يستيقظ منه إلا الأقلون ، ثاروا لأمتهم وثار معهم الشابي ثورة تغلغلت في أعماقه وصادف أن كان معلولاً فأحس إحساسًا دقيقًا بعلة أمته وبالمرض السياسي الذي يطحنها ، فيهب في وجه المستعمر فيلطمه بمثل قوله :</a:t>
            </a:r>
            <a:br>
              <a:rPr lang="ar-SA" sz="2400" dirty="0" smtClean="0">
                <a:solidFill>
                  <a:srgbClr val="420E43"/>
                </a:solidFill>
              </a:rPr>
            </a:br>
            <a:r>
              <a:rPr lang="ar-SA" sz="2400" dirty="0" smtClean="0">
                <a:solidFill>
                  <a:srgbClr val="420E43"/>
                </a:solidFill>
              </a:rPr>
              <a:t/>
            </a:r>
            <a:br>
              <a:rPr lang="ar-SA" sz="2400" dirty="0" smtClean="0">
                <a:solidFill>
                  <a:srgbClr val="420E43"/>
                </a:solidFill>
              </a:rPr>
            </a:br>
            <a:r>
              <a:rPr lang="ar-SA" sz="2400" b="1" dirty="0">
                <a:solidFill>
                  <a:srgbClr val="420E43"/>
                </a:solidFill>
              </a:rPr>
              <a:t>ألا </a:t>
            </a:r>
            <a:r>
              <a:rPr lang="ar-SA" sz="2400" b="1" dirty="0" smtClean="0">
                <a:solidFill>
                  <a:srgbClr val="420E43"/>
                </a:solidFill>
              </a:rPr>
              <a:t>أيـها الظـــالم المــــستبد        حبيــب </a:t>
            </a:r>
            <a:r>
              <a:rPr lang="ar-SA" sz="2400" b="1" dirty="0">
                <a:solidFill>
                  <a:srgbClr val="420E43"/>
                </a:solidFill>
              </a:rPr>
              <a:t>الفناء عدو </a:t>
            </a:r>
            <a:r>
              <a:rPr lang="ar-SA" sz="2400" b="1" dirty="0" smtClean="0">
                <a:solidFill>
                  <a:srgbClr val="420E43"/>
                </a:solidFill>
              </a:rPr>
              <a:t>الحيا</a:t>
            </a:r>
            <a:r>
              <a:rPr lang="ar-SA" sz="2400" b="1" dirty="0">
                <a:solidFill>
                  <a:srgbClr val="420E43"/>
                </a:solidFill>
              </a:rPr>
              <a:t>ه</a:t>
            </a:r>
            <a:r>
              <a:rPr lang="en-US" sz="2400" dirty="0">
                <a:solidFill>
                  <a:srgbClr val="420E43"/>
                </a:solidFill>
              </a:rPr>
              <a:t/>
            </a:r>
            <a:br>
              <a:rPr lang="en-US" sz="2400" dirty="0">
                <a:solidFill>
                  <a:srgbClr val="420E43"/>
                </a:solidFill>
              </a:rPr>
            </a:br>
            <a:r>
              <a:rPr lang="ar-SA" sz="2400" b="1" dirty="0">
                <a:solidFill>
                  <a:srgbClr val="420E43"/>
                </a:solidFill>
              </a:rPr>
              <a:t>سخرت </a:t>
            </a:r>
            <a:r>
              <a:rPr lang="ar-SA" sz="2400" b="1" dirty="0" err="1" smtClean="0">
                <a:solidFill>
                  <a:srgbClr val="420E43"/>
                </a:solidFill>
              </a:rPr>
              <a:t>بأنّات</a:t>
            </a:r>
            <a:r>
              <a:rPr lang="ar-SA" sz="2400" b="1" dirty="0" smtClean="0">
                <a:solidFill>
                  <a:srgbClr val="420E43"/>
                </a:solidFill>
              </a:rPr>
              <a:t> </a:t>
            </a:r>
            <a:r>
              <a:rPr lang="ar-SA" sz="2400" b="1" dirty="0">
                <a:solidFill>
                  <a:srgbClr val="420E43"/>
                </a:solidFill>
              </a:rPr>
              <a:t>شعب ضعيف    </a:t>
            </a:r>
            <a:r>
              <a:rPr lang="ar-SA" sz="2400" b="1" dirty="0" smtClean="0">
                <a:solidFill>
                  <a:srgbClr val="420E43"/>
                </a:solidFill>
              </a:rPr>
              <a:t>   وكفــك مخضوبة من دماه</a:t>
            </a:r>
            <a:r>
              <a:rPr lang="en-US" sz="2400" dirty="0">
                <a:solidFill>
                  <a:srgbClr val="420E43"/>
                </a:solidFill>
              </a:rPr>
              <a:t/>
            </a:r>
            <a:br>
              <a:rPr lang="en-US" sz="2400" dirty="0">
                <a:solidFill>
                  <a:srgbClr val="420E43"/>
                </a:solidFill>
              </a:rPr>
            </a:br>
            <a:r>
              <a:rPr lang="ar-SA" sz="2400" b="1" dirty="0">
                <a:solidFill>
                  <a:srgbClr val="420E43"/>
                </a:solidFill>
              </a:rPr>
              <a:t>وعشت تدنس سحر الوجود      وتبذر شوك الأسى في رباه</a:t>
            </a:r>
            <a:endParaRPr lang="ar-SA" sz="2400" dirty="0">
              <a:solidFill>
                <a:srgbClr val="420E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027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9512" y="980728"/>
            <a:ext cx="8784976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وهذا الشعر السياسي أو الوطني كان منتشرًا في كل بلاد الشرق الأوسط ، ولكن شاعرًا لم يبلغ في هذه البلدان ما بلغه الشابي في تونس من حدة الإحساس وعنفه ، فلديه إحساس حاد يجعله يحس في أعماقه آلام أمته وأوجاعها تلقاء المستعمر الظالم ، فينتفض ويزأر في وجه الغاصب .</a:t>
            </a:r>
          </a:p>
          <a:p>
            <a:r>
              <a:rPr lang="ar-SA" sz="2400" dirty="0" smtClean="0"/>
              <a:t>وإذا كان الشابي هان يومًا وذل أمام مرضه الذي يعيث في قلبه ، فإنه لم يهن ولم يذل أبدًا أمام المستعمر ، بل ظل قويًا متحفزًا .. </a:t>
            </a:r>
            <a:br>
              <a:rPr lang="ar-SA" sz="2400" dirty="0" smtClean="0"/>
            </a:br>
            <a:r>
              <a:rPr lang="ar-SA" sz="2400" dirty="0" smtClean="0"/>
              <a:t>ومن أروع ما يصور ذلك أنشودته «</a:t>
            </a:r>
            <a:r>
              <a:rPr lang="ar-SA" sz="2400" dirty="0" smtClean="0">
                <a:solidFill>
                  <a:srgbClr val="7C3D30"/>
                </a:solidFill>
              </a:rPr>
              <a:t>إرادة الحياة</a:t>
            </a:r>
            <a:r>
              <a:rPr lang="ar-SA" sz="2400" dirty="0" smtClean="0"/>
              <a:t>» والتي لا زالت كلماتها تردد على ألسنة الناس حتى يومنا هذا :</a:t>
            </a:r>
            <a:br>
              <a:rPr lang="ar-SA" sz="2400" dirty="0" smtClean="0"/>
            </a:b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b="1" dirty="0"/>
              <a:t>إذا الشعب </a:t>
            </a:r>
            <a:r>
              <a:rPr lang="ar-SA" sz="2400" b="1" dirty="0" smtClean="0"/>
              <a:t>يومًا </a:t>
            </a:r>
            <a:r>
              <a:rPr lang="ar-SA" sz="2400" b="1" dirty="0"/>
              <a:t>أراد الحياة           </a:t>
            </a:r>
            <a:r>
              <a:rPr lang="ar-SA" sz="2400" b="1" dirty="0" smtClean="0"/>
              <a:t> فلا </a:t>
            </a:r>
            <a:r>
              <a:rPr lang="ar-SA" sz="2400" b="1" dirty="0"/>
              <a:t>بد أن </a:t>
            </a:r>
            <a:r>
              <a:rPr lang="ar-SA" sz="2400" b="1" dirty="0" smtClean="0"/>
              <a:t>يسـتجيب </a:t>
            </a:r>
            <a:r>
              <a:rPr lang="ar-SA" sz="2400" b="1" dirty="0"/>
              <a:t>القدر</a:t>
            </a:r>
            <a:endParaRPr lang="en-US" sz="2400" dirty="0"/>
          </a:p>
          <a:p>
            <a:r>
              <a:rPr lang="ar-SA" sz="2400" b="1" dirty="0"/>
              <a:t>ولا </a:t>
            </a:r>
            <a:r>
              <a:rPr lang="ar-SA" sz="2400" b="1" dirty="0" smtClean="0"/>
              <a:t>بـــد للـــيل </a:t>
            </a:r>
            <a:r>
              <a:rPr lang="ar-SA" sz="2400" b="1" dirty="0"/>
              <a:t>أن </a:t>
            </a:r>
            <a:r>
              <a:rPr lang="ar-SA" sz="2400" b="1" dirty="0" smtClean="0"/>
              <a:t>ينجــــلي           </a:t>
            </a:r>
            <a:r>
              <a:rPr lang="ar-SA" sz="2400" b="1" dirty="0"/>
              <a:t>ولا بد </a:t>
            </a:r>
            <a:r>
              <a:rPr lang="ar-SA" sz="2400" b="1" dirty="0" smtClean="0"/>
              <a:t>لــلـقيد </a:t>
            </a:r>
            <a:r>
              <a:rPr lang="ar-SA" sz="2400" b="1" dirty="0"/>
              <a:t>أن </a:t>
            </a:r>
            <a:r>
              <a:rPr lang="ar-SA" sz="2400" b="1" dirty="0" smtClean="0"/>
              <a:t>ينكــسر </a:t>
            </a:r>
            <a:endParaRPr lang="en-US" sz="2400" dirty="0"/>
          </a:p>
          <a:p>
            <a:r>
              <a:rPr lang="ar-SA" sz="2400" b="1" dirty="0"/>
              <a:t>ومن لم يعانقه شوق الحياة           </a:t>
            </a:r>
            <a:r>
              <a:rPr lang="ar-SA" sz="2400" b="1" dirty="0" smtClean="0"/>
              <a:t>تبخــرَ </a:t>
            </a:r>
            <a:r>
              <a:rPr lang="ar-SA" sz="2400" b="1" dirty="0"/>
              <a:t>في </a:t>
            </a:r>
            <a:r>
              <a:rPr lang="ar-SA" sz="2400" b="1" dirty="0" smtClean="0"/>
              <a:t>جوهـــا </a:t>
            </a:r>
            <a:r>
              <a:rPr lang="ar-SA" sz="2400" b="1" dirty="0"/>
              <a:t>واندثر </a:t>
            </a:r>
            <a:endParaRPr lang="en-US" sz="2400" dirty="0"/>
          </a:p>
          <a:p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6838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9512" y="1124744"/>
            <a:ext cx="87849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A81400"/>
                </a:solidFill>
              </a:rPr>
              <a:t>الشابي وخصومه :</a:t>
            </a:r>
            <a:endParaRPr lang="ar-SA" sz="3200" dirty="0">
              <a:solidFill>
                <a:srgbClr val="A814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9512" y="1988840"/>
            <a:ext cx="878497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4B2719"/>
                </a:solidFill>
              </a:rPr>
              <a:t>كان يغمر الشابي دائمًا ضباب العلة وظلامها، ولكن من حين إلى آخر كان يبرق في سمائه وميض الأمل بالحياة فيتحول إلى عدو شعبه ، ويصيح بأعلى صوته في روحه وضميره غاضبًا ، وكان يثور لنفسه ثورات شخصية ، فقد أصيب بخصوم لا يقدرون له أدبه وشعره ، فكان هذا يحز في صدره ، وقد أنشدهم أناشيد مدوية من مثل «نشيد الجبّار» الذي يصور تمسكه بإرادة الحياة :</a:t>
            </a:r>
            <a:r>
              <a:rPr lang="ar-SA" sz="2400" b="1" dirty="0" smtClean="0">
                <a:solidFill>
                  <a:srgbClr val="4B2719"/>
                </a:solidFill>
              </a:rPr>
              <a:t/>
            </a:r>
            <a:br>
              <a:rPr lang="ar-SA" sz="2400" b="1" dirty="0" smtClean="0">
                <a:solidFill>
                  <a:srgbClr val="4B2719"/>
                </a:solidFill>
              </a:rPr>
            </a:br>
            <a:r>
              <a:rPr lang="ar-SA" sz="2400" b="1" dirty="0" smtClean="0">
                <a:solidFill>
                  <a:srgbClr val="4B2719"/>
                </a:solidFill>
              </a:rPr>
              <a:t>ســأعيش رغــم </a:t>
            </a:r>
            <a:r>
              <a:rPr lang="ar-SA" sz="2400" b="1" dirty="0">
                <a:solidFill>
                  <a:srgbClr val="4B2719"/>
                </a:solidFill>
              </a:rPr>
              <a:t>الداء </a:t>
            </a:r>
            <a:r>
              <a:rPr lang="ar-SA" sz="2400" b="1" dirty="0" smtClean="0">
                <a:solidFill>
                  <a:srgbClr val="4B2719"/>
                </a:solidFill>
              </a:rPr>
              <a:t>والأعــداء     كالـــنسر </a:t>
            </a:r>
            <a:r>
              <a:rPr lang="ar-SA" sz="2400" b="1" dirty="0">
                <a:solidFill>
                  <a:srgbClr val="4B2719"/>
                </a:solidFill>
              </a:rPr>
              <a:t>فوق القمة الشماء                         </a:t>
            </a:r>
            <a:endParaRPr lang="en-US" sz="2400" b="1" dirty="0">
              <a:solidFill>
                <a:srgbClr val="4B2719"/>
              </a:solidFill>
            </a:endParaRPr>
          </a:p>
          <a:p>
            <a:r>
              <a:rPr lang="ar-SA" sz="2400" b="1" dirty="0">
                <a:solidFill>
                  <a:srgbClr val="4B2719"/>
                </a:solidFill>
              </a:rPr>
              <a:t>أرنو إلى الشمس المضيئة هازئا     بالسحب والامطار </a:t>
            </a:r>
            <a:r>
              <a:rPr lang="ar-SA" sz="2400" b="1" dirty="0" smtClean="0">
                <a:solidFill>
                  <a:srgbClr val="4B2719"/>
                </a:solidFill>
              </a:rPr>
              <a:t>والأنواء                       </a:t>
            </a:r>
            <a:endParaRPr lang="en-US" sz="2400" b="1" dirty="0">
              <a:solidFill>
                <a:srgbClr val="4B2719"/>
              </a:solidFill>
            </a:endParaRPr>
          </a:p>
          <a:p>
            <a:r>
              <a:rPr lang="ar-SA" sz="2400" dirty="0" smtClean="0">
                <a:solidFill>
                  <a:srgbClr val="4B2719"/>
                </a:solidFill>
              </a:rPr>
              <a:t/>
            </a:r>
            <a:br>
              <a:rPr lang="ar-SA" sz="2400" dirty="0" smtClean="0">
                <a:solidFill>
                  <a:srgbClr val="4B2719"/>
                </a:solidFill>
              </a:rPr>
            </a:br>
            <a:r>
              <a:rPr lang="ar-SA" sz="2400" dirty="0" smtClean="0">
                <a:solidFill>
                  <a:srgbClr val="4B2719"/>
                </a:solidFill>
              </a:rPr>
              <a:t>ويتوجه إليهم بخطابه أيضًا فيقول :</a:t>
            </a:r>
            <a:br>
              <a:rPr lang="ar-SA" sz="2400" dirty="0" smtClean="0">
                <a:solidFill>
                  <a:srgbClr val="4B2719"/>
                </a:solidFill>
              </a:rPr>
            </a:br>
            <a:endParaRPr lang="en-US" sz="2400" b="1" dirty="0">
              <a:solidFill>
                <a:srgbClr val="4B2719"/>
              </a:solidFill>
            </a:endParaRPr>
          </a:p>
          <a:p>
            <a:r>
              <a:rPr lang="ar-SA" sz="2400" b="1" dirty="0">
                <a:solidFill>
                  <a:srgbClr val="4B2719"/>
                </a:solidFill>
              </a:rPr>
              <a:t>إن </a:t>
            </a:r>
            <a:r>
              <a:rPr lang="ar-SA" sz="2400" b="1" dirty="0" smtClean="0">
                <a:solidFill>
                  <a:srgbClr val="4B2719"/>
                </a:solidFill>
              </a:rPr>
              <a:t>المـــعاول </a:t>
            </a:r>
            <a:r>
              <a:rPr lang="ar-SA" sz="2400" b="1" dirty="0">
                <a:solidFill>
                  <a:srgbClr val="4B2719"/>
                </a:solidFill>
              </a:rPr>
              <a:t>لا </a:t>
            </a:r>
            <a:r>
              <a:rPr lang="ar-SA" sz="2400" b="1" dirty="0" smtClean="0">
                <a:solidFill>
                  <a:srgbClr val="4B2719"/>
                </a:solidFill>
              </a:rPr>
              <a:t>تـــهد منـــاكـــبي         والنـار </a:t>
            </a:r>
            <a:r>
              <a:rPr lang="ar-SA" sz="2400" b="1" dirty="0">
                <a:solidFill>
                  <a:srgbClr val="4B2719"/>
                </a:solidFill>
              </a:rPr>
              <a:t>لا تأتي على أعضائي                       </a:t>
            </a:r>
            <a:endParaRPr lang="en-US" sz="2400" b="1" dirty="0">
              <a:solidFill>
                <a:srgbClr val="4B2719"/>
              </a:solidFill>
            </a:endParaRPr>
          </a:p>
          <a:p>
            <a:r>
              <a:rPr lang="ar-SA" sz="2400" b="1" dirty="0">
                <a:solidFill>
                  <a:srgbClr val="4B2719"/>
                </a:solidFill>
              </a:rPr>
              <a:t>فارموا إلى النار الحشائش والعبوا       </a:t>
            </a:r>
            <a:r>
              <a:rPr lang="ar-SA" sz="2400" b="1" dirty="0" smtClean="0">
                <a:solidFill>
                  <a:srgbClr val="4B2719"/>
                </a:solidFill>
              </a:rPr>
              <a:t>يا معشر الأطفال </a:t>
            </a:r>
            <a:r>
              <a:rPr lang="ar-SA" sz="2400" b="1" dirty="0">
                <a:solidFill>
                  <a:srgbClr val="4B2719"/>
                </a:solidFill>
              </a:rPr>
              <a:t>تحت سمائي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320559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1520" y="1052736"/>
            <a:ext cx="8712968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وعلى هذا النحو لم يكن الشابي يلقي خصومه بشيء من التسامح , فقد كان حاد الحس والشعور , فتحول يقذفهم بهذه الحجارة يريد أن يدمي رؤوسهم , فإذا هو يصب طوفانا من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الأحجار 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, حتى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ليقول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: 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أيها الشعب ليتني كنت حطا  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بًّا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فأهوي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على الجذوع بفأسي                        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ليت لي قوة العواصف يا شعـ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بي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فألـقــي إليـــك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ثورة نفسي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ليت لي قوة الأعاصير لكن        أنت حيٌ يقضي الحياة برمس         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ولا يمكن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أن </a:t>
            </a:r>
            <a:r>
              <a:rPr lang="ar-SA" sz="2400" dirty="0">
                <a:solidFill>
                  <a:schemeClr val="accent6">
                    <a:lumMod val="75000"/>
                  </a:schemeClr>
                </a:solidFill>
              </a:rPr>
              <a:t>تفسر هذه الثورة على شعبه إلا بأنه كان يستقبل شعره استقبالا فاترا فصب جام سخط عليه , حين رآه لا يعرف مواهبه , ولا يستقبل أناشيده بالحرارة .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وربما كانت ثورة خاصة وعممها فهو يثور على خصومه ولكن اتسع بالثورة إلى الشعب جميعه ..</a:t>
            </a:r>
            <a:b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على كل حال هي فقط ثورة عابرة في أشعاره .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           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ar-S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18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980728"/>
            <a:ext cx="896448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6">
                    <a:lumMod val="75000"/>
                  </a:schemeClr>
                </a:solidFill>
              </a:rPr>
              <a:t>رثاؤه لنفسه /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/>
            </a:r>
            <a:b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يقول في «الأشواق التائهة» :</a:t>
            </a:r>
            <a:b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صميم الحياة إني وحــيدٌ     مدلجٌ تائـــهٌ فأين شـــروقك؟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صميم الحياة قد وجم النا    يُ وغام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الفضا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فأين بروقك؟</a:t>
            </a:r>
          </a:p>
          <a:p>
            <a:endParaRPr lang="ar-SA" sz="2400" dirty="0"/>
          </a:p>
          <a:p>
            <a: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فهو هنا يرثي نفسه ويبكي أمسه ، وهو يتغنى في قصيدته « في ظل وادي الموت» :</a:t>
            </a:r>
            <a:r>
              <a:rPr lang="ar-SA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ar-SA" sz="2400" dirty="0"/>
              <a:t> 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وتغشى الضباب نفسي فصاحت        في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ملالٍ مرٍ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إلى أين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أمـــشي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؟                   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قلت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سيري مع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الحياة فقالت :        ما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جنينا ترى من السير أمس؟       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وهنا نجده كورقة ذابلة تتهيأ للسقوط .          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46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1196752"/>
            <a:ext cx="8208912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  <a:t>ونجده كأنه يحس بالموت سيعتقه من أحزانه ، فتندمل جروحه ،  وهو يتغنى فرحًا سعيدًا :</a:t>
            </a:r>
            <a:b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الــوداع </a:t>
            </a:r>
            <a:r>
              <a:rPr lang="ar-SA" sz="2400" b="1" dirty="0" err="1" smtClean="0">
                <a:solidFill>
                  <a:schemeClr val="accent6">
                    <a:lumMod val="75000"/>
                  </a:schemeClr>
                </a:solidFill>
              </a:rPr>
              <a:t>الــوداع</a:t>
            </a: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     يا جبــال الهـموم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يا ضباب الأسـى     يا فجاج الجــــحيم</a:t>
            </a:r>
          </a:p>
          <a:p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قد جرى زروقي     في الخضم العظيم</a:t>
            </a:r>
          </a:p>
          <a:p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  <a:t>ونشرت القلاع       فالـــوداع الـوداع </a:t>
            </a:r>
            <a:br>
              <a:rPr lang="ar-SA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  <a:t>وهكذا دوت تلك الزهرة ، وهي لا تزال في برعومها ، ولما يكتمل تفتحها ولا تم </a:t>
            </a:r>
            <a:r>
              <a:rPr lang="ar-SA" sz="2400" b="1" dirty="0" err="1" smtClean="0">
                <a:solidFill>
                  <a:schemeClr val="accent3">
                    <a:lumMod val="50000"/>
                  </a:schemeClr>
                </a:solidFill>
              </a:rPr>
              <a:t>شذاها</a:t>
            </a:r>
            <a:r>
              <a:rPr lang="ar-SA" sz="2400" b="1" dirty="0" smtClean="0">
                <a:solidFill>
                  <a:schemeClr val="accent3">
                    <a:lumMod val="50000"/>
                  </a:schemeClr>
                </a:solidFill>
              </a:rPr>
              <a:t> وعطرها ، إذ ظل المرض يمتص رحيقها ، حتى تفتت قبل الأوان .</a:t>
            </a:r>
            <a:endParaRPr lang="ar-S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07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141</TotalTime>
  <Words>286</Words>
  <Application>Microsoft Office PowerPoint</Application>
  <PresentationFormat>عرض على الشاشة (3:4)‏</PresentationFormat>
  <Paragraphs>41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تدفق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zhr</dc:creator>
  <cp:lastModifiedBy>smsm</cp:lastModifiedBy>
  <cp:revision>15</cp:revision>
  <dcterms:created xsi:type="dcterms:W3CDTF">2012-03-20T17:08:16Z</dcterms:created>
  <dcterms:modified xsi:type="dcterms:W3CDTF">2012-03-30T18:46:50Z</dcterms:modified>
</cp:coreProperties>
</file>