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44" r:id="rId1"/>
    <p:sldMasterId id="2147483780" r:id="rId2"/>
    <p:sldMasterId id="2147483792" r:id="rId3"/>
  </p:sldMasterIdLst>
  <p:sldIdLst>
    <p:sldId id="256" r:id="rId4"/>
    <p:sldId id="257" r:id="rId5"/>
    <p:sldId id="258" r:id="rId6"/>
    <p:sldId id="259" r:id="rId7"/>
    <p:sldId id="260" r:id="rId8"/>
    <p:sldId id="261" r:id="rId9"/>
    <p:sldId id="262" r:id="rId10"/>
    <p:sldId id="263" r:id="rId11"/>
    <p:sldId id="264" r:id="rId12"/>
    <p:sldId id="266" r:id="rId13"/>
    <p:sldId id="267" r:id="rId14"/>
    <p:sldId id="268" r:id="rId15"/>
    <p:sldId id="269" r:id="rId16"/>
    <p:sldId id="270"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FF66"/>
    <a:srgbClr val="CC9900"/>
    <a:srgbClr val="CC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autoAdjust="0"/>
    <p:restoredTop sz="94746" autoAdjust="0"/>
  </p:normalViewPr>
  <p:slideViewPr>
    <p:cSldViewPr>
      <p:cViewPr varScale="1">
        <p:scale>
          <a:sx n="70" d="100"/>
          <a:sy n="70" d="100"/>
        </p:scale>
        <p:origin x="-1164" y="-102"/>
      </p:cViewPr>
      <p:guideLst>
        <p:guide orient="horz" pos="2160"/>
        <p:guide pos="2880"/>
      </p:guideLst>
    </p:cSldViewPr>
  </p:slideViewPr>
  <p:outlineViewPr>
    <p:cViewPr>
      <p:scale>
        <a:sx n="33" d="100"/>
        <a:sy n="33" d="100"/>
      </p:scale>
      <p:origin x="162"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9" name="مستطيل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ar-SA" smtClean="0"/>
              <a:t>انقر لتحرير نمط العنوان الرئيسي</a:t>
            </a:r>
            <a:endParaRPr kumimoji="0" lang="en-US"/>
          </a:p>
        </p:txBody>
      </p:sp>
      <p:sp>
        <p:nvSpPr>
          <p:cNvPr id="3" name="عنوان فرعي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ar-SA" smtClean="0"/>
              <a:t>انقر لتحرير نمط العنوان الثانوي الرئيسي</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
        <p:nvSpPr>
          <p:cNvPr id="10" name="مستطيل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5448"/>
            <a:ext cx="8229600" cy="1252728"/>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9" name="مستطيل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مستطيل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نص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ar-SA" smtClean="0"/>
              <a:t>انقر لتحرير أنماط النص الرئيسي</a:t>
            </a:r>
          </a:p>
        </p:txBody>
      </p:sp>
      <p:sp>
        <p:nvSpPr>
          <p:cNvPr id="6" name="عنصر نائب للمحتوى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نص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
        <p:nvSpPr>
          <p:cNvPr id="12" name="مستطيل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164592" y="1170432"/>
            <a:ext cx="2523744" cy="201168"/>
          </a:xfrm>
        </p:spPr>
        <p:txBody>
          <a:bodyPr/>
          <a:lstStyle/>
          <a:p>
            <a:fld id="{1B8ABB09-4A1D-463E-8065-109CC2B7EFAA}" type="datetimeFigureOut">
              <a:rPr lang="ar-SA" smtClean="0"/>
              <a:pPr/>
              <a:t>19/04/1433</a:t>
            </a:fld>
            <a:endParaRPr lang="ar-SA"/>
          </a:p>
        </p:txBody>
      </p:sp>
      <p:sp>
        <p:nvSpPr>
          <p:cNvPr id="11" name="مستطيل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عنصر نائب للتذييل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ar-SA"/>
          </a:p>
        </p:txBody>
      </p:sp>
      <p:sp>
        <p:nvSpPr>
          <p:cNvPr id="7" name="عنصر نائب لرقم الشريحة 6"/>
          <p:cNvSpPr>
            <a:spLocks noGrp="1"/>
          </p:cNvSpPr>
          <p:nvPr>
            <p:ph type="sldNum" sz="quarter" idx="12"/>
          </p:nvPr>
        </p:nvSpPr>
        <p:spPr>
          <a:xfrm>
            <a:off x="8339328" y="1170432"/>
            <a:ext cx="733864" cy="201168"/>
          </a:xfrm>
        </p:spPr>
        <p:txBody>
          <a:bodyPr/>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9" name="مستطيل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مستطيل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عمودي 1"/>
          <p:cNvSpPr>
            <a:spLocks noGrp="1"/>
          </p:cNvSpPr>
          <p:nvPr>
            <p:ph type="title" orient="vert"/>
          </p:nvPr>
        </p:nvSpPr>
        <p:spPr>
          <a:xfrm>
            <a:off x="6781800" y="274640"/>
            <a:ext cx="19050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04800"/>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a:xfrm>
            <a:off x="2640597" y="6377459"/>
            <a:ext cx="3836404" cy="365125"/>
          </a:xfrm>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مستطيل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مستطيل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صر نائب للعنوان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4" name="عنصر نائب للتاريخ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B8ABB09-4A1D-463E-8065-109CC2B7EFAA}" type="datetimeFigureOut">
              <a:rPr lang="ar-SA" smtClean="0"/>
              <a:pPr/>
              <a:t>19/04/1433</a:t>
            </a:fld>
            <a:endParaRPr lang="ar-SA"/>
          </a:p>
        </p:txBody>
      </p:sp>
      <p:sp>
        <p:nvSpPr>
          <p:cNvPr id="5" name="عنصر نائب للتذييل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ar-SA"/>
          </a:p>
        </p:txBody>
      </p:sp>
      <p:sp>
        <p:nvSpPr>
          <p:cNvPr id="6" name="عنصر نائب لرقم الشريحة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1"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r" rtl="1"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r" rtl="1"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r" rtl="1"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r" rtl="1"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r" rtl="1"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r" rtl="1"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r" rtl="1"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r" rtl="1"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r" rtl="1"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19/04/1433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19/04/1433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714876" y="1071546"/>
            <a:ext cx="4429124" cy="3786214"/>
          </a:xfrm>
        </p:spPr>
        <p:txBody>
          <a:bodyPr/>
          <a:lstStyle/>
          <a:p>
            <a:pPr algn="ctr"/>
            <a:r>
              <a:rPr lang="ar-SA" sz="4800" dirty="0" smtClean="0"/>
              <a:t>الإليــاذة الإسـلامـيــة</a:t>
            </a:r>
            <a:br>
              <a:rPr lang="ar-SA" sz="4800" dirty="0" smtClean="0"/>
            </a:br>
            <a:r>
              <a:rPr lang="ar-SA" sz="4800" dirty="0" smtClean="0"/>
              <a:t/>
            </a:r>
            <a:br>
              <a:rPr lang="ar-SA" sz="4800" dirty="0" smtClean="0"/>
            </a:br>
            <a:r>
              <a:rPr lang="ar-SA" sz="4800" dirty="0" smtClean="0"/>
              <a:t>لأحـمـد مـحرم</a:t>
            </a:r>
            <a:endParaRPr lang="ar-SA" sz="4800" dirty="0"/>
          </a:p>
        </p:txBody>
      </p:sp>
      <p:pic>
        <p:nvPicPr>
          <p:cNvPr id="3" name="صورة 2" descr="__6.jpg"/>
          <p:cNvPicPr>
            <a:picLocks noChangeAspect="1"/>
          </p:cNvPicPr>
          <p:nvPr/>
        </p:nvPicPr>
        <p:blipFill>
          <a:blip r:embed="rId2"/>
          <a:stretch>
            <a:fillRect/>
          </a:stretch>
        </p:blipFill>
        <p:spPr>
          <a:xfrm>
            <a:off x="0" y="0"/>
            <a:ext cx="4786314" cy="51435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Autofit/>
          </a:bodyPr>
          <a:lstStyle/>
          <a:p>
            <a:pPr algn="r">
              <a:lnSpc>
                <a:spcPct val="150000"/>
              </a:lnSpc>
            </a:pPr>
            <a:r>
              <a:rPr lang="en-US" sz="3200" dirty="0" smtClean="0"/>
              <a:t/>
            </a:r>
            <a:br>
              <a:rPr lang="en-US" sz="3200" dirty="0" smtClean="0"/>
            </a:br>
            <a:endParaRPr lang="ar-SA" sz="3200" dirty="0"/>
          </a:p>
        </p:txBody>
      </p:sp>
      <p:sp>
        <p:nvSpPr>
          <p:cNvPr id="25601" name="Rectangle 1"/>
          <p:cNvSpPr>
            <a:spLocks noChangeArrowheads="1"/>
          </p:cNvSpPr>
          <p:nvPr/>
        </p:nvSpPr>
        <p:spPr bwMode="auto">
          <a:xfrm>
            <a:off x="0" y="500042"/>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tabLst/>
            </a:pPr>
            <a:r>
              <a:rPr lang="ar-SA" sz="4000" b="1" dirty="0" smtClean="0">
                <a:solidFill>
                  <a:schemeClr val="accent2">
                    <a:lumMod val="75000"/>
                  </a:schemeClr>
                </a:solidFill>
                <a:latin typeface="Sakkal Majalla" pitchFamily="2" charset="-78"/>
                <a:ea typeface="Calibri" pitchFamily="34" charset="0"/>
                <a:cs typeface="Sakkal Majalla" pitchFamily="2" charset="-78"/>
              </a:rPr>
              <a:t>أن</a:t>
            </a:r>
            <a:r>
              <a:rPr kumimoji="0" lang="ar-SA" sz="40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ـــــــــــواع الشـــــــعــــــر العـــــــــربــــي </a:t>
            </a:r>
            <a:endParaRPr kumimoji="0" lang="ar-SA" sz="40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endParaRPr>
          </a:p>
          <a:p>
            <a:pPr marL="0" marR="0" lvl="0" indent="0" algn="r" defTabSz="914400" rtl="1" eaLnBrk="1" fontAlgn="base" latinLnBrk="0" hangingPunct="1">
              <a:lnSpc>
                <a:spcPct val="100000"/>
              </a:lnSpc>
              <a:spcBef>
                <a:spcPct val="0"/>
              </a:spcBef>
              <a:spcAft>
                <a:spcPct val="0"/>
              </a:spcAft>
              <a:buClrTx/>
              <a:buSzTx/>
              <a:buFontTx/>
              <a:buChar char="•"/>
              <a:tabLst/>
            </a:pPr>
            <a:endParaRPr lang="ar-SA" sz="3000" dirty="0" smtClean="0">
              <a:latin typeface="Sakkal Majalla" pitchFamily="2" charset="-78"/>
              <a:cs typeface="Sakkal Majalla" pitchFamily="2" charset="-78"/>
            </a:endParaRPr>
          </a:p>
          <a:p>
            <a:pPr marL="0" marR="0" lvl="0" indent="0" algn="r" defTabSz="914400" rtl="1" eaLnBrk="1" fontAlgn="base" latinLnBrk="0" hangingPunct="1">
              <a:lnSpc>
                <a:spcPct val="100000"/>
              </a:lnSpc>
              <a:spcBef>
                <a:spcPct val="0"/>
              </a:spcBef>
              <a:spcAft>
                <a:spcPct val="0"/>
              </a:spcAft>
              <a:buClrTx/>
              <a:buSzTx/>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000" b="1" i="0" u="sng"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الشعر الغنائي </a:t>
            </a:r>
            <a:endPar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tabLst/>
            </a:pPr>
            <a:r>
              <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000" b="1" i="0" u="sng"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الشعر التعليمي</a:t>
            </a:r>
            <a:r>
              <a:rPr kumimoji="0" lang="ar-SA" sz="30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a:t>
            </a:r>
            <a:endPar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tabLst/>
            </a:pPr>
            <a:r>
              <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000" b="1" i="0" u="sng"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الشعر القصصي </a:t>
            </a:r>
            <a:endPar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tabLst/>
            </a:pPr>
            <a:endParaRPr lang="ar-SA" sz="3000" dirty="0" smtClean="0">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3000" b="1" i="0" u="sng"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الشعر التمثيلي </a:t>
            </a:r>
            <a:endParaRPr kumimoji="0" lang="ar-SA" sz="30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0"/>
            <a:ext cx="8715436" cy="1928802"/>
          </a:xfrm>
        </p:spPr>
        <p:txBody>
          <a:bodyPr>
            <a:normAutofit/>
          </a:bodyPr>
          <a:lstStyle/>
          <a:p>
            <a:pPr algn="r"/>
            <a:r>
              <a:rPr lang="ar-SA" sz="3200" b="1" u="sng" dirty="0" smtClean="0">
                <a:solidFill>
                  <a:schemeClr val="accent2">
                    <a:lumMod val="75000"/>
                  </a:schemeClr>
                </a:solidFill>
                <a:latin typeface="+mn-lt"/>
              </a:rPr>
              <a:t>سبب عدم معرفة العرب للشعر التمثيلي:</a:t>
            </a:r>
            <a:r>
              <a:rPr lang="en-US" dirty="0" smtClean="0"/>
              <a:t/>
            </a:r>
            <a:br>
              <a:rPr lang="en-US" dirty="0" smtClean="0"/>
            </a:br>
            <a:r>
              <a:rPr lang="ar-SA" sz="2800" dirty="0" smtClean="0">
                <a:solidFill>
                  <a:schemeClr val="tx1"/>
                </a:solidFill>
                <a:latin typeface="Sakkal Majalla" pitchFamily="2" charset="-78"/>
                <a:cs typeface="Sakkal Majalla" pitchFamily="2" charset="-78"/>
              </a:rPr>
              <a:t>السبب هو عدم وجود مسرح ، ولا عرفوا التمثيل ولا الحوار الطويل ، إذا هذا النوع هو فن غربي وعرفه العرب فيما بعد .</a:t>
            </a:r>
            <a:r>
              <a:rPr lang="ar-SA" sz="3100" dirty="0" smtClean="0">
                <a:solidFill>
                  <a:schemeClr val="tx1"/>
                </a:solidFill>
                <a:latin typeface="Sakkal Majalla" pitchFamily="2" charset="-78"/>
                <a:cs typeface="Sakkal Majalla" pitchFamily="2" charset="-78"/>
              </a:rPr>
              <a:t> </a:t>
            </a:r>
            <a:endParaRPr lang="ar-SA" sz="3100" dirty="0">
              <a:solidFill>
                <a:schemeClr val="tx1"/>
              </a:solidFill>
            </a:endParaRPr>
          </a:p>
        </p:txBody>
      </p:sp>
      <p:sp>
        <p:nvSpPr>
          <p:cNvPr id="39937" name="Rectangle 1"/>
          <p:cNvSpPr>
            <a:spLocks noChangeArrowheads="1"/>
          </p:cNvSpPr>
          <p:nvPr/>
        </p:nvSpPr>
        <p:spPr bwMode="auto">
          <a:xfrm>
            <a:off x="0" y="1928802"/>
            <a:ext cx="9144000" cy="3847207"/>
          </a:xfrm>
          <a:prstGeom prst="rect">
            <a:avLst/>
          </a:prstGeom>
          <a:no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2400" b="1" i="0" u="sng" strike="noStrike" cap="none" normalizeH="0" baseline="0" dirty="0" smtClean="0">
              <a:ln>
                <a:noFill/>
              </a:ln>
              <a:solidFill>
                <a:schemeClr val="accent2">
                  <a:lumMod val="75000"/>
                </a:schemeClr>
              </a:solidFill>
              <a:effectLst/>
              <a:latin typeface="Sakkal Majalla" pitchFamily="2" charset="-78"/>
              <a:ea typeface="Calibri"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sng" strike="noStrike" cap="none" normalizeH="0" baseline="0" dirty="0" smtClean="0">
                <a:ln>
                  <a:noFill/>
                </a:ln>
                <a:solidFill>
                  <a:schemeClr val="accent2">
                    <a:lumMod val="75000"/>
                  </a:schemeClr>
                </a:solidFill>
                <a:effectLst/>
                <a:latin typeface="Sakkal Majalla" pitchFamily="2" charset="-78"/>
                <a:ea typeface="Calibri" pitchFamily="34" charset="0"/>
              </a:rPr>
              <a:t>أسباب عدم معرفة العرب الشعر القصصي الذي عرفه الغربيون : </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accent2">
                  <a:lumMod val="75000"/>
                </a:schemeClr>
              </a:solidFill>
              <a:effectLst/>
              <a:latin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0" i="0"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الذاتية</a:t>
            </a: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 أي أنهم </a:t>
            </a:r>
            <a:r>
              <a:rPr kumimoji="0" lang="ar-SA" sz="2800" b="0" i="0" u="none" strike="noStrike" cap="none" normalizeH="0" baseline="0" dirty="0" err="1" smtClean="0">
                <a:ln>
                  <a:noFill/>
                </a:ln>
                <a:solidFill>
                  <a:schemeClr val="tx1"/>
                </a:solidFill>
                <a:effectLst/>
                <a:latin typeface="Sakkal Majalla" pitchFamily="2" charset="-78"/>
                <a:ea typeface="Calibri" pitchFamily="34" charset="0"/>
                <a:cs typeface="Sakkal Majalla" pitchFamily="2" charset="-78"/>
              </a:rPr>
              <a:t>ذاتيون</a:t>
            </a: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في شعرهم ، لا يتصلون بمحيط غير محيط أنفسهم .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0" i="0"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القصر </a:t>
            </a: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إذ أن الشاعر نفسه في الشعر لا يطول ، بينما الشاعر القصصي عند الأمم الأخرى يطول نفسه حتى تتجاوز قصيدته مئات الأبيات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ويقال أيضا أن العرب لم تكن لديهم حروب كحرب طروادة ،وهذا الرأي غير صحيح فلديهم حروب قديمة مثل : موقعة ذي القار ، حرب البسوس ، الحروب الإسلامية في الشرق والغرب </a:t>
            </a: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ar-SA" sz="2800" b="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71612"/>
            <a:ext cx="8305800" cy="5143536"/>
          </a:xfrm>
        </p:spPr>
        <p:txBody>
          <a:bodyPr>
            <a:normAutofit fontScale="90000"/>
          </a:bodyPr>
          <a:lstStyle/>
          <a:p>
            <a:pPr lvl="0" algn="r" rtl="1" fontAlgn="base">
              <a:spcAft>
                <a:spcPct val="0"/>
              </a:spcAft>
            </a:pPr>
            <a:r>
              <a:rPr lang="ar-SA" sz="31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تسجيل الأحداث بالشعر</a:t>
            </a:r>
            <a:r>
              <a:rPr lang="en-US" sz="31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تعرّض بعض الشعراء لكتابة التاريخ أو فصل منه بالشعر, على نحو ما هو معروف:</a:t>
            </a:r>
            <a: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عن ابن عبد ربه في نظمه لحروب عبد الرحمن الناصر </a:t>
            </a:r>
            <a:r>
              <a:rPr lang="en-US"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Arial" pitchFamily="34" charset="0"/>
                <a:cs typeface="Sakkal Majalla" pitchFamily="2" charset="-78"/>
              </a:rPr>
              <a:t>- </a:t>
            </a: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لسان </a:t>
            </a: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الدين بن الخطيب في نظمه للتاريخ حتى عصره شعراً.</a:t>
            </a:r>
            <a: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-وكثيراً ما نظمت سيرة الرسول صلى الله عليه وسلم وقصتا إسرائه ومعراجه.</a:t>
            </a:r>
            <a:r>
              <a:rPr lang="en-US"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r>
            <a:br>
              <a:rPr lang="en-US"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br>
            <a: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ما يُلحظ على هذا الشعر:</a:t>
            </a:r>
            <a:r>
              <a:rPr lang="en-US" sz="31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ولكن </a:t>
            </a: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أكثر هذا كله ليس من الشعر القصصي في شيء , وإنما أشبه ما يكون بنظم المتون , فهم ينظمون الحوادث في أسلاك من الشعر , وقلما يضيفون روعة من خيال .</a:t>
            </a:r>
            <a: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31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ar-SA" sz="31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ومثل هذا النظم إنما يدخل في الشعر التعليمي , ذلك الشعر الذي يسوق المعارف ويحشدها في غير قصد إلى إثارة للخيال أو إثارة للمشاعر, فهو شعر يخاطب العقل.</a:t>
            </a:r>
            <a:r>
              <a:rPr lang="ar-SA" sz="36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ar-SA" sz="36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85720" y="500042"/>
            <a:ext cx="8715436" cy="4893647"/>
          </a:xfrm>
          <a:prstGeom prst="rect">
            <a:avLst/>
          </a:prstGeom>
        </p:spPr>
        <p:txBody>
          <a:bodyPr wrap="square">
            <a:spAutoFit/>
          </a:bodyPr>
          <a:lstStyle/>
          <a:p>
            <a:pPr lvl="0" algn="ctr" fontAlgn="base">
              <a:spcBef>
                <a:spcPct val="0"/>
              </a:spcBef>
              <a:spcAft>
                <a:spcPct val="0"/>
              </a:spcAft>
            </a:pPr>
            <a:r>
              <a:rPr lang="ar-SA" sz="3200" b="1" u="sng"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متى عرف شعراء العرب الشعر القصصي؟</a:t>
            </a:r>
            <a:endParaRPr lang="en-US" sz="3200" b="1" u="sng" dirty="0" smtClean="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24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لم تعرف العربية الشعر القصصي بمعناه الغربي حتى اتصلت بأوربا </a:t>
            </a:r>
            <a:r>
              <a:rPr lang="ar-SA" sz="28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آدابها في القرن الماضي , واطلع شعراؤنا على الملاحم الكبيرة </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فتمنوا </a:t>
            </a:r>
            <a:r>
              <a:rPr lang="ar-SA" sz="28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لونقلوها</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إلى لغتهم.</a:t>
            </a:r>
            <a:endParaRPr lang="en-US" sz="28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-ولم </a:t>
            </a:r>
            <a:r>
              <a:rPr lang="ar-SA" sz="28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يلبث</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سليمان البستاني أن نقل إلياذة هوميروس إلى لغتنا شعراً , وبذلك رأى شعراؤنا تحت أعينهم هذا اللون من الشعر القصصي , ورأوا ما يجري فيه من حروب وحوادث مثيرة تدور حول أبطال اليونان وطروادة.</a:t>
            </a:r>
          </a:p>
          <a:p>
            <a:pPr lvl="0" eaLnBrk="0" fontAlgn="base" hangingPunct="0">
              <a:spcBef>
                <a:spcPct val="0"/>
              </a:spcBef>
              <a:spcAft>
                <a:spcPct val="0"/>
              </a:spcAft>
            </a:pPr>
            <a:endParaRPr lang="en-US" sz="28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-ومعروف أن الإلياذة نُظمت من وزن واحد لم تخرج عنه , وأن الأسطورة تجري في ثناياها , وأن الآلهة كانت تتدخل في الحروب , فتارة تنصر اليونان وتارة تنصر طروادة</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endParaRPr lang="en-US" sz="28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وقد حاول سليمان البستاني أن ينقل كل ذلك إلى العربية </a:t>
            </a:r>
            <a:r>
              <a:rPr lang="ar-SA" sz="28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أدى جهداً مشكوراً , وإن لم يلتزم في عمله وزناً بعينه.</a:t>
            </a:r>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71472" y="1071546"/>
            <a:ext cx="8358246" cy="4708981"/>
          </a:xfrm>
          <a:prstGeom prst="rect">
            <a:avLst/>
          </a:prstGeom>
        </p:spPr>
        <p:txBody>
          <a:bodyPr wrap="square">
            <a:spAutoFit/>
          </a:bodyPr>
          <a:lstStyle/>
          <a:p>
            <a:pPr lvl="0" fontAlgn="base">
              <a:spcBef>
                <a:spcPct val="0"/>
              </a:spcBef>
              <a:spcAft>
                <a:spcPct val="0"/>
              </a:spcAft>
            </a:pPr>
            <a:r>
              <a:rPr lang="ar-SA"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نموذج للإلياذة العربية</a:t>
            </a:r>
            <a:endParaRPr lang="en-US" sz="3600" b="1" dirty="0" smtClean="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ومازال شعراؤنا يتطلعون إلى مجاراة هذا العمل ومحاكاته, حتى نهض أحمد محرم يحقق لهم الأمل المنشود</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p>
          <a:p>
            <a:pPr lvl="0" eaLnBrk="0" fontAlgn="base" hangingPunct="0">
              <a:spcBef>
                <a:spcPct val="0"/>
              </a:spcBef>
              <a:spcAft>
                <a:spcPct val="0"/>
              </a:spcAft>
            </a:pPr>
            <a:endParaRPr lang="en-US" sz="32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endParaRPr>
          </a:p>
          <a:p>
            <a:pPr lvl="0" eaLnBrk="0" fontAlgn="base" hangingPunct="0">
              <a:spcBef>
                <a:spcPct val="0"/>
              </a:spcBef>
              <a:spcAft>
                <a:spcPct val="0"/>
              </a:spcAft>
            </a:pPr>
            <a:endParaRPr lang="en-US" sz="32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endParaRPr>
          </a:p>
          <a:p>
            <a:pPr lvl="0" eaLnBrk="0" fontAlgn="base" hangingPunct="0">
              <a:spcBef>
                <a:spcPct val="0"/>
              </a:spcBef>
              <a:spcAft>
                <a:spcPct val="0"/>
              </a:spcAft>
            </a:pPr>
            <a:r>
              <a:rPr lang="ar-SA"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الإلياذة الإسلامية لأحمد محرم</a:t>
            </a:r>
            <a:r>
              <a:rPr lang="en-US" sz="3600" b="1" dirty="0" smtClean="0">
                <a:solidFill>
                  <a:srgbClr val="000000"/>
                </a:solidFill>
                <a:effectLst>
                  <a:outerShdw blurRad="38100" dist="38100" dir="2700000" algn="tl">
                    <a:srgbClr val="000000">
                      <a:alpha val="43137"/>
                    </a:srgbClr>
                  </a:outerShdw>
                </a:effectLst>
                <a:latin typeface="Arial" pitchFamily="34" charset="0"/>
                <a:ea typeface="Calibri" pitchFamily="34" charset="0"/>
                <a:cs typeface="Arial" pitchFamily="34" charset="0"/>
              </a:rPr>
              <a:t>              </a:t>
            </a:r>
            <a:endParaRPr lang="en-US" sz="3600" b="1" dirty="0" smtClean="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موضوعها</a:t>
            </a:r>
            <a:r>
              <a:rPr lang="en-US"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endParaRPr lang="en-US" sz="3600" b="1" dirty="0" smtClean="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اختار حروب الرسول صلى الله عليه وسلم موضوعاً لإلياذته أو ملحمته</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الإسلامية</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endParaRPr lang="en-US" sz="3200"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1000108"/>
            <a:ext cx="8572560" cy="4462760"/>
          </a:xfrm>
          <a:prstGeom prst="rect">
            <a:avLst/>
          </a:prstGeom>
        </p:spPr>
        <p:txBody>
          <a:bodyPr wrap="square">
            <a:spAutoFit/>
          </a:bodyPr>
          <a:lstStyle/>
          <a:p>
            <a:pPr lvl="0" eaLnBrk="0" fontAlgn="base" hangingPunct="0">
              <a:spcBef>
                <a:spcPct val="0"/>
              </a:spcBef>
              <a:spcAft>
                <a:spcPct val="0"/>
              </a:spcAft>
            </a:pPr>
            <a:r>
              <a:rPr lang="ar-SA"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طريقة عرضها</a:t>
            </a:r>
            <a:r>
              <a:rPr lang="en-US" sz="3600" b="1"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p>
          <a:p>
            <a:pPr lvl="0" eaLnBrk="0" fontAlgn="base" hangingPunct="0">
              <a:spcBef>
                <a:spcPct val="0"/>
              </a:spcBef>
              <a:spcAft>
                <a:spcPct val="0"/>
              </a:spcAft>
            </a:pPr>
            <a:endParaRPr lang="en-US" sz="3600" b="1" dirty="0" smtClean="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buFontTx/>
              <a:buChar char="-"/>
            </a:pPr>
            <a:r>
              <a:rPr lang="ar-SA" sz="28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وكثيراً ما يقدم للفصل بقطعة نثرية يوضح فيها موضوع القصيدة التالية, سواء بغزوة أو </a:t>
            </a:r>
            <a:r>
              <a:rPr lang="ar-SA" sz="28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بحادثة </a:t>
            </a:r>
            <a:r>
              <a:rPr lang="ar-SA" sz="28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وهو يفتتحها بقوله </a:t>
            </a:r>
            <a:r>
              <a:rPr lang="en-US" sz="2800" b="1"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a:t>
            </a:r>
          </a:p>
          <a:p>
            <a:pPr lvl="0" eaLnBrk="0" fontAlgn="base" hangingPunct="0">
              <a:spcBef>
                <a:spcPct val="0"/>
              </a:spcBef>
              <a:spcAft>
                <a:spcPct val="0"/>
              </a:spcAft>
              <a:buFontTx/>
              <a:buChar char="-"/>
            </a:pPr>
            <a:endParaRPr lang="en-US" sz="2800" b="1"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2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املأ</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الأرض يا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محمدُ نــورا</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واغمر الناس حكمةً </a:t>
            </a:r>
            <a:r>
              <a:rPr lang="ar-SA" sz="32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والدهورا</a:t>
            </a:r>
            <a:endParaRPr lang="en-US" sz="32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حجبَتْك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الغيوب سـراً تجـلى</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يكشف الحُجْبَ كلها </a:t>
            </a:r>
            <a:r>
              <a:rPr lang="ar-SA" sz="3200" dirty="0" err="1"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والستورا</a:t>
            </a:r>
            <a:endParaRPr lang="en-US" sz="32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صبَّ سيلُ الفساد في كل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واد</a:t>
            </a:r>
            <a:r>
              <a:rPr lang="en-US"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فتــدفق عليه حتى </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يغـ</a:t>
            </a:r>
            <a:r>
              <a:rPr lang="ar-SA" sz="3200" dirty="0" smtClean="0">
                <a:solidFill>
                  <a:srgbClr val="0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ورا</a:t>
            </a:r>
            <a:endParaRPr lang="en-US" sz="3200" dirty="0" smtClean="0">
              <a:effectLst>
                <a:outerShdw blurRad="38100" dist="38100" dir="2700000" algn="tl">
                  <a:srgbClr val="000000">
                    <a:alpha val="43137"/>
                  </a:srgbClr>
                </a:outerShdw>
              </a:effectLst>
              <a:latin typeface="Arial" pitchFamily="34" charset="0"/>
              <a:cs typeface="Arial" pitchFamily="34" charset="0"/>
            </a:endParaRPr>
          </a:p>
          <a:p>
            <a:pPr lvl="0" eaLnBrk="0" fontAlgn="base" hangingPunct="0">
              <a:spcBef>
                <a:spcPct val="0"/>
              </a:spcBef>
              <a:spcAft>
                <a:spcPct val="0"/>
              </a:spcAft>
            </a:pPr>
            <a:endParaRPr lang="en-US" sz="3200"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1000108"/>
            <a:ext cx="8643998" cy="3970318"/>
          </a:xfrm>
          <a:prstGeom prst="rect">
            <a:avLst/>
          </a:prstGeom>
        </p:spPr>
        <p:txBody>
          <a:bodyPr wrap="square">
            <a:spAutoFit/>
          </a:bodyPr>
          <a:lstStyle/>
          <a:p>
            <a:pPr lvl="0" indent="252413" algn="justLow" eaLnBrk="0" fontAlgn="base" hangingPunct="0">
              <a:spcBef>
                <a:spcPct val="0"/>
              </a:spcBef>
              <a:spcAft>
                <a:spcPct val="0"/>
              </a:spcAft>
            </a:pPr>
            <a:r>
              <a:rPr lang="ar-SA" sz="2800" dirty="0"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ويقص علينا "محرم " في فصل ثان هذه الهجرة , وكيف استخفى الرسول بغار مع صاحبه أبي بكر , وكيف عميت عن عيون المشركين , حتى إذا أمنهم تابع هجرته إلى أن نزل ضاحية المدينة </a:t>
            </a:r>
            <a:r>
              <a:rPr lang="ar-SA" sz="2800" dirty="0" err="1"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المسماه</a:t>
            </a:r>
            <a:r>
              <a:rPr lang="ar-SA" sz="2800" dirty="0"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 "قباء" فرفع المسجد المبارك , وصلى فيه الصلاة التي شرعها ربه , وينهض الرسول عليه السلام من قباء إلى المدينة , فيشد "أحمد محرم</a:t>
            </a:r>
            <a:r>
              <a:rPr lang="en-US" sz="2800" dirty="0"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a:t>
            </a:r>
          </a:p>
          <a:p>
            <a:pPr lvl="0" indent="252413" eaLnBrk="0" fontAlgn="base" hangingPunct="0">
              <a:spcBef>
                <a:spcPct val="0"/>
              </a:spcBef>
              <a:spcAft>
                <a:spcPct val="0"/>
              </a:spcAft>
            </a:pPr>
            <a:endParaRPr lang="en-US" sz="2800"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lvl="0" indent="252413" eaLnBrk="0" fontAlgn="base" hangingPunct="0">
              <a:spcBef>
                <a:spcPct val="0"/>
              </a:spcBef>
              <a:spcAft>
                <a:spcPct val="0"/>
              </a:spcAft>
            </a:pPr>
            <a:r>
              <a:rPr lang="ar-SA" sz="2800" dirty="0" smtClean="0">
                <a:solidFill>
                  <a:srgbClr val="000000"/>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أقْبل فتلك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ديـارُ يثربُ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تقبـلُ</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      يكفيك من أشواِقها ما تحملُ</a:t>
            </a:r>
            <a:endParaRPr lang="en-US" sz="2800" dirty="0" smtClean="0">
              <a:solidFill>
                <a:schemeClr val="accent2">
                  <a:lumMod val="75000"/>
                </a:schemeClr>
              </a:solidFill>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lvl="0" indent="252413" eaLnBrk="0" fontAlgn="base" hangingPunct="0">
              <a:spcBef>
                <a:spcPct val="0"/>
              </a:spcBef>
              <a:spcAft>
                <a:spcPct val="0"/>
              </a:spcAft>
            </a:pP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القومُ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مذ فارقت مكــة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أعين     تأبى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الكرى وجـوانح </a:t>
            </a:r>
            <a:r>
              <a:rPr lang="ar-SA" sz="2800" dirty="0" err="1"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تتململُ</a:t>
            </a:r>
            <a:endParaRPr lang="en-US" sz="2800" dirty="0" smtClean="0">
              <a:solidFill>
                <a:schemeClr val="accent2">
                  <a:lumMod val="75000"/>
                </a:schemeClr>
              </a:solidFill>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lvl="0" indent="252413" eaLnBrk="0" fontAlgn="base" hangingPunct="0">
              <a:spcBef>
                <a:spcPct val="0"/>
              </a:spcBef>
              <a:spcAft>
                <a:spcPct val="0"/>
              </a:spcAft>
            </a:pP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 يتطلعون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إلى الفجاج وقولُهم      أفما </a:t>
            </a:r>
            <a:r>
              <a:rPr lang="ar-SA" sz="2800" dirty="0" smtClean="0">
                <a:solidFill>
                  <a:schemeClr val="accent2">
                    <a:lumMod val="75000"/>
                  </a:schemeClr>
                </a:solidFill>
                <a:effectLst>
                  <a:outerShdw blurRad="38100" dist="38100" dir="2700000" algn="tl">
                    <a:srgbClr val="000000">
                      <a:alpha val="43137"/>
                    </a:srgbClr>
                  </a:outerShdw>
                </a:effectLst>
                <a:latin typeface="Sakkal Majalla" pitchFamily="2" charset="-78"/>
                <a:ea typeface="Times New Roman" pitchFamily="18" charset="0"/>
                <a:cs typeface="Sakkal Majalla" pitchFamily="2" charset="-78"/>
              </a:rPr>
              <a:t>يطالعنا النـبي المـرسـل</a:t>
            </a:r>
            <a:endParaRPr lang="en-US" sz="2800" dirty="0" smtClean="0">
              <a:solidFill>
                <a:schemeClr val="accent2">
                  <a:lumMod val="75000"/>
                </a:schemeClr>
              </a:solidFill>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lvl="0" indent="252413" eaLnBrk="0" fontAlgn="base" hangingPunct="0">
              <a:spcBef>
                <a:spcPct val="0"/>
              </a:spcBef>
              <a:spcAft>
                <a:spcPct val="0"/>
              </a:spcAft>
            </a:pPr>
            <a:endParaRPr lang="ar-SA" sz="2800"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857232"/>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ويفيض "محرم" في ضيافة الانصار للمهاجرين </a:t>
            </a:r>
            <a:r>
              <a:rPr kumimoji="0" lang="ar-SA" sz="3200" b="1" i="0" u="none" strike="noStrike" cap="none" normalizeH="0" baseline="0" dirty="0" err="1" smtClean="0">
                <a:ln>
                  <a:noFill/>
                </a:ln>
                <a:solidFill>
                  <a:srgbClr val="000000"/>
                </a:solidFill>
                <a:effectLst/>
                <a:latin typeface="Sakkal Majalla" pitchFamily="2" charset="-78"/>
                <a:ea typeface="Calibri" pitchFamily="34" charset="0"/>
                <a:cs typeface="Sakkal Majalla" pitchFamily="2" charset="-78"/>
              </a:rPr>
              <a:t>ومابذلوه</a:t>
            </a:r>
            <a:r>
              <a:rPr kumimoji="0" lang="ar-SA" sz="32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 لهم فقد شاطروهم بيوتهم وأموالهم وأنزلوهم </a:t>
            </a:r>
            <a:r>
              <a:rPr kumimoji="0" lang="ar-SA" sz="32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منازل </a:t>
            </a:r>
            <a:r>
              <a:rPr kumimoji="0" lang="ar-SA" sz="32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كريمة وباركت يد الرسول هذه الأخوة الصادقة ووثقت عرا تلك المحبة الصافية في الله ودينه :</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هي الأواصر ادناها الدم الجاري</a:t>
            </a:r>
            <a:r>
              <a:rPr lang="ar-SA" sz="2800" b="1" dirty="0" smtClean="0">
                <a:solidFill>
                  <a:schemeClr val="accent2">
                    <a:lumMod val="75000"/>
                  </a:schemeClr>
                </a:solidFill>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فلا </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محالـة </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من </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حـب </a:t>
            </a:r>
            <a:r>
              <a:rPr kumimoji="0" lang="ar-SA" sz="2800" b="1"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وايثـار</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a:t>
            </a:r>
            <a:endParaRPr kumimoji="0" lang="en-US" sz="2800" b="1" i="0" u="none" strike="noStrike" cap="none" normalizeH="0" baseline="0" dirty="0" smtClean="0">
              <a:ln>
                <a:noFill/>
              </a:ln>
              <a:solidFill>
                <a:schemeClr val="accent2">
                  <a:lumMod val="75000"/>
                </a:schemeClr>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a:t>
            </a:r>
            <a:r>
              <a:rPr kumimoji="0" lang="ar-SA" sz="2800" b="1"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الاسرة</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اجتمعت في الدار واحدة </a:t>
            </a:r>
            <a:r>
              <a:rPr lang="ar-SA" sz="2800" b="1" dirty="0" smtClean="0">
                <a:solidFill>
                  <a:schemeClr val="accent2">
                    <a:lumMod val="75000"/>
                  </a:schemeClr>
                </a:solidFill>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حييت من </a:t>
            </a:r>
            <a:r>
              <a:rPr kumimoji="0" lang="ar-SA" sz="2800" b="1"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اسرة</a:t>
            </a:r>
            <a:r>
              <a:rPr kumimoji="0" lang="ar-SA" sz="28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بوركت من دار</a:t>
            </a:r>
            <a:endParaRPr kumimoji="0" lang="ar-SA" sz="2800" b="1" i="0" u="none" strike="noStrike" cap="none" normalizeH="0" baseline="0" dirty="0" smtClean="0">
              <a:ln>
                <a:noFill/>
              </a:ln>
              <a:solidFill>
                <a:schemeClr val="accent2">
                  <a:lumMod val="7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0" y="642918"/>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نموذج لغزوة بدر :</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ما للنفوس إلى </a:t>
            </a:r>
            <a:r>
              <a:rPr kumimoji="0" lang="ar-SA" sz="2800" b="1" i="0" u="none" strike="noStrike" cap="none" normalizeH="0" baseline="0" dirty="0" err="1" smtClean="0">
                <a:ln>
                  <a:noFill/>
                </a:ln>
                <a:solidFill>
                  <a:srgbClr val="000000"/>
                </a:solidFill>
                <a:effectLst/>
                <a:latin typeface="Sakkal Majalla" pitchFamily="2" charset="-78"/>
                <a:ea typeface="Calibri" pitchFamily="34" charset="0"/>
                <a:cs typeface="Sakkal Majalla" pitchFamily="2" charset="-78"/>
              </a:rPr>
              <a:t>العماية</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 تجنح </a:t>
            </a:r>
            <a:r>
              <a:rPr lang="ar-SA" sz="2800" b="1" dirty="0" smtClean="0">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أتظن أن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السيـف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عنها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يصفـح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داويت بالحسنى فلج فسادها </a:t>
            </a:r>
            <a:r>
              <a:rPr lang="ar-SA" sz="2800" b="1" dirty="0" smtClean="0">
                <a:latin typeface="Arial" pitchFamily="34" charset="0"/>
                <a:ea typeface="Calibri" pitchFamily="34" charset="0"/>
                <a:cs typeface="Arial" pitchFamily="34" charset="0"/>
              </a:rPr>
              <a:t>   </a:t>
            </a:r>
            <a:r>
              <a:rPr lang="ar-SA" sz="2800" b="1" dirty="0" smtClean="0">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ولديك إن شئت الدواء الأصلح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الإذن جاء فقل لقومك أقبلوا </a:t>
            </a:r>
            <a:r>
              <a:rPr lang="ar-SA" sz="2800" b="1" dirty="0" smtClean="0">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بالبيض تبرق </a:t>
            </a:r>
            <a:r>
              <a:rPr kumimoji="0" lang="ar-SA" sz="2800" b="1" i="0" u="none" strike="noStrike" cap="none" normalizeH="0" baseline="0" dirty="0" err="1" smtClean="0">
                <a:ln>
                  <a:noFill/>
                </a:ln>
                <a:solidFill>
                  <a:srgbClr val="000000"/>
                </a:solidFill>
                <a:effectLst/>
                <a:latin typeface="Sakkal Majalla" pitchFamily="2" charset="-78"/>
                <a:ea typeface="Calibri" pitchFamily="34" charset="0"/>
                <a:cs typeface="Sakkal Majalla" pitchFamily="2" charset="-78"/>
              </a:rPr>
              <a:t>والصوافن</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 </a:t>
            </a:r>
            <a:r>
              <a:rPr kumimoji="0" lang="ar-SA" sz="2800" b="1" i="0" u="none" strike="noStrike" cap="none" normalizeH="0" baseline="0" dirty="0" err="1" smtClean="0">
                <a:ln>
                  <a:noFill/>
                </a:ln>
                <a:solidFill>
                  <a:srgbClr val="000000"/>
                </a:solidFill>
                <a:effectLst/>
                <a:latin typeface="Sakkal Majalla" pitchFamily="2" charset="-78"/>
                <a:ea typeface="Calibri" pitchFamily="34" charset="0"/>
                <a:cs typeface="Sakkal Majalla" pitchFamily="2" charset="-78"/>
              </a:rPr>
              <a:t>تضبـح</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err="1" smtClean="0">
                <a:ln>
                  <a:noFill/>
                </a:ln>
                <a:solidFill>
                  <a:srgbClr val="000000"/>
                </a:solidFill>
                <a:effectLst/>
                <a:latin typeface="Sakkal Majalla" pitchFamily="2" charset="-78"/>
                <a:ea typeface="Calibri" pitchFamily="34" charset="0"/>
                <a:cs typeface="Sakkal Majalla" pitchFamily="2" charset="-78"/>
              </a:rPr>
              <a:t>أفيطمع</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 الكفار أن لا يؤخذوا </a:t>
            </a:r>
            <a:r>
              <a:rPr lang="ar-SA" sz="2800" b="1" dirty="0" smtClean="0">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بل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غرهم حلم يمد ويفســح </a:t>
            </a:r>
            <a:endPar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2800" b="1" dirty="0" smtClean="0">
              <a:solidFill>
                <a:srgbClr val="000000"/>
              </a:solidFill>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0" y="1000108"/>
            <a:ext cx="91440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ثم يصف كيف استجاب الله لرسوله فأنزل عليه من السماء كتيبة من الملائكة الأطهار كانت تضرب مع المؤمنين فوق أعناق الكفار وعلى كل بنان </a:t>
            </a:r>
            <a:r>
              <a:rPr kumimoji="0" lang="ar-SA" sz="2800" b="1" i="0" u="none" strike="noStrike" cap="none" normalizeH="0" baseline="0" dirty="0" smtClean="0">
                <a:ln>
                  <a:noFill/>
                </a:ln>
                <a:solidFill>
                  <a:srgbClr val="000000"/>
                </a:solidFill>
                <a:effectLst/>
                <a:latin typeface="Sakkal Majalla" pitchFamily="2" charset="-78"/>
                <a:ea typeface="Calibri" pitchFamily="34" charset="0"/>
                <a:cs typeface="Sakkal Majalla" pitchFamily="2" charset="-78"/>
              </a:rPr>
              <a:t>:</a:t>
            </a:r>
          </a:p>
          <a:p>
            <a:pPr marL="0" marR="0" lvl="0" indent="0" defTabSz="914400" rtl="1"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الله </a:t>
            </a:r>
            <a:r>
              <a:rPr kumimoji="0" lang="ar-SA" sz="2800" b="0"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ارسل</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في السحاب كتيبة </a:t>
            </a:r>
            <a:r>
              <a:rPr lang="ar-SA" sz="2800" dirty="0" smtClean="0">
                <a:solidFill>
                  <a:schemeClr val="accent2">
                    <a:lumMod val="75000"/>
                  </a:schemeClr>
                </a:solidFill>
                <a:latin typeface="Arial" pitchFamily="34" charset="0"/>
                <a:ea typeface="Calibri" pitchFamily="34" charset="0"/>
                <a:cs typeface="Arial" pitchFamily="34" charset="0"/>
              </a:rPr>
              <a:t>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تهفو كما هفت </a:t>
            </a:r>
            <a:r>
              <a:rPr kumimoji="0" lang="ar-SA" sz="2800" b="0"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البروق</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اللمـح </a:t>
            </a:r>
            <a:endParaRPr kumimoji="0" lang="en-US" sz="2800" b="0" i="0" u="none" strike="noStrike" cap="none" normalizeH="0" baseline="0" dirty="0" smtClean="0">
              <a:ln>
                <a:noFill/>
              </a:ln>
              <a:solidFill>
                <a:schemeClr val="accent2">
                  <a:lumMod val="75000"/>
                </a:schemeClr>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جبريل يضرب </a:t>
            </a:r>
            <a:r>
              <a:rPr kumimoji="0" lang="ar-SA" sz="2800" b="0"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والملائك</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حوله  </a:t>
            </a:r>
            <a:r>
              <a:rPr lang="ar-SA" sz="2800" dirty="0" smtClean="0">
                <a:solidFill>
                  <a:schemeClr val="accent2">
                    <a:lumMod val="75000"/>
                  </a:schemeClr>
                </a:solidFill>
                <a:latin typeface="Arial" pitchFamily="34" charset="0"/>
                <a:ea typeface="Calibri" pitchFamily="34" charset="0"/>
                <a:cs typeface="Arial" pitchFamily="34" charset="0"/>
              </a:rPr>
              <a:t>   </a:t>
            </a:r>
            <a:r>
              <a:rPr lang="ar-SA" sz="2800" dirty="0" smtClean="0">
                <a:solidFill>
                  <a:schemeClr val="accent2">
                    <a:lumMod val="75000"/>
                  </a:schemeClr>
                </a:solidFill>
                <a:latin typeface="Arial" pitchFamily="34" charset="0"/>
                <a:ea typeface="Calibri" pitchFamily="34" charset="0"/>
                <a:cs typeface="Arial" pitchFamily="34" charset="0"/>
              </a:rPr>
              <a:t>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صف ترض </a:t>
            </a:r>
            <a:r>
              <a:rPr kumimoji="0" lang="ar-SA" sz="2800" b="0"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به</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الصفوف وترضخ </a:t>
            </a:r>
            <a:endParaRPr kumimoji="0" lang="en-US" sz="2800" b="0" i="0" u="none" strike="noStrike" cap="none" normalizeH="0" baseline="0" dirty="0" smtClean="0">
              <a:ln>
                <a:noFill/>
              </a:ln>
              <a:solidFill>
                <a:schemeClr val="accent2">
                  <a:lumMod val="75000"/>
                </a:schemeClr>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للقوم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في </a:t>
            </a:r>
            <a:r>
              <a:rPr kumimoji="0" lang="ar-SA" sz="2800" b="0" i="0" u="none" strike="noStrike" cap="none" normalizeH="0" baseline="0" dirty="0" err="1" smtClean="0">
                <a:ln>
                  <a:noFill/>
                </a:ln>
                <a:solidFill>
                  <a:schemeClr val="accent2">
                    <a:lumMod val="75000"/>
                  </a:schemeClr>
                </a:solidFill>
                <a:effectLst/>
                <a:latin typeface="Sakkal Majalla" pitchFamily="2" charset="-78"/>
                <a:ea typeface="Calibri" pitchFamily="34" charset="0"/>
                <a:cs typeface="Sakkal Majalla" pitchFamily="2" charset="-78"/>
              </a:rPr>
              <a:t>اعناقهـم</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وبنانهم </a:t>
            </a:r>
            <a:r>
              <a:rPr lang="ar-SA" sz="2800" dirty="0" smtClean="0">
                <a:solidFill>
                  <a:schemeClr val="accent2">
                    <a:lumMod val="75000"/>
                  </a:schemeClr>
                </a:solidFill>
                <a:latin typeface="Arial" pitchFamily="34" charset="0"/>
                <a:ea typeface="Calibri" pitchFamily="34" charset="0"/>
                <a:cs typeface="Arial" pitchFamily="34" charset="0"/>
              </a:rPr>
              <a:t>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نار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تريك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الداء كيــف </a:t>
            </a:r>
            <a:r>
              <a:rPr kumimoji="0" lang="ar-SA" sz="2800" b="0"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يبرح </a:t>
            </a:r>
          </a:p>
          <a:p>
            <a:pPr marL="0" marR="0" lvl="0" indent="0" defTabSz="914400" rtl="1" eaLnBrk="0" fontAlgn="base" latinLnBrk="0" hangingPunct="0">
              <a:lnSpc>
                <a:spcPct val="100000"/>
              </a:lnSpc>
              <a:spcBef>
                <a:spcPct val="0"/>
              </a:spcBef>
              <a:spcAft>
                <a:spcPct val="0"/>
              </a:spcAft>
              <a:buClrTx/>
              <a:buSzTx/>
              <a:buFontTx/>
              <a:buNone/>
              <a:tabLst/>
            </a:pPr>
            <a:endParaRPr lang="ar-SA" sz="2800" dirty="0" smtClean="0">
              <a:solidFill>
                <a:srgbClr val="000000"/>
              </a:solidFill>
              <a:latin typeface="Sakkal Majalla" pitchFamily="2" charset="-78"/>
              <a:cs typeface="Sakkal Majalla" pitchFamily="2" charset="-78"/>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2">
                  <a:lumMod val="7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928670"/>
            <a:ext cx="8643998"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rPr>
              <a:t>التعليــق</a:t>
            </a:r>
            <a:r>
              <a:rPr kumimoji="0" lang="ar-SA" sz="3600" b="1" i="0" u="none" strike="noStrike" cap="none" normalizeH="0" dirty="0" smtClean="0">
                <a:ln>
                  <a:noFill/>
                </a:ln>
                <a:solidFill>
                  <a:schemeClr val="accent2">
                    <a:lumMod val="75000"/>
                  </a:schemeClr>
                </a:solidFill>
                <a:effectLst/>
                <a:latin typeface="Sakkal Majalla" pitchFamily="2" charset="-78"/>
                <a:ea typeface="Calibri" pitchFamily="34" charset="0"/>
                <a:cs typeface="Sakkal Majalla" pitchFamily="2" charset="-78"/>
              </a:rPr>
              <a:t> علـى </a:t>
            </a:r>
            <a:r>
              <a:rPr kumimoji="0" lang="ar-SA" sz="3600" b="1" i="0" u="none" strike="noStrike" cap="none" normalizeH="0" dirty="0" smtClean="0">
                <a:ln>
                  <a:noFill/>
                </a:ln>
                <a:solidFill>
                  <a:schemeClr val="accent2">
                    <a:lumMod val="75000"/>
                  </a:schemeClr>
                </a:solidFill>
                <a:effectLst/>
                <a:latin typeface="Sakkal Majalla" pitchFamily="2" charset="-78"/>
                <a:ea typeface="Calibri" pitchFamily="34" charset="0"/>
                <a:cs typeface="Sakkal Majalla" pitchFamily="2" charset="-78"/>
              </a:rPr>
              <a:t>الإليــــــاذة :</a:t>
            </a:r>
            <a:endParaRPr kumimoji="0" lang="ar-SA" sz="3600" b="1" i="0" u="none" strike="noStrike" cap="none" normalizeH="0" baseline="0" dirty="0" smtClean="0">
              <a:ln>
                <a:noFill/>
              </a:ln>
              <a:solidFill>
                <a:schemeClr val="accent2">
                  <a:lumMod val="75000"/>
                </a:schemeClr>
              </a:solidFill>
              <a:effectLst/>
              <a:latin typeface="Sakkal Majalla" pitchFamily="2" charset="-78"/>
              <a:ea typeface="Calibri" pitchFamily="34" charset="0"/>
              <a:cs typeface="Sakkal Majalla"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قد اتضح لنا صوت "محرم" فهو لا يكتب ملحمة كالملحمة التي كتب فيها "هوميروس" إلياذته وإنما يكتب أو قل ينظم سيرة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الرسول,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وفرق بين نظم السير والشعر القصصي ذلك لان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الأول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عمل آلي ، فالشاعر يقرأ التاريخ ثم يحوله شعرا أو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قل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يحوله نظما ، وهو لذلك لا يعالج حربا ولا ملحمة بعينها وإنما يعالج سيره مطولة فيها الحرب وفيها غير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الحرب.</a:t>
            </a:r>
            <a:endParaRPr kumimoji="0" lang="en-US" sz="2800" b="1"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 نفس هذه الإلياذة الإسلامية لا تتناول حربا واحدة من حروب الرسول وإنما تتناول مجموعة كبيرة من حروبه وهي تقف عند كل حرب فتعرضها علينا عرضا تاريخيا صادقا ما أمكن فيكون تاريخ ولكن لا يكون شعر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a:t>
            </a:r>
            <a:endParaRPr kumimoji="0" lang="en-US" sz="2800" b="1"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متنا من متون التاريخ فلا شرح ولا حاشية من خيال وحلم يمثل لنا مشاهد الموقعة وكأنها تبعث من جديد بتفاصيلها ، إنما هي المشاهد نفسها تصاغ من جديد نظما .</a:t>
            </a:r>
            <a:endParaRPr kumimoji="0" lang="ar-SA" sz="2800" b="1"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500034" y="785794"/>
            <a:ext cx="835824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لا يطلب من الشاعر القصصي أن يشوه التاريخ أو يحرفه ، ولكن يطلب منه أن يمثل حقائقه لا كما هي في الواقع بالضبط.</a:t>
            </a:r>
          </a:p>
          <a:p>
            <a:pPr marL="0" marR="0" lvl="0" indent="0" algn="r" defTabSz="914400" rtl="1" eaLnBrk="1" fontAlgn="base" latinLnBrk="0" hangingPunct="1">
              <a:lnSpc>
                <a:spcPct val="100000"/>
              </a:lnSpc>
              <a:spcBef>
                <a:spcPct val="0"/>
              </a:spcBef>
              <a:spcAft>
                <a:spcPct val="0"/>
              </a:spcAft>
              <a:buClrTx/>
              <a:buSzTx/>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endParaRPr kumimoji="0" lang="en-US" sz="2800" b="1"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إن ما </a:t>
            </a:r>
            <a:r>
              <a:rPr kumimoji="0" lang="ar-SA" sz="2800" b="1" i="0" u="none" strike="noStrike" cap="none" normalizeH="0" baseline="0" dirty="0" err="1" smtClean="0">
                <a:ln>
                  <a:noFill/>
                </a:ln>
                <a:solidFill>
                  <a:schemeClr val="tx1"/>
                </a:solidFill>
                <a:effectLst/>
                <a:latin typeface="Sakkal Majalla" pitchFamily="2" charset="-78"/>
                <a:ea typeface="Calibri" pitchFamily="34" charset="0"/>
                <a:cs typeface="Sakkal Majalla" pitchFamily="2" charset="-78"/>
              </a:rPr>
              <a:t>قرأناه</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لمحرم،إنما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هو قصائد جمع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بعضها</a:t>
            </a:r>
            <a:r>
              <a:rPr kumimoji="0" lang="ar-SA" sz="2800" b="1" i="0" u="none" strike="noStrike" cap="none" normalizeH="0" dirty="0" smtClean="0">
                <a:ln>
                  <a:noFill/>
                </a:ln>
                <a:solidFill>
                  <a:schemeClr val="tx1"/>
                </a:solidFill>
                <a:effectLst/>
                <a:latin typeface="Sakkal Majalla" pitchFamily="2" charset="-78"/>
                <a:ea typeface="Calibri" pitchFamily="34" charset="0"/>
                <a:cs typeface="Sakkal Majalla" pitchFamily="2" charset="-78"/>
              </a:rPr>
              <a:t> إلى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بعض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وسميت إلياذة ، ولن يغير الاسم من مدلولها الحقيقي شيئا ،فهو اسم لا يطابق مسماه لا من حيث الشكل ولا من حيث الموضوع </a:t>
            </a:r>
            <a:r>
              <a:rPr lang="ar-SA" sz="2800" b="1" dirty="0" smtClean="0">
                <a:latin typeface="Sakkal Majalla" pitchFamily="2" charset="-78"/>
                <a:ea typeface="Calibri" pitchFamily="34" charset="0"/>
                <a:cs typeface="Sakkal Majalla" pitchFamily="2" charset="-78"/>
              </a:rPr>
              <a:t>.</a:t>
            </a:r>
            <a:endParaRPr kumimoji="0" lang="en-US" sz="2800" b="1"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أن محرما لم يستغل الفرص التي واتته في هذه السيرة ،ليلعب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بخياله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وينشط ذهنه.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ومن الفرص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الذهبية  إلى ضيعها فرصة الإسراء والمعراج ،وقد أكثر المسلمون من الكتابة  فيهما والقصص حولهما شعرا نثرا.</a:t>
            </a:r>
            <a:endParaRPr kumimoji="0" lang="en-US" sz="2800" b="1"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ومن الفرص القيمة كتيبة الملائكة التي نزلت في غزوة بدر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وحاربت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في صفوف المسلمين  .</a:t>
            </a:r>
            <a:endParaRPr kumimoji="0" lang="ar-SA" sz="2800" b="1"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857233"/>
            <a:ext cx="8358246" cy="4647426"/>
          </a:xfrm>
          <a:prstGeom prst="rect">
            <a:avLst/>
          </a:prstGeom>
        </p:spPr>
        <p:txBody>
          <a:bodyPr wrap="square">
            <a:spAutoFit/>
          </a:bodyPr>
          <a:lstStyle/>
          <a:p>
            <a:pPr algn="ctr"/>
            <a:r>
              <a:rPr lang="ar-SA" sz="4000" dirty="0" smtClean="0">
                <a:solidFill>
                  <a:schemeClr val="accent2">
                    <a:lumMod val="75000"/>
                  </a:schemeClr>
                </a:solidFill>
                <a:latin typeface="Sakkal Majalla" pitchFamily="2" charset="-78"/>
                <a:cs typeface="Sakkal Majalla" pitchFamily="2" charset="-78"/>
              </a:rPr>
              <a:t> </a:t>
            </a:r>
            <a:r>
              <a:rPr lang="ar-SA" sz="4000" b="1" dirty="0" smtClean="0">
                <a:solidFill>
                  <a:schemeClr val="accent2">
                    <a:lumMod val="75000"/>
                  </a:schemeClr>
                </a:solidFill>
                <a:latin typeface="Sakkal Majalla" pitchFamily="2" charset="-78"/>
                <a:cs typeface="Sakkal Majalla" pitchFamily="2" charset="-78"/>
              </a:rPr>
              <a:t>الخلاصـــــــــــــة</a:t>
            </a:r>
            <a:r>
              <a:rPr lang="ar-SA" sz="4000" b="1" dirty="0" smtClean="0">
                <a:solidFill>
                  <a:schemeClr val="accent2">
                    <a:lumMod val="75000"/>
                  </a:schemeClr>
                </a:solidFill>
                <a:latin typeface="Sakkal Majalla" pitchFamily="2" charset="-78"/>
                <a:cs typeface="Sakkal Majalla" pitchFamily="2" charset="-78"/>
              </a:rPr>
              <a:t>:</a:t>
            </a:r>
          </a:p>
          <a:p>
            <a:pPr algn="ctr"/>
            <a:endParaRPr lang="ar-SA" sz="3200" b="1" dirty="0" smtClean="0">
              <a:solidFill>
                <a:schemeClr val="accent2">
                  <a:lumMod val="75000"/>
                </a:schemeClr>
              </a:solidFill>
              <a:latin typeface="Sakkal Majalla" pitchFamily="2" charset="-78"/>
              <a:cs typeface="Sakkal Majalla" pitchFamily="2" charset="-78"/>
            </a:endParaRPr>
          </a:p>
          <a:p>
            <a:r>
              <a:rPr lang="ar-SA" sz="3200" b="1" dirty="0" smtClean="0">
                <a:latin typeface="Sakkal Majalla" pitchFamily="2" charset="-78"/>
                <a:cs typeface="Sakkal Majalla" pitchFamily="2" charset="-78"/>
              </a:rPr>
              <a:t>إ</a:t>
            </a:r>
            <a:r>
              <a:rPr lang="ar-SA" sz="3200" b="1" dirty="0" smtClean="0">
                <a:latin typeface="Sakkal Majalla" pitchFamily="2" charset="-78"/>
                <a:cs typeface="Sakkal Majalla" pitchFamily="2" charset="-78"/>
              </a:rPr>
              <a:t>ن </a:t>
            </a:r>
            <a:r>
              <a:rPr lang="ar-SA" sz="3200" b="1" dirty="0" smtClean="0">
                <a:latin typeface="Sakkal Majalla" pitchFamily="2" charset="-78"/>
                <a:cs typeface="Sakkal Majalla" pitchFamily="2" charset="-78"/>
              </a:rPr>
              <a:t>إلياذة ‘محرم ‘ ليست </a:t>
            </a:r>
            <a:r>
              <a:rPr lang="ar-SA" sz="3200" b="1" dirty="0" smtClean="0">
                <a:latin typeface="Sakkal Majalla" pitchFamily="2" charset="-78"/>
                <a:cs typeface="Sakkal Majalla" pitchFamily="2" charset="-78"/>
              </a:rPr>
              <a:t>كما </a:t>
            </a:r>
            <a:r>
              <a:rPr lang="ar-SA" sz="3200" b="1" dirty="0" smtClean="0">
                <a:latin typeface="Sakkal Majalla" pitchFamily="2" charset="-78"/>
                <a:cs typeface="Sakkal Majalla" pitchFamily="2" charset="-78"/>
              </a:rPr>
              <a:t>يظن حدثا جديدا بل هي عـمل مسبوق وإن من الخطأ أن نسميها أو يسميها صاحبها </a:t>
            </a:r>
            <a:r>
              <a:rPr lang="ar-SA" sz="3200" b="1" dirty="0" smtClean="0">
                <a:latin typeface="Sakkal Majalla" pitchFamily="2" charset="-78"/>
                <a:cs typeface="Sakkal Majalla" pitchFamily="2" charset="-78"/>
              </a:rPr>
              <a:t>إلياذة. </a:t>
            </a:r>
            <a:r>
              <a:rPr lang="ar-SA" sz="3200" b="1" dirty="0" smtClean="0">
                <a:latin typeface="Sakkal Majalla" pitchFamily="2" charset="-78"/>
                <a:cs typeface="Sakkal Majalla" pitchFamily="2" charset="-78"/>
              </a:rPr>
              <a:t>هي مجموعة من القصائد في سيرة الرسول وغزواته </a:t>
            </a:r>
            <a:r>
              <a:rPr lang="ar-SA" sz="3200" b="1" dirty="0" smtClean="0">
                <a:latin typeface="Sakkal Majalla" pitchFamily="2" charset="-78"/>
                <a:cs typeface="Sakkal Majalla" pitchFamily="2" charset="-78"/>
              </a:rPr>
              <a:t>, </a:t>
            </a:r>
            <a:r>
              <a:rPr lang="ar-SA" sz="3200" b="1" dirty="0" smtClean="0">
                <a:latin typeface="Sakkal Majalla" pitchFamily="2" charset="-78"/>
                <a:cs typeface="Sakkal Majalla" pitchFamily="2" charset="-78"/>
              </a:rPr>
              <a:t>وهي أشبه ما تكون بالقصائد الغنائية ومع ذلك </a:t>
            </a:r>
            <a:r>
              <a:rPr lang="ar-SA" sz="3200" b="1" dirty="0" smtClean="0">
                <a:latin typeface="Sakkal Majalla" pitchFamily="2" charset="-78"/>
                <a:cs typeface="Sakkal Majalla" pitchFamily="2" charset="-78"/>
              </a:rPr>
              <a:t>فغنائيتها </a:t>
            </a:r>
            <a:r>
              <a:rPr lang="ar-SA" sz="3200" b="1" dirty="0" smtClean="0">
                <a:latin typeface="Sakkal Majalla" pitchFamily="2" charset="-78"/>
                <a:cs typeface="Sakkal Majalla" pitchFamily="2" charset="-78"/>
              </a:rPr>
              <a:t>ضعيفة إذ ليس فيها مشاعر مثيرة ،ولا صور حية </a:t>
            </a:r>
            <a:r>
              <a:rPr lang="ar-SA" sz="3200" b="1" dirty="0" smtClean="0">
                <a:latin typeface="Sakkal Majalla" pitchFamily="2" charset="-78"/>
                <a:cs typeface="Sakkal Majalla" pitchFamily="2" charset="-78"/>
              </a:rPr>
              <a:t>،وسرعان </a:t>
            </a:r>
            <a:r>
              <a:rPr lang="ar-SA" sz="3200" b="1" dirty="0" smtClean="0">
                <a:latin typeface="Sakkal Majalla" pitchFamily="2" charset="-78"/>
                <a:cs typeface="Sakkal Majalla" pitchFamily="2" charset="-78"/>
              </a:rPr>
              <a:t>ما يملؤك السأم والملل وهي لذلك شيء بين الشعر الغنائي والشعر التعليمي الجاف أما الشعر القصصي فليس فيها منه شيء لأنها تفقد أهم أركانه وهو الخيال القوي النافذ.</a:t>
            </a:r>
            <a:endParaRPr lang="ar-SA" sz="3200" b="1"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وحدة نمطية">
  <a:themeElements>
    <a:clrScheme name="وحدة نمطية">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وحدة نمطية">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حدة نمطية">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تدفق">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تدفق">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217</TotalTime>
  <Words>892</Words>
  <Application>Microsoft Office PowerPoint</Application>
  <PresentationFormat>عرض على الشاشة (3:4)‏</PresentationFormat>
  <Paragraphs>81</Paragraphs>
  <Slides>14</Slides>
  <Notes>0</Notes>
  <HiddenSlides>0</HiddenSlides>
  <MMClips>0</MMClips>
  <ScaleCrop>false</ScaleCrop>
  <HeadingPairs>
    <vt:vector size="4" baseType="variant">
      <vt:variant>
        <vt:lpstr>سمة</vt:lpstr>
      </vt:variant>
      <vt:variant>
        <vt:i4>3</vt:i4>
      </vt:variant>
      <vt:variant>
        <vt:lpstr>عناوين الشرائح</vt:lpstr>
      </vt:variant>
      <vt:variant>
        <vt:i4>14</vt:i4>
      </vt:variant>
    </vt:vector>
  </HeadingPairs>
  <TitlesOfParts>
    <vt:vector size="17" baseType="lpstr">
      <vt:lpstr>وحدة نمطية</vt:lpstr>
      <vt:lpstr>تدفق</vt:lpstr>
      <vt:lpstr>1_تدفق</vt:lpstr>
      <vt:lpstr>الإليــاذة الإسـلامـيــة  لأحـمـد مـحرم</vt:lpstr>
      <vt:lpstr> </vt:lpstr>
      <vt:lpstr>سبب عدم معرفة العرب للشعر التمثيلي: السبب هو عدم وجود مسرح ، ولا عرفوا التمثيل ولا الحوار الطويل ، إذا هذا النوع هو فن غربي وعرفه العرب فيما بعد . </vt:lpstr>
      <vt:lpstr>تسجيل الأحداث بالشعر تعرّض بعض الشعراء لكتابة التاريخ أو فصل منه بالشعر, على نحو ما هو معروف: - عن ابن عبد ربه في نظمه لحروب عبد الرحمن الناصر . - لسان الدين بن الخطيب في نظمه للتاريخ حتى عصره شعراً.  -وكثيراً ما نظمت سيرة الرسول صلى الله عليه وسلم وقصتا إسرائه ومعراجه.  ما يُلحظ على هذا الشعر: ولكن أكثر هذا كله ليس من الشعر القصصي في شيء , وإنما أشبه ما يكون بنظم المتون , فهم ينظمون الحوادث في أسلاك من الشعر , وقلما يضيفون روعة من خيال . ومثل هذا النظم إنما يدخل في الشعر التعليمي , ذلك الشعر الذي يسوق المعارف ويحشدها في غير قصد إلى إثارة للخيال أو إثارة للمشاعر, فهو شعر يخاطب العقل. </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الإلياذة الإسلامية  لأحـــمـــد مــحــرم</dc:title>
  <dc:creator>user</dc:creator>
  <cp:lastModifiedBy>smsm</cp:lastModifiedBy>
  <cp:revision>53</cp:revision>
  <dcterms:created xsi:type="dcterms:W3CDTF">2012-02-23T21:58:56Z</dcterms:created>
  <dcterms:modified xsi:type="dcterms:W3CDTF">2012-03-12T07:45:53Z</dcterms:modified>
</cp:coreProperties>
</file>