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84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Cambria" pitchFamily="18" charset="0"/>
      <p:regular r:id="rId15"/>
      <p:bold r:id="rId16"/>
      <p:italic r:id="rId17"/>
      <p:boldItalic r:id="rId18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990000"/>
    <a:srgbClr val="BCC280"/>
    <a:srgbClr val="8E1A36"/>
    <a:srgbClr val="593C5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5EC602D-108D-4FB7-807E-21195485FFC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969B459-DBA7-44B3-A0ED-69A50276CA00}" type="datetimeFigureOut">
              <a:rPr lang="ar-SA" smtClean="0"/>
              <a:pPr/>
              <a:t>18/04/1433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11960" y="1628800"/>
            <a:ext cx="3024336" cy="3046988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48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الـوطــنـية</a:t>
            </a:r>
          </a:p>
          <a:p>
            <a:pPr algn="ctr"/>
            <a:r>
              <a:rPr lang="ar-SA" sz="48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في </a:t>
            </a:r>
          </a:p>
          <a:p>
            <a:pPr algn="ctr"/>
            <a:r>
              <a:rPr lang="ar-SA" sz="48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شعــر </a:t>
            </a:r>
          </a:p>
          <a:p>
            <a:pPr algn="ctr"/>
            <a:r>
              <a:rPr lang="ar-SA" sz="48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حـافظ إبراهـيم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2880320" cy="53285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674118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3528" y="58011"/>
            <a:ext cx="7820451" cy="59400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القرن التاسع عشر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تعد مصر جيوشها ، وتريد الاستيلاء على الشام وبلاد العرب 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عصر إسماعيل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كثرت الديون ، وساءت مالية الدولة بسبب سياسته الطائشة 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ثورة عرابي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ثارت مصر بقيادة عرابي لأول عهد </a:t>
            </a:r>
            <a:r>
              <a:rPr lang="ar-SA" sz="2400" dirty="0" smtClean="0"/>
              <a:t> </a:t>
            </a:r>
            <a:r>
              <a:rPr lang="ar-SA" sz="2400" dirty="0"/>
              <a:t>توفيق ، واستعان توفيق في إخماد الجذوة الوطنية </a:t>
            </a:r>
            <a:r>
              <a:rPr lang="ar-SA" sz="2400" dirty="0" smtClean="0"/>
              <a:t>لشعبة </a:t>
            </a:r>
            <a:r>
              <a:rPr lang="ar-SA" sz="2400" dirty="0"/>
              <a:t>وإطفائها بيد </a:t>
            </a:r>
            <a:r>
              <a:rPr lang="ar-SA" sz="2400" dirty="0" smtClean="0"/>
              <a:t>الأجنبي، </a:t>
            </a:r>
            <a:r>
              <a:rPr lang="ar-SA" sz="2400" dirty="0"/>
              <a:t>فكان الاحتلال الإنجليزي </a:t>
            </a:r>
            <a:r>
              <a:rPr lang="ar-SA" sz="2400" dirty="0" err="1" smtClean="0"/>
              <a:t>المشؤوم</a:t>
            </a:r>
            <a:r>
              <a:rPr lang="ar-SA" sz="2400" dirty="0" smtClean="0"/>
              <a:t> </a:t>
            </a:r>
            <a:r>
              <a:rPr lang="ar-SA" sz="2400" dirty="0"/>
              <a:t>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نشأة حافظ إبراهيم: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شب لأسرة متوسطة ,إذ توفى أبوه فكفله خاله ، وأرسل به إلى الكتاب ثم إلى المدرسة ، وعمل في مكاتب بعض المحامين ، ثم التحق بالمدرسة الحربية ، واشتغل ملازماً في وزارة الحربية </a:t>
            </a:r>
            <a:r>
              <a:rPr lang="ar-SA" sz="2400" dirty="0" smtClean="0"/>
              <a:t>، </a:t>
            </a:r>
            <a:r>
              <a:rPr lang="ar-SA" sz="2400" dirty="0"/>
              <a:t>وضم إلى الحملة الأخيرة على السودان </a:t>
            </a:r>
            <a:r>
              <a:rPr lang="ar-SA" sz="2400" dirty="0" smtClean="0"/>
              <a:t>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السودان :</a:t>
            </a:r>
            <a:r>
              <a:rPr lang="ar-SA" sz="2800" b="1" dirty="0"/>
              <a:t> </a:t>
            </a:r>
            <a:endParaRPr lang="en-US" sz="2800" dirty="0"/>
          </a:p>
          <a:p>
            <a:pPr algn="just"/>
            <a:r>
              <a:rPr lang="ar-SA" sz="2400" dirty="0"/>
              <a:t>راسل الشيخ محمد عبده شعراً ونثراً ، فلما اعتزل الحكومة التحق بدروسه ومجالسه ، وأخذ يتعرف عن طريقه على الطبقة الممتازة من المصريين كمصطفى كامل وسعد زغلول</a:t>
            </a:r>
            <a:r>
              <a:rPr lang="ar-S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20269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9512" y="10380"/>
            <a:ext cx="8136904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كانت بمصر ثلاث طبقات : 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طبقة الترك الأرستقراطية ، الطبقة الممتازة من المصريين ، طبقة الشعب </a:t>
            </a:r>
            <a:r>
              <a:rPr lang="ar-SA" sz="2400" dirty="0" smtClean="0"/>
              <a:t>.</a:t>
            </a:r>
          </a:p>
          <a:p>
            <a:pPr algn="just"/>
            <a:r>
              <a:rPr lang="ar-SA" sz="2400" dirty="0" smtClean="0"/>
              <a:t>وكان </a:t>
            </a:r>
            <a:r>
              <a:rPr lang="ar-SA" sz="2400" dirty="0"/>
              <a:t>حافظ يختلط </a:t>
            </a:r>
            <a:r>
              <a:rPr lang="ar-SA" sz="2400" dirty="0" smtClean="0"/>
              <a:t>بالطبقة </a:t>
            </a:r>
            <a:r>
              <a:rPr lang="ar-SA" sz="2400" dirty="0"/>
              <a:t>الأخيرة بحكم فقره ، كما كان يختلط بطبقة المصريين الممتازة التي تفكر في وطنها وفي المحتل الأجنبي .</a:t>
            </a:r>
            <a:endParaRPr lang="en-US" sz="2400" dirty="0"/>
          </a:p>
          <a:p>
            <a:pPr algn="just"/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طبقة </a:t>
            </a:r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المصريين الممتازة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لم تتسع لديهم النزعة الوطنية فحسب ، بل اتسعت نزعات إصلاحية مختلفة ، كالإصلاح الديني على نحو </a:t>
            </a:r>
            <a:r>
              <a:rPr lang="ar-SA" sz="2400" dirty="0" err="1"/>
              <a:t>ماهو</a:t>
            </a:r>
            <a:r>
              <a:rPr lang="ar-SA" sz="2400" dirty="0"/>
              <a:t> معروف عن الشيخ محمد عبده ،والإصلاح الاجتماعي على نحو </a:t>
            </a:r>
            <a:r>
              <a:rPr lang="ar-SA" sz="2400" dirty="0" err="1"/>
              <a:t>ماهو</a:t>
            </a:r>
            <a:r>
              <a:rPr lang="ar-SA" sz="2400" dirty="0"/>
              <a:t> معروف عن قاسم أمين في دفاعه عن المرأة وحقوقها ، والإصلاح الخلقي والإصلاح العلمي كدعوة  الشيخ علي </a:t>
            </a:r>
            <a:r>
              <a:rPr lang="ar-SA" sz="2400" dirty="0" smtClean="0"/>
              <a:t>يوسف, </a:t>
            </a:r>
            <a:r>
              <a:rPr lang="ar-SA" sz="2400" dirty="0"/>
              <a:t>و</a:t>
            </a:r>
            <a:r>
              <a:rPr lang="ar-SA" sz="2400" dirty="0" smtClean="0"/>
              <a:t>قد </a:t>
            </a:r>
            <a:r>
              <a:rPr lang="ar-SA" sz="2400" dirty="0"/>
              <a:t>أخذ </a:t>
            </a:r>
            <a:r>
              <a:rPr lang="ar-SA" sz="2400" dirty="0" smtClean="0"/>
              <a:t>حافظ إبراهيم يحول </a:t>
            </a:r>
            <a:r>
              <a:rPr lang="ar-SA" sz="2400" dirty="0"/>
              <a:t>لهم بعض </a:t>
            </a:r>
            <a:r>
              <a:rPr lang="ar-SA" sz="2400" dirty="0" err="1"/>
              <a:t>مايسمعه</a:t>
            </a:r>
            <a:r>
              <a:rPr lang="ar-SA" sz="2400" dirty="0"/>
              <a:t> منهم من نقد سياسي أو اجتماعي </a:t>
            </a:r>
            <a:r>
              <a:rPr lang="ar-SA" sz="2400" dirty="0" err="1"/>
              <a:t>أوخلقى</a:t>
            </a:r>
            <a:r>
              <a:rPr lang="ar-SA" sz="2400" dirty="0"/>
              <a:t> أو ديني إلى شعر .</a:t>
            </a:r>
            <a:endParaRPr lang="en-US" sz="2400" dirty="0"/>
          </a:p>
          <a:p>
            <a:pPr algn="just"/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طبقة </a:t>
            </a:r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الشعب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اختلط حافظ إبراهيم بجماعات الشعب الدنيا فهو يمضى في المقاهي مختلطا بالشعراء والأدباء البؤساء </a:t>
            </a:r>
            <a:r>
              <a:rPr lang="ar-SA" sz="2400" dirty="0" smtClean="0"/>
              <a:t>، </a:t>
            </a:r>
            <a:r>
              <a:rPr lang="ar-SA" sz="2400" dirty="0"/>
              <a:t>وكان حافظ من طبقه الشعب البائسة فنظم كثيرا في بؤسه وشقائه وحرمانه ، وشعر بآلام شعبه وهمومه </a:t>
            </a:r>
            <a:r>
              <a:rPr lang="ar-S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92928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7137" y="246651"/>
            <a:ext cx="7992888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موقف حافظ إبراهيم من الإنجليز في شعره:</a:t>
            </a:r>
            <a:r>
              <a:rPr lang="ar-SA" sz="2400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  <a:p>
            <a:pPr algn="just"/>
            <a:r>
              <a:rPr lang="ar-SA" sz="2400" dirty="0" smtClean="0"/>
              <a:t>استشعر حافظ محنة </a:t>
            </a:r>
            <a:r>
              <a:rPr lang="ar-SA" sz="2400" dirty="0"/>
              <a:t>أمته عند احتلال الإنجليز، و ما ينزلونه بها من الظلم و التنكيل، فتحوّل يصليهم بنيران أبياته قائلاً: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متى أرى النيل لا تحلو مـــــوارده           </a:t>
            </a:r>
            <a:r>
              <a:rPr lang="ar-SA" sz="2400" b="1" dirty="0" smtClean="0">
                <a:solidFill>
                  <a:srgbClr val="CC6600"/>
                </a:solidFill>
              </a:rPr>
              <a:t>لغـــير </a:t>
            </a:r>
            <a:r>
              <a:rPr lang="ar-SA" sz="2400" b="1" dirty="0" err="1">
                <a:solidFill>
                  <a:srgbClr val="CC6600"/>
                </a:solidFill>
              </a:rPr>
              <a:t>مرتهب</a:t>
            </a:r>
            <a:r>
              <a:rPr lang="ar-SA" sz="2400" b="1" dirty="0">
                <a:solidFill>
                  <a:srgbClr val="CC6600"/>
                </a:solidFill>
              </a:rPr>
              <a:t> للــه مرتــــقـــــبِ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فقد غدت مصر في حال إذا ذُكرت          </a:t>
            </a:r>
            <a:r>
              <a:rPr lang="ar-SA" sz="2400" b="1" dirty="0" smtClean="0">
                <a:solidFill>
                  <a:srgbClr val="CC6600"/>
                </a:solidFill>
              </a:rPr>
              <a:t> جادت </a:t>
            </a:r>
            <a:r>
              <a:rPr lang="ar-SA" sz="2400" b="1" dirty="0">
                <a:solidFill>
                  <a:srgbClr val="CC6600"/>
                </a:solidFill>
              </a:rPr>
              <a:t>جفوني لها باللؤلؤ الرطبِ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كأنني عند ذكــــــرى مــــا ألمّ بها           قرم تردد بين </a:t>
            </a:r>
            <a:r>
              <a:rPr lang="ar-SA" sz="2400" b="1" dirty="0" smtClean="0">
                <a:solidFill>
                  <a:srgbClr val="CC6600"/>
                </a:solidFill>
              </a:rPr>
              <a:t>المـوت </a:t>
            </a:r>
            <a:r>
              <a:rPr lang="ar-SA" sz="2400" b="1" dirty="0">
                <a:solidFill>
                  <a:srgbClr val="CC6600"/>
                </a:solidFill>
              </a:rPr>
              <a:t>و الهـــربِ</a:t>
            </a:r>
            <a:endParaRPr lang="en-US" sz="2400" b="1" dirty="0">
              <a:solidFill>
                <a:srgbClr val="CC6600"/>
              </a:solidFill>
            </a:endParaRPr>
          </a:p>
          <a:p>
            <a:pPr lvl="0" algn="just"/>
            <a:r>
              <a:rPr lang="ar-SA" sz="2400" dirty="0"/>
              <a:t>كان حافظ أثناء استيداعه خائفاً من الإنجليز، مما دفعه إلى مصانعتهم أحياناً، فيجاملهم تارة، و يحمل عليهم تارة أخرى</a:t>
            </a:r>
            <a:r>
              <a:rPr lang="ar-SA" sz="2400" dirty="0" smtClean="0"/>
              <a:t>.</a:t>
            </a:r>
            <a:endParaRPr lang="ar-SA" sz="2400" dirty="0" smtClean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حادثة (</a:t>
            </a:r>
            <a:r>
              <a:rPr lang="ar-SA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دنشواي</a:t>
            </a:r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و أثرها في شعر حافظ: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انتهت حادثة دنشواي التي وقعت في عهد اللورد كرومر بإعدام نفراً من أهل دنشواي، و جلد آخرين بالسياط، و حبس البقية مدداً مختلفة، </a:t>
            </a:r>
            <a:r>
              <a:rPr lang="ar-SA" sz="2400" dirty="0" smtClean="0"/>
              <a:t>عقاباً </a:t>
            </a:r>
            <a:r>
              <a:rPr lang="ar-SA" sz="2400" dirty="0"/>
              <a:t>فغضب المصريون </a:t>
            </a:r>
            <a:r>
              <a:rPr lang="ar-SA" sz="2400" dirty="0" smtClean="0"/>
              <a:t> </a:t>
            </a:r>
            <a:r>
              <a:rPr lang="ar-S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231820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0482" y="70652"/>
            <a:ext cx="8136905" cy="68018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400" dirty="0" smtClean="0"/>
              <a:t>انطلق حافظ ينشد قصيدته في تلك الحادثة واصفاً الواقعة ووحشية المحاكمة، فيقول:</a:t>
            </a:r>
            <a:endParaRPr lang="en-US" sz="2400" dirty="0" smtClean="0"/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جاء </a:t>
            </a:r>
            <a:r>
              <a:rPr lang="ar-SA" sz="2400" b="1" dirty="0" err="1" smtClean="0">
                <a:solidFill>
                  <a:srgbClr val="CC6600"/>
                </a:solidFill>
              </a:rPr>
              <a:t>جهّالنا</a:t>
            </a:r>
            <a:r>
              <a:rPr lang="ar-SA" sz="2400" b="1" dirty="0" smtClean="0">
                <a:solidFill>
                  <a:srgbClr val="CC6600"/>
                </a:solidFill>
              </a:rPr>
              <a:t> بأمـــــر و جئتــــم        ضعف ضعفـيه قســـوة و اشــتـــدادا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أحسنوا القتل إن ظننتم بعفـــو        </a:t>
            </a:r>
            <a:r>
              <a:rPr lang="ar-SA" sz="2400" b="1" dirty="0" err="1" smtClean="0">
                <a:solidFill>
                  <a:srgbClr val="CC6600"/>
                </a:solidFill>
              </a:rPr>
              <a:t>أقصـــــاصــــاً</a:t>
            </a:r>
            <a:r>
              <a:rPr lang="ar-SA" sz="2400" b="1" dirty="0" smtClean="0">
                <a:solidFill>
                  <a:srgbClr val="CC6600"/>
                </a:solidFill>
              </a:rPr>
              <a:t> أردتــــم أم كيـــــــــادا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أحسنوا القتل إن ظننتم بعفـــو        </a:t>
            </a:r>
            <a:r>
              <a:rPr lang="ar-SA" sz="2400" b="1" dirty="0" err="1" smtClean="0">
                <a:solidFill>
                  <a:srgbClr val="CC6600"/>
                </a:solidFill>
              </a:rPr>
              <a:t>أنفــــوســــــاً</a:t>
            </a:r>
            <a:r>
              <a:rPr lang="ar-SA" sz="2400" b="1" dirty="0" smtClean="0">
                <a:solidFill>
                  <a:srgbClr val="CC6600"/>
                </a:solidFill>
              </a:rPr>
              <a:t> أصبتــــــــم أم جمـــادا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ليت شعري أتلك "محكمة التفـ       ـ</a:t>
            </a:r>
            <a:r>
              <a:rPr lang="ar-SA" sz="2400" b="1" dirty="0" err="1" smtClean="0">
                <a:solidFill>
                  <a:srgbClr val="CC6600"/>
                </a:solidFill>
              </a:rPr>
              <a:t>تيش</a:t>
            </a:r>
            <a:r>
              <a:rPr lang="ar-SA" sz="2400" b="1" dirty="0" smtClean="0">
                <a:solidFill>
                  <a:srgbClr val="CC6600"/>
                </a:solidFill>
              </a:rPr>
              <a:t>" عادت أم عهد "نيرون" عادا 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lvl="0" algn="just"/>
            <a:r>
              <a:rPr lang="ar-SA" sz="2400" dirty="0"/>
              <a:t>و في قصيدة أخرى تحدث فيها عن هذه الحادثة يقول مخاطباً </a:t>
            </a:r>
            <a:r>
              <a:rPr lang="ar-SA" sz="2400" dirty="0" err="1"/>
              <a:t>كرومر</a:t>
            </a:r>
            <a:r>
              <a:rPr lang="ar-SA" sz="2400" dirty="0"/>
              <a:t>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حب يحاول </a:t>
            </a:r>
            <a:r>
              <a:rPr lang="ar-SA" sz="2400" b="1" dirty="0" smtClean="0">
                <a:solidFill>
                  <a:srgbClr val="CC6600"/>
                </a:solidFill>
              </a:rPr>
              <a:t>غرســه </a:t>
            </a:r>
            <a:r>
              <a:rPr lang="ar-SA" sz="2400" b="1" dirty="0">
                <a:solidFill>
                  <a:srgbClr val="CC6600"/>
                </a:solidFill>
              </a:rPr>
              <a:t>في أنفس    </a:t>
            </a:r>
            <a:r>
              <a:rPr lang="ar-SA" sz="2400" b="1" dirty="0" smtClean="0">
                <a:solidFill>
                  <a:srgbClr val="CC6600"/>
                </a:solidFill>
              </a:rPr>
              <a:t>   </a:t>
            </a:r>
            <a:r>
              <a:rPr lang="ar-SA" sz="2400" b="1" dirty="0">
                <a:solidFill>
                  <a:srgbClr val="CC6600"/>
                </a:solidFill>
              </a:rPr>
              <a:t>يجني بمغرسها الثناء الطيــبُ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فاجعل شعارك </a:t>
            </a:r>
            <a:r>
              <a:rPr lang="ar-SA" sz="2400" b="1" dirty="0" smtClean="0">
                <a:solidFill>
                  <a:srgbClr val="CC6600"/>
                </a:solidFill>
              </a:rPr>
              <a:t>رحـمة </a:t>
            </a:r>
            <a:r>
              <a:rPr lang="ar-SA" sz="2400" b="1" dirty="0">
                <a:solidFill>
                  <a:srgbClr val="CC6600"/>
                </a:solidFill>
              </a:rPr>
              <a:t>و مودة  </a:t>
            </a:r>
            <a:r>
              <a:rPr lang="ar-SA" sz="2400" b="1" dirty="0" smtClean="0">
                <a:solidFill>
                  <a:srgbClr val="CC6600"/>
                </a:solidFill>
              </a:rPr>
              <a:t>     </a:t>
            </a:r>
            <a:r>
              <a:rPr lang="ar-SA" sz="2400" b="1" dirty="0">
                <a:solidFill>
                  <a:srgbClr val="CC6600"/>
                </a:solidFill>
              </a:rPr>
              <a:t>إنّ القلوب مع المودة تكســـبُ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400" dirty="0"/>
              <a:t>فنعجب من ذكر حافظ حب المصريين هنا، و أن يستعطف </a:t>
            </a:r>
            <a:r>
              <a:rPr lang="ar-SA" sz="2400" dirty="0" err="1"/>
              <a:t>كرومر</a:t>
            </a:r>
            <a:r>
              <a:rPr lang="ar-SA" sz="2400" dirty="0"/>
              <a:t> على هذا النحو، و لكن في الحقيقة ليس هذا موقفه هو، و إنما هو موقف الطبقة الممتازة من المصريين حينئذ، فهي تداري الإنجليز، تنقدهم في خوف و احتياط، و كذلك كان حافظ، فهو يثور على الإنجليز، و لكنه لا يبالغ في ثورته.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حافظ إبراهيم لم يكن ثائراً عنيفاً في شعره: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لا تتفجر نفس حافظ إبراهيم بنبع ثائر ثورة عنيفة، و مع ذلك فهو أعنف مَن في هذه الحقبة من التاريخ، فمَن حوله من الشعراء قلما صوروا أنين هذا الشعب و آلامه.</a:t>
            </a:r>
            <a:endParaRPr lang="en-US" sz="2400" dirty="0"/>
          </a:p>
          <a:p>
            <a:pPr lvl="0" algn="just"/>
            <a:r>
              <a:rPr lang="ar-SA" sz="2400" dirty="0"/>
              <a:t>الذنب في ذلك ليس ذنب حافظ وحده إنما ذنب الشعب و قادته ممن كانوا يلاينون الإنجليز، فلو حاول الشعب أن يثور ثورة حقيقية، لوجد شاعرنا أمامه في تلك الثورة</a:t>
            </a:r>
            <a:r>
              <a:rPr lang="ar-S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81335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9512" y="188594"/>
            <a:ext cx="8064896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400" dirty="0"/>
              <a:t>لطالما نعى حافظ على الشعب خموده و ركوده، حيث يقول في وداع اللورد </a:t>
            </a:r>
            <a:r>
              <a:rPr lang="ar-SA" sz="2400" dirty="0" err="1"/>
              <a:t>كرومر</a:t>
            </a:r>
            <a:r>
              <a:rPr lang="ar-SA" sz="2400" dirty="0"/>
              <a:t> عندما نُقِل من ديار المصريين: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قتيل الشمس أورثنا </a:t>
            </a:r>
            <a:r>
              <a:rPr lang="ar-SA" sz="2400" b="1" dirty="0" smtClean="0">
                <a:solidFill>
                  <a:srgbClr val="CC6600"/>
                </a:solidFill>
              </a:rPr>
              <a:t>حيـــــاة          وأيقظ </a:t>
            </a:r>
            <a:r>
              <a:rPr lang="ar-SA" sz="2400" b="1" dirty="0">
                <a:solidFill>
                  <a:srgbClr val="CC6600"/>
                </a:solidFill>
              </a:rPr>
              <a:t>هاجع </a:t>
            </a:r>
            <a:r>
              <a:rPr lang="ar-SA" sz="2400" b="1" dirty="0" smtClean="0">
                <a:solidFill>
                  <a:srgbClr val="CC6600"/>
                </a:solidFill>
              </a:rPr>
              <a:t>القـــوم الرقـودِ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فليت (</a:t>
            </a:r>
            <a:r>
              <a:rPr lang="ar-SA" sz="2400" b="1" dirty="0" err="1">
                <a:solidFill>
                  <a:srgbClr val="CC6600"/>
                </a:solidFill>
              </a:rPr>
              <a:t>كرومراً</a:t>
            </a:r>
            <a:r>
              <a:rPr lang="ar-SA" sz="2400" b="1" dirty="0">
                <a:solidFill>
                  <a:srgbClr val="CC6600"/>
                </a:solidFill>
              </a:rPr>
              <a:t>) </a:t>
            </a:r>
            <a:r>
              <a:rPr lang="ar-SA" sz="2400" b="1" dirty="0" smtClean="0">
                <a:solidFill>
                  <a:srgbClr val="CC6600"/>
                </a:solidFill>
              </a:rPr>
              <a:t>قــد </a:t>
            </a:r>
            <a:r>
              <a:rPr lang="ar-SA" sz="2400" b="1" dirty="0">
                <a:solidFill>
                  <a:srgbClr val="CC6600"/>
                </a:solidFill>
              </a:rPr>
              <a:t>دام فينا         </a:t>
            </a:r>
            <a:r>
              <a:rPr lang="ar-SA" sz="2400" b="1" dirty="0" smtClean="0">
                <a:solidFill>
                  <a:srgbClr val="CC6600"/>
                </a:solidFill>
              </a:rPr>
              <a:t> </a:t>
            </a:r>
            <a:r>
              <a:rPr lang="ar-SA" sz="2400" b="1" dirty="0">
                <a:solidFill>
                  <a:srgbClr val="CC6600"/>
                </a:solidFill>
              </a:rPr>
              <a:t>يطوق </a:t>
            </a:r>
            <a:r>
              <a:rPr lang="ar-SA" sz="2400" b="1" dirty="0" smtClean="0">
                <a:solidFill>
                  <a:srgbClr val="CC6600"/>
                </a:solidFill>
              </a:rPr>
              <a:t>بالســـــلاسل كـل جيدِ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ويتحـف مصـــــر آناً بعد آنٍ          بمجلــــود و مقتــول شهــيدِ</a:t>
            </a:r>
            <a:endParaRPr lang="en-US" sz="2400" b="1" dirty="0" smtClean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للنــــزع </a:t>
            </a:r>
            <a:r>
              <a:rPr lang="ar-SA" sz="2400" b="1" dirty="0">
                <a:solidFill>
                  <a:srgbClr val="CC6600"/>
                </a:solidFill>
              </a:rPr>
              <a:t>هذه </a:t>
            </a:r>
            <a:r>
              <a:rPr lang="ar-SA" sz="2400" b="1" dirty="0" smtClean="0">
                <a:solidFill>
                  <a:srgbClr val="CC6600"/>
                </a:solidFill>
              </a:rPr>
              <a:t>الأكفـــان عــنا          </a:t>
            </a:r>
            <a:r>
              <a:rPr lang="ar-SA" sz="2400" b="1" dirty="0">
                <a:solidFill>
                  <a:srgbClr val="CC6600"/>
                </a:solidFill>
              </a:rPr>
              <a:t>و نُبعث في العوالم من جديدِ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400" dirty="0"/>
              <a:t>فهو يتمنى ساخراً لو دام كرومر في مصر حتى تم للشعب يقظته، و حتى ينفض غبار الاستعمار عن عينيه، و يحيا حياة كريمة</a:t>
            </a:r>
            <a:r>
              <a:rPr lang="ar-SA" sz="2400" dirty="0" smtClean="0"/>
              <a:t>.</a:t>
            </a:r>
            <a:endParaRPr lang="en-US" sz="2400" dirty="0"/>
          </a:p>
          <a:p>
            <a:pPr lvl="0" algn="just"/>
            <a:r>
              <a:rPr lang="ar-SA" sz="2400" dirty="0" smtClean="0"/>
              <a:t>ظل شاعرنا مع الأمة تحدوه الوطنية، و يحدوه الحماس، حتى إذا مات زعيمها (مصطفى كامل) وقف معها يبكيه بكاءً حاراً لموت </a:t>
            </a:r>
            <a:r>
              <a:rPr lang="ar-SA" sz="2400" dirty="0" err="1" smtClean="0"/>
              <a:t>مجاهده</a:t>
            </a:r>
            <a:r>
              <a:rPr lang="ar-SA" sz="2400" dirty="0" smtClean="0"/>
              <a:t> الكبير، و هو من هذه الناحية شاعر شعبه حقاً. حتى قال في قصيدة له:</a:t>
            </a:r>
            <a:endParaRPr lang="en-US" sz="2400" dirty="0" smtClean="0"/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تسعــون </a:t>
            </a:r>
            <a:r>
              <a:rPr lang="ar-SA" sz="2400" b="1" dirty="0">
                <a:solidFill>
                  <a:srgbClr val="CC6600"/>
                </a:solidFill>
              </a:rPr>
              <a:t>ألفاً حول نعشك خشعٌ       يمشون تحت لوائك السيّارِ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حطوا بأدمعهم على وجه الثرى    </a:t>
            </a:r>
            <a:r>
              <a:rPr lang="ar-SA" sz="2400" b="1" dirty="0" smtClean="0">
                <a:solidFill>
                  <a:srgbClr val="CC6600"/>
                </a:solidFill>
              </a:rPr>
              <a:t>   </a:t>
            </a:r>
            <a:r>
              <a:rPr lang="ar-SA" sz="2400" b="1" dirty="0">
                <a:solidFill>
                  <a:srgbClr val="CC6600"/>
                </a:solidFill>
              </a:rPr>
              <a:t>للحزن أسطاراً على </a:t>
            </a:r>
            <a:r>
              <a:rPr lang="ar-SA" sz="2400" b="1" dirty="0" smtClean="0">
                <a:solidFill>
                  <a:srgbClr val="CC6600"/>
                </a:solidFill>
              </a:rPr>
              <a:t>أسطارِ</a:t>
            </a:r>
            <a:endParaRPr lang="en-US" sz="2400" b="1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2776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7544" y="476672"/>
            <a:ext cx="7479389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400" dirty="0"/>
              <a:t>و لما دار العام دورته، أنشد قصيدة في ذكرى مصطفى لا تقل عن هذه القصيدة حماسة و وطنية، و فيها يقول:</a:t>
            </a:r>
            <a:endParaRPr lang="en-US" sz="2400" dirty="0"/>
          </a:p>
          <a:p>
            <a:pPr algn="just"/>
            <a:r>
              <a:rPr lang="ar-SA" sz="2400" b="1" dirty="0">
                <a:solidFill>
                  <a:srgbClr val="CC6600"/>
                </a:solidFill>
              </a:rPr>
              <a:t>قد مر عام بنا و الأمر يحزُبُنا               آناً و آونةً تنتابنـــــــــا النقـــمُ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400" b="1" dirty="0">
                <a:solidFill>
                  <a:srgbClr val="CC6600"/>
                </a:solidFill>
              </a:rPr>
              <a:t>و للسياســــــة فينا كل آونـــةٍ                لون جديد و عهد ليس يحترمُ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منصبه </a:t>
            </a:r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تولى منصب رئيس القسم الأدبي بدار الكتب المصرية ؛ فقلّ شعره , وخفت </a:t>
            </a:r>
            <a:r>
              <a:rPr lang="ar-SA" sz="2400" dirty="0" err="1"/>
              <a:t>وطنيته</a:t>
            </a:r>
            <a:r>
              <a:rPr lang="ar-SA" sz="2400" dirty="0"/>
              <a:t> .</a:t>
            </a:r>
            <a:endParaRPr lang="en-US" sz="2400" dirty="0"/>
          </a:p>
          <a:p>
            <a:pPr lvl="0" algn="just"/>
            <a:r>
              <a:rPr lang="ar-SA" sz="2400" dirty="0"/>
              <a:t>نلحظ ذلك جلياً في ما نظمه في السير </a:t>
            </a:r>
            <a:r>
              <a:rPr lang="ar-SA" sz="2400" dirty="0" err="1"/>
              <a:t>مكماهون</a:t>
            </a:r>
            <a:r>
              <a:rPr lang="ar-SA" sz="2400" dirty="0"/>
              <a:t> معتمد بريطانيا وكانوا الانجليز قد أعلنوا الحماية على مصر , فنراه مستخزٍ خزيًا شديداً حتى لينحرف به القصد فيقول: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أي </a:t>
            </a:r>
            <a:r>
              <a:rPr lang="ar-SA" sz="2400" b="1" dirty="0" err="1">
                <a:solidFill>
                  <a:srgbClr val="CC6600"/>
                </a:solidFill>
              </a:rPr>
              <a:t>مكمهون</a:t>
            </a:r>
            <a:r>
              <a:rPr lang="ar-SA" sz="2400" b="1" dirty="0">
                <a:solidFill>
                  <a:srgbClr val="CC6600"/>
                </a:solidFill>
              </a:rPr>
              <a:t> قدمت بالـ       </a:t>
            </a:r>
            <a:r>
              <a:rPr lang="ar-SA" sz="2400" b="1" dirty="0" smtClean="0">
                <a:solidFill>
                  <a:srgbClr val="CC6600"/>
                </a:solidFill>
              </a:rPr>
              <a:t> ـقصد الحمـــيد وبالرعاية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أوضح لمصر الفرق ما     </a:t>
            </a:r>
            <a:r>
              <a:rPr lang="ar-SA" sz="2400" b="1" dirty="0" smtClean="0">
                <a:solidFill>
                  <a:srgbClr val="CC6600"/>
                </a:solidFill>
              </a:rPr>
              <a:t>  </a:t>
            </a:r>
            <a:r>
              <a:rPr lang="ar-SA" sz="2400" b="1" dirty="0">
                <a:solidFill>
                  <a:srgbClr val="CC6600"/>
                </a:solidFill>
              </a:rPr>
              <a:t>بين </a:t>
            </a:r>
            <a:r>
              <a:rPr lang="ar-SA" sz="2400" b="1" dirty="0" smtClean="0">
                <a:solidFill>
                  <a:srgbClr val="CC6600"/>
                </a:solidFill>
              </a:rPr>
              <a:t>الســـــيادة والحــماية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أضحت ربوع النيل سلـ     </a:t>
            </a:r>
            <a:r>
              <a:rPr lang="ar-SA" sz="2400" b="1" dirty="0" smtClean="0">
                <a:solidFill>
                  <a:srgbClr val="CC6600"/>
                </a:solidFill>
              </a:rPr>
              <a:t>  ـطنة وقـــد </a:t>
            </a:r>
            <a:r>
              <a:rPr lang="ar-SA" sz="2400" b="1" dirty="0">
                <a:solidFill>
                  <a:srgbClr val="CC6600"/>
                </a:solidFill>
              </a:rPr>
              <a:t>كانت </a:t>
            </a:r>
            <a:r>
              <a:rPr lang="ar-SA" sz="2400" b="1" dirty="0" smtClean="0">
                <a:solidFill>
                  <a:srgbClr val="CC6600"/>
                </a:solidFill>
              </a:rPr>
              <a:t>ولايـــــة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فـتعـهـدوهــا </a:t>
            </a:r>
            <a:r>
              <a:rPr lang="ar-SA" sz="2400" b="1" dirty="0" err="1" smtClean="0">
                <a:solidFill>
                  <a:srgbClr val="CC6600"/>
                </a:solidFill>
              </a:rPr>
              <a:t>بالصـــــلا</a:t>
            </a:r>
            <a:r>
              <a:rPr lang="ar-SA" sz="2400" b="1" dirty="0" smtClean="0">
                <a:solidFill>
                  <a:srgbClr val="CC6600"/>
                </a:solidFill>
              </a:rPr>
              <a:t>       </a:t>
            </a:r>
            <a:r>
              <a:rPr lang="ar-SA" sz="2400" b="1" dirty="0">
                <a:solidFill>
                  <a:srgbClr val="CC6600"/>
                </a:solidFill>
              </a:rPr>
              <a:t>ح وأحسنوا فيها الوصاية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أنتم </a:t>
            </a:r>
            <a:r>
              <a:rPr lang="ar-SA" sz="2400" b="1" dirty="0" smtClean="0">
                <a:solidFill>
                  <a:srgbClr val="CC6600"/>
                </a:solidFill>
              </a:rPr>
              <a:t>أطـــــباء الشعـــــو       </a:t>
            </a:r>
            <a:r>
              <a:rPr lang="ar-SA" sz="2400" b="1" dirty="0">
                <a:solidFill>
                  <a:srgbClr val="CC6600"/>
                </a:solidFill>
              </a:rPr>
              <a:t>ب وأنبل </a:t>
            </a:r>
            <a:r>
              <a:rPr lang="ar-SA" sz="2400" b="1" dirty="0" smtClean="0">
                <a:solidFill>
                  <a:srgbClr val="CC6600"/>
                </a:solidFill>
              </a:rPr>
              <a:t>الأقــــــوام غاية</a:t>
            </a:r>
            <a:endParaRPr lang="en-US" sz="2400" b="1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38857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117150"/>
            <a:ext cx="7632848" cy="64940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الثورة المصرية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ثم قامت الثورة المصرية الوطنية , فهب الشباب ونظمت السيدات مظاهرات تحتك بالمحتل وجنوده , ورأى ذلك حافظ فثارت نفسه , وكتب قصيدة لم ينسبها لنفسه خوفاً على منصبه , يقول فيها: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خرج </a:t>
            </a:r>
            <a:r>
              <a:rPr lang="ar-SA" sz="2400" b="1" dirty="0" err="1" smtClean="0">
                <a:solidFill>
                  <a:srgbClr val="CC6600"/>
                </a:solidFill>
              </a:rPr>
              <a:t>الغوانـي</a:t>
            </a:r>
            <a:r>
              <a:rPr lang="ar-SA" sz="2400" b="1" dirty="0" smtClean="0">
                <a:solidFill>
                  <a:srgbClr val="CC6600"/>
                </a:solidFill>
              </a:rPr>
              <a:t> </a:t>
            </a:r>
            <a:r>
              <a:rPr lang="ar-SA" sz="2400" b="1" dirty="0" err="1">
                <a:solidFill>
                  <a:srgbClr val="CC6600"/>
                </a:solidFill>
              </a:rPr>
              <a:t>يحتجج</a:t>
            </a:r>
            <a:r>
              <a:rPr lang="ar-SA" sz="2400" b="1" dirty="0">
                <a:solidFill>
                  <a:srgbClr val="CC6600"/>
                </a:solidFill>
              </a:rPr>
              <a:t>ـ   </a:t>
            </a:r>
            <a:r>
              <a:rPr lang="ar-SA" sz="2400" b="1" dirty="0" smtClean="0">
                <a:solidFill>
                  <a:srgbClr val="CC6600"/>
                </a:solidFill>
              </a:rPr>
              <a:t>   </a:t>
            </a:r>
            <a:r>
              <a:rPr lang="ar-SA" sz="2400" b="1" dirty="0">
                <a:solidFill>
                  <a:srgbClr val="CC6600"/>
                </a:solidFill>
              </a:rPr>
              <a:t>ـن ورحت </a:t>
            </a:r>
            <a:r>
              <a:rPr lang="ar-SA" sz="2400" b="1" dirty="0" smtClean="0">
                <a:solidFill>
                  <a:srgbClr val="CC6600"/>
                </a:solidFill>
              </a:rPr>
              <a:t>أرقـب </a:t>
            </a:r>
            <a:r>
              <a:rPr lang="ar-SA" sz="2400" b="1" dirty="0" err="1">
                <a:solidFill>
                  <a:srgbClr val="CC6600"/>
                </a:solidFill>
              </a:rPr>
              <a:t>جمعهنَّه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فـإذا </a:t>
            </a:r>
            <a:r>
              <a:rPr lang="ar-SA" sz="2400" b="1" dirty="0">
                <a:solidFill>
                  <a:srgbClr val="CC6600"/>
                </a:solidFill>
              </a:rPr>
              <a:t>بهن تخذن </a:t>
            </a:r>
            <a:r>
              <a:rPr lang="ar-SA" sz="2400" b="1" dirty="0" smtClean="0">
                <a:solidFill>
                  <a:srgbClr val="CC6600"/>
                </a:solidFill>
              </a:rPr>
              <a:t>مـــــن      </a:t>
            </a:r>
            <a:r>
              <a:rPr lang="ar-SA" sz="2400" b="1" dirty="0">
                <a:solidFill>
                  <a:srgbClr val="CC6600"/>
                </a:solidFill>
              </a:rPr>
              <a:t>سود </a:t>
            </a:r>
            <a:r>
              <a:rPr lang="ar-SA" sz="2400" b="1" dirty="0" smtClean="0">
                <a:solidFill>
                  <a:srgbClr val="CC6600"/>
                </a:solidFill>
              </a:rPr>
              <a:t>الثيــــاب </a:t>
            </a:r>
            <a:r>
              <a:rPr lang="ar-SA" sz="2400" b="1" dirty="0" err="1" smtClean="0">
                <a:solidFill>
                  <a:srgbClr val="CC6600"/>
                </a:solidFill>
              </a:rPr>
              <a:t>شــعارهنَّه</a:t>
            </a:r>
            <a:endParaRPr lang="en-US" sz="2400" b="1" dirty="0">
              <a:solidFill>
                <a:srgbClr val="CC6600"/>
              </a:solidFill>
            </a:endParaRPr>
          </a:p>
          <a:p>
            <a:pPr lvl="0" algn="just"/>
            <a:r>
              <a:rPr lang="ar-SA" sz="2400" dirty="0"/>
              <a:t>ثم انتصرت الثورة فرُدت إليه شجاعته </a:t>
            </a:r>
            <a:r>
              <a:rPr lang="ar-SA" sz="2400" dirty="0" err="1"/>
              <a:t>ووطنيته</a:t>
            </a:r>
            <a:r>
              <a:rPr lang="ar-SA" sz="2400" dirty="0"/>
              <a:t> , وأخذ ينظم شعره الحماسي كما كان في الماضي ، واستمر يفخر بمصر القديمة ومآثرها 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تصريح 28 فبراير</a:t>
            </a:r>
            <a:r>
              <a:rPr lang="ar-SA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وفي عام 1922 نالت مصر تصريح 28 فبراير الذي أعلن انتهاء الحماية البريطانية عليها , واعترف بها دولة مستقلة ذات سيادة , ولم يُرض هذا التصريح سعد زغلول , وعارضه من وراءه المصريون , وبدا الانشقاق واضحاً في صفوف الأمة , فهب حافظ يقول: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أصبحت لا أدري على خبرةٍ       أجدت </a:t>
            </a:r>
            <a:r>
              <a:rPr lang="ar-SA" sz="2400" b="1" dirty="0" smtClean="0">
                <a:solidFill>
                  <a:srgbClr val="CC6600"/>
                </a:solidFill>
              </a:rPr>
              <a:t>الأيـــــام </a:t>
            </a:r>
            <a:r>
              <a:rPr lang="ar-SA" sz="2400" b="1" dirty="0">
                <a:solidFill>
                  <a:srgbClr val="CC6600"/>
                </a:solidFill>
              </a:rPr>
              <a:t>أم تمزحُ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CC6600"/>
                </a:solidFill>
              </a:rPr>
              <a:t>أمـــوقـفٌ  </a:t>
            </a:r>
            <a:r>
              <a:rPr lang="ar-SA" sz="2400" b="1" dirty="0">
                <a:solidFill>
                  <a:srgbClr val="CC6600"/>
                </a:solidFill>
              </a:rPr>
              <a:t>للـجـد  نـجـتـازه  </a:t>
            </a:r>
            <a:r>
              <a:rPr lang="ar-SA" sz="2400" b="1" dirty="0" smtClean="0">
                <a:solidFill>
                  <a:srgbClr val="CC6600"/>
                </a:solidFill>
              </a:rPr>
              <a:t>     </a:t>
            </a:r>
            <a:r>
              <a:rPr lang="ar-SA" sz="2400" b="1" dirty="0">
                <a:solidFill>
                  <a:srgbClr val="CC6600"/>
                </a:solidFill>
              </a:rPr>
              <a:t>أم ذاك للاهي بنا مسرح؟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400" dirty="0"/>
              <a:t>وهو يبدوا في هذه القصيدة متردداً , فهو لا يقف جهاراً مع سعد زغلول بل يداور ويحاور ؛ خوفا على راتبه</a:t>
            </a:r>
            <a:r>
              <a:rPr lang="ar-S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3585803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620688"/>
            <a:ext cx="7128792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إحالته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400" dirty="0"/>
              <a:t>حتى جاءت سنة 1932 وهي سنة إحالته إلى المعاش , وكان يحكم إسماعيل صدقي مصر حكماً جائراً , مستعينًا </a:t>
            </a:r>
            <a:r>
              <a:rPr lang="ar-SA" sz="2400" dirty="0" err="1"/>
              <a:t>بالانجليز</a:t>
            </a:r>
            <a:r>
              <a:rPr lang="ar-SA" sz="2400" dirty="0"/>
              <a:t> في سياسته الجائرة.</a:t>
            </a:r>
            <a:endParaRPr lang="en-US" sz="2400" dirty="0"/>
          </a:p>
          <a:p>
            <a:pPr algn="just"/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ثورته </a:t>
            </a: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ووفاته 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ar-SA" sz="2400" dirty="0"/>
              <a:t>فعصفت الثورة بقلب حافظ , وخاصة حين خُلع عنه غل الوظيفة ؛ فلا راتب يخشى عليه , فألف أبياتًا ساخرة هازئة باسم الشعب , يقول فيها: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حولوا النيل واحجبوا الضوء عنا  </a:t>
            </a:r>
            <a:r>
              <a:rPr lang="ar-SA" sz="2400" b="1" dirty="0" smtClean="0">
                <a:solidFill>
                  <a:srgbClr val="CC6600"/>
                </a:solidFill>
              </a:rPr>
              <a:t>   </a:t>
            </a:r>
            <a:r>
              <a:rPr lang="ar-SA" sz="2400" b="1" dirty="0">
                <a:solidFill>
                  <a:srgbClr val="CC6600"/>
                </a:solidFill>
              </a:rPr>
              <a:t>واطمسوا النجم واحرمونا </a:t>
            </a:r>
            <a:r>
              <a:rPr lang="ar-SA" sz="2400" b="1" dirty="0" err="1">
                <a:solidFill>
                  <a:srgbClr val="CC6600"/>
                </a:solidFill>
              </a:rPr>
              <a:t>النسيما</a:t>
            </a:r>
            <a:r>
              <a:rPr lang="ar-SA" sz="2400" b="1" dirty="0">
                <a:solidFill>
                  <a:srgbClr val="CC6600"/>
                </a:solidFill>
              </a:rPr>
              <a:t> </a:t>
            </a:r>
            <a:endParaRPr lang="en-US" sz="2400" b="1" dirty="0">
              <a:solidFill>
                <a:srgbClr val="CC6600"/>
              </a:solidFill>
            </a:endParaRPr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إننا لن </a:t>
            </a:r>
            <a:r>
              <a:rPr lang="ar-SA" sz="2400" b="1" dirty="0" smtClean="0">
                <a:solidFill>
                  <a:srgbClr val="CC6600"/>
                </a:solidFill>
              </a:rPr>
              <a:t>نحــول </a:t>
            </a:r>
            <a:r>
              <a:rPr lang="ar-SA" sz="2400" b="1" dirty="0">
                <a:solidFill>
                  <a:srgbClr val="CC6600"/>
                </a:solidFill>
              </a:rPr>
              <a:t>عن </a:t>
            </a:r>
            <a:r>
              <a:rPr lang="ar-SA" sz="2400" b="1" dirty="0" smtClean="0">
                <a:solidFill>
                  <a:srgbClr val="CC6600"/>
                </a:solidFill>
              </a:rPr>
              <a:t>عـــــهد مصـر    </a:t>
            </a:r>
            <a:r>
              <a:rPr lang="ar-SA" sz="2400" b="1" dirty="0">
                <a:solidFill>
                  <a:srgbClr val="CC6600"/>
                </a:solidFill>
              </a:rPr>
              <a:t>أو </a:t>
            </a:r>
            <a:r>
              <a:rPr lang="ar-SA" sz="2400" b="1" dirty="0" smtClean="0">
                <a:solidFill>
                  <a:srgbClr val="CC6600"/>
                </a:solidFill>
              </a:rPr>
              <a:t>ترونـــا </a:t>
            </a:r>
            <a:r>
              <a:rPr lang="ar-SA" sz="2400" b="1" dirty="0">
                <a:solidFill>
                  <a:srgbClr val="CC6600"/>
                </a:solidFill>
              </a:rPr>
              <a:t>في الترب </a:t>
            </a:r>
            <a:r>
              <a:rPr lang="ar-SA" sz="2400" b="1" dirty="0" smtClean="0">
                <a:solidFill>
                  <a:srgbClr val="CC6600"/>
                </a:solidFill>
              </a:rPr>
              <a:t>عظـماً </a:t>
            </a:r>
            <a:r>
              <a:rPr lang="ar-SA" sz="2400" b="1" dirty="0">
                <a:solidFill>
                  <a:srgbClr val="CC6600"/>
                </a:solidFill>
              </a:rPr>
              <a:t>رميما</a:t>
            </a:r>
            <a:endParaRPr lang="en-US" sz="2400" b="1" dirty="0">
              <a:solidFill>
                <a:srgbClr val="CC6600"/>
              </a:solidFill>
            </a:endParaRPr>
          </a:p>
          <a:p>
            <a:pPr lvl="0" algn="just"/>
            <a:r>
              <a:rPr lang="ar-SA" sz="2400" dirty="0"/>
              <a:t>وانصب نار على الانجليز مهدداً ومتوعداً , مؤمناً بأمته وبزعمائها:</a:t>
            </a:r>
            <a:endParaRPr lang="en-US" sz="2400" dirty="0"/>
          </a:p>
          <a:p>
            <a:pPr algn="ctr"/>
            <a:r>
              <a:rPr lang="ar-SA" sz="2400" b="1" dirty="0">
                <a:solidFill>
                  <a:srgbClr val="CC6600"/>
                </a:solidFill>
              </a:rPr>
              <a:t>إنا جمعنا </a:t>
            </a:r>
            <a:r>
              <a:rPr lang="ar-SA" sz="2400" b="1" dirty="0" smtClean="0">
                <a:solidFill>
                  <a:srgbClr val="CC6600"/>
                </a:solidFill>
              </a:rPr>
              <a:t>للجهـــاد </a:t>
            </a:r>
            <a:r>
              <a:rPr lang="ar-SA" sz="2400" b="1" dirty="0">
                <a:solidFill>
                  <a:srgbClr val="CC6600"/>
                </a:solidFill>
              </a:rPr>
              <a:t>صفوفنا       سنموت أو نحيا ونحنُ كرامُ</a:t>
            </a:r>
            <a:endParaRPr lang="en-US" sz="2400" b="1" dirty="0">
              <a:solidFill>
                <a:srgbClr val="CC6600"/>
              </a:solidFill>
            </a:endParaRPr>
          </a:p>
          <a:p>
            <a:pPr algn="just"/>
            <a:r>
              <a:rPr lang="ar-SA" sz="2400" dirty="0"/>
              <a:t>وكأنما عادت إليه غضبته القديمة في عنفوان شبابه , فتحول بقلبه إلى وطنه , وشاركه محنته حتى لبى داعي ربه.</a:t>
            </a:r>
            <a:endParaRPr lang="en-US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18840757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233</TotalTime>
  <Words>1196</Words>
  <Application>Microsoft Office PowerPoint</Application>
  <PresentationFormat>عرض على الشاشة (3:4)‏</PresentationFormat>
  <Paragraphs>80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Times New Roman</vt:lpstr>
      <vt:lpstr>تجاور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smsm</cp:lastModifiedBy>
  <cp:revision>17</cp:revision>
  <dcterms:created xsi:type="dcterms:W3CDTF">2012-02-17T19:31:46Z</dcterms:created>
  <dcterms:modified xsi:type="dcterms:W3CDTF">2012-03-11T18:54:09Z</dcterms:modified>
</cp:coreProperties>
</file>