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A1B3F-E554-438E-A13B-075B742ECDC5}" type="datetimeFigureOut">
              <a:rPr lang="ar-SA" smtClean="0"/>
              <a:pPr/>
              <a:t>19/06/34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ED66B-AAFD-431A-81FC-E4481100016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A1B3F-E554-438E-A13B-075B742ECDC5}" type="datetimeFigureOut">
              <a:rPr lang="ar-SA" smtClean="0"/>
              <a:pPr/>
              <a:t>19/06/34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ED66B-AAFD-431A-81FC-E4481100016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A1B3F-E554-438E-A13B-075B742ECDC5}" type="datetimeFigureOut">
              <a:rPr lang="ar-SA" smtClean="0"/>
              <a:pPr/>
              <a:t>19/06/34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ED66B-AAFD-431A-81FC-E4481100016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A1B3F-E554-438E-A13B-075B742ECDC5}" type="datetimeFigureOut">
              <a:rPr lang="ar-SA" smtClean="0"/>
              <a:pPr/>
              <a:t>19/06/34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ED66B-AAFD-431A-81FC-E4481100016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A1B3F-E554-438E-A13B-075B742ECDC5}" type="datetimeFigureOut">
              <a:rPr lang="ar-SA" smtClean="0"/>
              <a:pPr/>
              <a:t>19/06/34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ED66B-AAFD-431A-81FC-E4481100016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A1B3F-E554-438E-A13B-075B742ECDC5}" type="datetimeFigureOut">
              <a:rPr lang="ar-SA" smtClean="0"/>
              <a:pPr/>
              <a:t>19/06/34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ED66B-AAFD-431A-81FC-E4481100016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A1B3F-E554-438E-A13B-075B742ECDC5}" type="datetimeFigureOut">
              <a:rPr lang="ar-SA" smtClean="0"/>
              <a:pPr/>
              <a:t>19/06/34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ED66B-AAFD-431A-81FC-E4481100016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A1B3F-E554-438E-A13B-075B742ECDC5}" type="datetimeFigureOut">
              <a:rPr lang="ar-SA" smtClean="0"/>
              <a:pPr/>
              <a:t>19/06/34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ED66B-AAFD-431A-81FC-E4481100016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A1B3F-E554-438E-A13B-075B742ECDC5}" type="datetimeFigureOut">
              <a:rPr lang="ar-SA" smtClean="0"/>
              <a:pPr/>
              <a:t>19/06/34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ED66B-AAFD-431A-81FC-E4481100016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A1B3F-E554-438E-A13B-075B742ECDC5}" type="datetimeFigureOut">
              <a:rPr lang="ar-SA" smtClean="0"/>
              <a:pPr/>
              <a:t>19/06/34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ED66B-AAFD-431A-81FC-E4481100016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A1B3F-E554-438E-A13B-075B742ECDC5}" type="datetimeFigureOut">
              <a:rPr lang="ar-SA" smtClean="0"/>
              <a:pPr/>
              <a:t>19/06/34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ED66B-AAFD-431A-81FC-E4481100016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9A1B3F-E554-438E-A13B-075B742ECDC5}" type="datetimeFigureOut">
              <a:rPr lang="ar-SA" smtClean="0"/>
              <a:pPr/>
              <a:t>19/06/34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ED66B-AAFD-431A-81FC-E44811000160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Chapter 20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Section 3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What </a:t>
            </a:r>
            <a:r>
              <a:rPr lang="en-US" dirty="0" smtClean="0">
                <a:solidFill>
                  <a:srgbClr val="FF0000"/>
                </a:solidFill>
              </a:rPr>
              <a:t>social sciences </a:t>
            </a:r>
            <a:r>
              <a:rPr lang="en-US" dirty="0" smtClean="0"/>
              <a:t>developed in the 1800s?</a:t>
            </a:r>
          </a:p>
          <a:p>
            <a:pPr algn="l" rtl="0"/>
            <a:r>
              <a:rPr lang="en-US" dirty="0" smtClean="0"/>
              <a:t>What new ideas were introduced in the study of </a:t>
            </a:r>
            <a:r>
              <a:rPr lang="en-US" dirty="0" smtClean="0">
                <a:solidFill>
                  <a:srgbClr val="FF0000"/>
                </a:solidFill>
              </a:rPr>
              <a:t>human behavior</a:t>
            </a:r>
            <a:r>
              <a:rPr lang="en-US" dirty="0" smtClean="0"/>
              <a:t>?</a:t>
            </a:r>
            <a:endParaRPr lang="ar-S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algn="l" rtl="0"/>
            <a:r>
              <a:rPr lang="en-US" dirty="0" smtClean="0">
                <a:solidFill>
                  <a:srgbClr val="FF0000"/>
                </a:solidFill>
              </a:rPr>
              <a:t>Social sciences</a:t>
            </a:r>
            <a:r>
              <a:rPr lang="en-US" dirty="0" smtClean="0"/>
              <a:t>: are those branches of knowledge that scientifically study people as members of society. </a:t>
            </a:r>
          </a:p>
          <a:p>
            <a:pPr algn="l" rtl="0"/>
            <a:r>
              <a:rPr lang="en-US" dirty="0" smtClean="0"/>
              <a:t>The social sciences deal with many subjects- economics, political institutions, history, and relations among people. </a:t>
            </a:r>
          </a:p>
          <a:p>
            <a:pPr algn="l" rtl="0"/>
            <a:endParaRPr lang="ar-S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Political Science and Economics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l" rtl="0"/>
            <a:r>
              <a:rPr lang="en-US" dirty="0" smtClean="0"/>
              <a:t>The study of politics dates back to the Greeks philosophers: </a:t>
            </a:r>
            <a:r>
              <a:rPr lang="en-US" dirty="0" smtClean="0">
                <a:solidFill>
                  <a:srgbClr val="FF0000"/>
                </a:solidFill>
              </a:rPr>
              <a:t>Plato and Aristotle</a:t>
            </a:r>
            <a:r>
              <a:rPr lang="en-US" dirty="0" smtClean="0"/>
              <a:t>.</a:t>
            </a:r>
          </a:p>
          <a:p>
            <a:pPr algn="l" rtl="0"/>
            <a:r>
              <a:rPr lang="en-US" dirty="0" smtClean="0"/>
              <a:t>Later it became the subject matter of thinkers such as: </a:t>
            </a:r>
            <a:r>
              <a:rPr lang="en-US" dirty="0" smtClean="0">
                <a:solidFill>
                  <a:srgbClr val="FF0000"/>
                </a:solidFill>
              </a:rPr>
              <a:t>Machiavelli, Locke, and Rousseau</a:t>
            </a:r>
            <a:r>
              <a:rPr lang="en-US" dirty="0" smtClean="0"/>
              <a:t>.</a:t>
            </a:r>
          </a:p>
          <a:p>
            <a:pPr algn="l" rtl="0"/>
            <a:r>
              <a:rPr lang="en-US" dirty="0" smtClean="0"/>
              <a:t>1800s it became known as </a:t>
            </a:r>
            <a:r>
              <a:rPr lang="en-US" dirty="0" smtClean="0">
                <a:solidFill>
                  <a:srgbClr val="FF0000"/>
                </a:solidFill>
              </a:rPr>
              <a:t>Political Science</a:t>
            </a:r>
            <a:r>
              <a:rPr lang="en-US" dirty="0" smtClean="0"/>
              <a:t>, and writers tried to study law and government in the scientific manner of physicists and biologists.</a:t>
            </a:r>
          </a:p>
          <a:p>
            <a:pPr algn="l" rtl="0"/>
            <a:r>
              <a:rPr lang="en-US" dirty="0" smtClean="0"/>
              <a:t>Another part of social science is: </a:t>
            </a:r>
            <a:r>
              <a:rPr lang="en-US" dirty="0" smtClean="0">
                <a:solidFill>
                  <a:srgbClr val="FF0000"/>
                </a:solidFill>
              </a:rPr>
              <a:t>economics</a:t>
            </a:r>
            <a:r>
              <a:rPr lang="en-US" dirty="0" smtClean="0"/>
              <a:t> had been already well developed by the work of </a:t>
            </a:r>
            <a:r>
              <a:rPr lang="en-US" dirty="0" smtClean="0">
                <a:solidFill>
                  <a:srgbClr val="FF0000"/>
                </a:solidFill>
              </a:rPr>
              <a:t>Adam Smith </a:t>
            </a:r>
            <a:r>
              <a:rPr lang="en-US" dirty="0" smtClean="0"/>
              <a:t>and others.</a:t>
            </a:r>
          </a:p>
          <a:p>
            <a:pPr algn="l" rtl="0"/>
            <a:endParaRPr lang="ar-S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History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l" rtl="0"/>
            <a:r>
              <a:rPr lang="en-US" dirty="0" smtClean="0"/>
              <a:t>It also dates back to the </a:t>
            </a:r>
            <a:r>
              <a:rPr lang="en-US" dirty="0" smtClean="0">
                <a:solidFill>
                  <a:srgbClr val="FF0000"/>
                </a:solidFill>
              </a:rPr>
              <a:t>Greeks</a:t>
            </a:r>
            <a:r>
              <a:rPr lang="en-US" dirty="0" smtClean="0"/>
              <a:t>.</a:t>
            </a:r>
          </a:p>
          <a:p>
            <a:pPr algn="l" rtl="0"/>
            <a:r>
              <a:rPr lang="en-US" dirty="0" smtClean="0"/>
              <a:t>In the 1800s, and influenced by nationalism, many scholars wrote histories detailing the glories of their native countries.</a:t>
            </a:r>
          </a:p>
          <a:p>
            <a:pPr algn="l" rtl="0"/>
            <a:r>
              <a:rPr lang="en-US" dirty="0" smtClean="0"/>
              <a:t>Historians based their writings on facts collecting evidence of the past in documents, diaries, letters, and other sources.</a:t>
            </a:r>
          </a:p>
          <a:p>
            <a:pPr algn="l" rtl="0"/>
            <a:r>
              <a:rPr lang="en-US" dirty="0" smtClean="0"/>
              <a:t>New interpretation of history began to emerge.</a:t>
            </a:r>
          </a:p>
          <a:p>
            <a:pPr algn="l" rtl="0"/>
            <a:r>
              <a:rPr lang="en-US" dirty="0" smtClean="0"/>
              <a:t>A new trend of history came up: the study of all the people in a society (the French philosopher: </a:t>
            </a:r>
            <a:r>
              <a:rPr lang="en-US" dirty="0" smtClean="0">
                <a:solidFill>
                  <a:srgbClr val="FF0000"/>
                </a:solidFill>
              </a:rPr>
              <a:t>Voltaire</a:t>
            </a:r>
            <a:r>
              <a:rPr lang="en-US" dirty="0" smtClean="0"/>
              <a:t>) who was noted for his attention to social and intellectual history. </a:t>
            </a:r>
          </a:p>
          <a:p>
            <a:pPr algn="l" rtl="0"/>
            <a:r>
              <a:rPr lang="en-US" dirty="0" smtClean="0"/>
              <a:t>His work inspired many historians to concentrate less on wars and great leaders and focus on the study of ordinary people and how they lived.</a:t>
            </a:r>
          </a:p>
          <a:p>
            <a:pPr algn="l" rtl="0"/>
            <a:r>
              <a:rPr lang="en-US" dirty="0" smtClean="0"/>
              <a:t>Another trend was influenced by </a:t>
            </a:r>
            <a:r>
              <a:rPr lang="en-US" dirty="0" smtClean="0">
                <a:solidFill>
                  <a:srgbClr val="FF0000"/>
                </a:solidFill>
              </a:rPr>
              <a:t>Darwin</a:t>
            </a:r>
            <a:r>
              <a:rPr lang="en-US" dirty="0" smtClean="0"/>
              <a:t> and the interpretation of historical events in terms of evolution.</a:t>
            </a:r>
            <a:endParaRPr lang="ar-S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Archaeology and Anthropology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l" rtl="0"/>
            <a:r>
              <a:rPr lang="en-US" dirty="0" smtClean="0">
                <a:solidFill>
                  <a:srgbClr val="FF0000"/>
                </a:solidFill>
              </a:rPr>
              <a:t>Archaeology</a:t>
            </a:r>
            <a:r>
              <a:rPr lang="en-US" dirty="0" smtClean="0"/>
              <a:t>: the scientific study of human culture through the artifacts left behind, became a separate field of study in the mid-1800s.</a:t>
            </a:r>
          </a:p>
          <a:p>
            <a:pPr algn="l" rtl="0"/>
            <a:r>
              <a:rPr lang="en-US" dirty="0" smtClean="0"/>
              <a:t>It is when scientists learned how the old earth was and how long humans had lived on it.</a:t>
            </a:r>
          </a:p>
          <a:p>
            <a:pPr algn="l" rtl="0"/>
            <a:r>
              <a:rPr lang="en-US" dirty="0" smtClean="0"/>
              <a:t>They found remains of </a:t>
            </a:r>
            <a:r>
              <a:rPr lang="en-US" dirty="0" smtClean="0">
                <a:solidFill>
                  <a:srgbClr val="FF0000"/>
                </a:solidFill>
              </a:rPr>
              <a:t>Egyptians, Sumerian, and Assyrian </a:t>
            </a:r>
            <a:r>
              <a:rPr lang="en-US" dirty="0" smtClean="0"/>
              <a:t>cultures and used techniques to determine the sequence of cultural developments in such ancient cities as </a:t>
            </a:r>
            <a:r>
              <a:rPr lang="en-US" dirty="0" smtClean="0">
                <a:solidFill>
                  <a:srgbClr val="FF0000"/>
                </a:solidFill>
              </a:rPr>
              <a:t>Troy and Mycenae.</a:t>
            </a:r>
            <a:endParaRPr lang="ar-SA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85000" lnSpcReduction="10000"/>
          </a:bodyPr>
          <a:lstStyle/>
          <a:p>
            <a:pPr algn="l" rtl="0"/>
            <a:r>
              <a:rPr lang="en-US" dirty="0" smtClean="0">
                <a:solidFill>
                  <a:srgbClr val="FF0000"/>
                </a:solidFill>
              </a:rPr>
              <a:t>Anthropology</a:t>
            </a:r>
            <a:r>
              <a:rPr lang="en-US" dirty="0" smtClean="0"/>
              <a:t>: is the study of different societies, both of the past and of the present.</a:t>
            </a:r>
          </a:p>
          <a:p>
            <a:pPr algn="l" rtl="0"/>
            <a:r>
              <a:rPr lang="en-US" dirty="0" smtClean="0"/>
              <a:t>In the 1800s they began to explore the continuities in the attitudes of human societies and in the way people relate to one another.</a:t>
            </a:r>
          </a:p>
          <a:p>
            <a:pPr algn="l" rtl="0"/>
            <a:r>
              <a:rPr lang="en-US" dirty="0" smtClean="0"/>
              <a:t>British anthropologist: </a:t>
            </a:r>
            <a:r>
              <a:rPr lang="en-US" dirty="0" smtClean="0">
                <a:solidFill>
                  <a:srgbClr val="FF0000"/>
                </a:solidFill>
              </a:rPr>
              <a:t>E. B. </a:t>
            </a:r>
            <a:r>
              <a:rPr lang="en-US" dirty="0" err="1" smtClean="0">
                <a:solidFill>
                  <a:srgbClr val="FF0000"/>
                </a:solidFill>
              </a:rPr>
              <a:t>Tylor</a:t>
            </a:r>
            <a:r>
              <a:rPr lang="en-US" dirty="0" smtClean="0">
                <a:solidFill>
                  <a:srgbClr val="FF0000"/>
                </a:solidFill>
              </a:rPr>
              <a:t> (</a:t>
            </a:r>
            <a:r>
              <a:rPr lang="en-US" i="1" dirty="0" smtClean="0">
                <a:solidFill>
                  <a:srgbClr val="FF0000"/>
                </a:solidFill>
              </a:rPr>
              <a:t>Primitive Culture 1871)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he looked at religion as it evolved in all human cultures; influenced by the German term </a:t>
            </a:r>
            <a:r>
              <a:rPr lang="en-US" dirty="0" err="1" smtClean="0"/>
              <a:t>Kultur</a:t>
            </a:r>
            <a:r>
              <a:rPr lang="en-US" dirty="0" smtClean="0"/>
              <a:t>- to describe the set of beliefs and behaviors that a society shares.</a:t>
            </a:r>
          </a:p>
          <a:p>
            <a:pPr algn="l" rtl="0"/>
            <a:r>
              <a:rPr lang="en-US" dirty="0" smtClean="0">
                <a:solidFill>
                  <a:srgbClr val="FF0000"/>
                </a:solidFill>
              </a:rPr>
              <a:t>James George Frazer (</a:t>
            </a:r>
            <a:r>
              <a:rPr lang="en-US" i="1" dirty="0" smtClean="0">
                <a:solidFill>
                  <a:srgbClr val="FF0000"/>
                </a:solidFill>
              </a:rPr>
              <a:t>The Golden Bough 1890</a:t>
            </a:r>
            <a:r>
              <a:rPr lang="en-US" dirty="0" smtClean="0"/>
              <a:t>) compared the customs of different societies and tried to show links between those societies in magical beliefs, religion, and attitudes toward authority.</a:t>
            </a:r>
            <a:endParaRPr lang="ar-S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Sociology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616624"/>
          </a:xfrm>
        </p:spPr>
        <p:txBody>
          <a:bodyPr>
            <a:normAutofit fontScale="85000" lnSpcReduction="20000"/>
          </a:bodyPr>
          <a:lstStyle/>
          <a:p>
            <a:pPr algn="l" rtl="0"/>
            <a:r>
              <a:rPr lang="en-US" dirty="0" smtClean="0">
                <a:solidFill>
                  <a:srgbClr val="FF0000"/>
                </a:solidFill>
              </a:rPr>
              <a:t>Sociology</a:t>
            </a:r>
            <a:r>
              <a:rPr lang="en-US" dirty="0" smtClean="0"/>
              <a:t>: the study of human relationships in society (first appeared in the 1800s)</a:t>
            </a:r>
          </a:p>
          <a:p>
            <a:pPr algn="l" rtl="0"/>
            <a:r>
              <a:rPr lang="en-US" dirty="0" smtClean="0">
                <a:solidFill>
                  <a:srgbClr val="FF0000"/>
                </a:solidFill>
              </a:rPr>
              <a:t>Comte</a:t>
            </a:r>
            <a:r>
              <a:rPr lang="en-US" dirty="0" smtClean="0"/>
              <a:t> (the French philosopher)influenced greatly this branch of the social sciences.</a:t>
            </a:r>
          </a:p>
          <a:p>
            <a:pPr algn="l" rtl="0"/>
            <a:r>
              <a:rPr lang="en-US" dirty="0" smtClean="0"/>
              <a:t>He argued that the study of society should follow scientific methods by using objective facts and avoiding personal interpretations.</a:t>
            </a:r>
          </a:p>
          <a:p>
            <a:pPr algn="l" rtl="0"/>
            <a:r>
              <a:rPr lang="en-US" dirty="0" smtClean="0">
                <a:solidFill>
                  <a:srgbClr val="FF0000"/>
                </a:solidFill>
              </a:rPr>
              <a:t>Herbert Spencer</a:t>
            </a:r>
            <a:r>
              <a:rPr lang="en-US" dirty="0" smtClean="0"/>
              <a:t>: used the concept of </a:t>
            </a:r>
            <a:r>
              <a:rPr lang="en-US" dirty="0" smtClean="0">
                <a:solidFill>
                  <a:srgbClr val="FF0000"/>
                </a:solidFill>
              </a:rPr>
              <a:t>evolution</a:t>
            </a:r>
            <a:r>
              <a:rPr lang="en-US" dirty="0" smtClean="0"/>
              <a:t> as the basis for studying human communities.</a:t>
            </a:r>
          </a:p>
          <a:p>
            <a:pPr algn="l" rtl="0"/>
            <a:r>
              <a:rPr lang="en-US" dirty="0" smtClean="0"/>
              <a:t>His works: </a:t>
            </a:r>
            <a:r>
              <a:rPr lang="en-US" i="1" dirty="0" smtClean="0">
                <a:solidFill>
                  <a:srgbClr val="FF0000"/>
                </a:solidFill>
              </a:rPr>
              <a:t>Social Statics 1851, Principles of Sociology 1876</a:t>
            </a:r>
            <a:r>
              <a:rPr lang="en-US" dirty="0" smtClean="0"/>
              <a:t> applied this theory of natural selection to society, coining the phrase “</a:t>
            </a:r>
            <a:r>
              <a:rPr lang="en-US" dirty="0" smtClean="0">
                <a:solidFill>
                  <a:srgbClr val="FF0000"/>
                </a:solidFill>
              </a:rPr>
              <a:t>survival of the fittest</a:t>
            </a:r>
            <a:r>
              <a:rPr lang="en-US" dirty="0" smtClean="0"/>
              <a:t>”</a:t>
            </a:r>
          </a:p>
          <a:p>
            <a:pPr algn="l" rtl="0"/>
            <a:r>
              <a:rPr lang="en-US" dirty="0" smtClean="0"/>
              <a:t>He thought that human society, like the plant and animal worlds, had evolved from lower to higher forms through natural selection. (read quote p. </a:t>
            </a:r>
            <a:r>
              <a:rPr lang="en-US" smtClean="0"/>
              <a:t>526)</a:t>
            </a:r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lnSpcReduction="10000"/>
          </a:bodyPr>
          <a:lstStyle/>
          <a:p>
            <a:pPr algn="l" rtl="0"/>
            <a:r>
              <a:rPr lang="en-US" dirty="0" smtClean="0">
                <a:solidFill>
                  <a:srgbClr val="FF0000"/>
                </a:solidFill>
              </a:rPr>
              <a:t>Social Darwinism</a:t>
            </a:r>
            <a:r>
              <a:rPr lang="en-US" dirty="0" smtClean="0"/>
              <a:t>: the application of Darwin’s theory to society.</a:t>
            </a:r>
          </a:p>
          <a:p>
            <a:pPr algn="l" rtl="0"/>
            <a:r>
              <a:rPr lang="en-US" dirty="0" smtClean="0"/>
              <a:t>It led to the conclusion that those who had acquired wealth and social standing had done so because of their superior abilities.</a:t>
            </a:r>
          </a:p>
          <a:p>
            <a:pPr algn="l" rtl="0"/>
            <a:r>
              <a:rPr lang="en-US" dirty="0" smtClean="0"/>
              <a:t>Poverty proved that people or groups were unfit.</a:t>
            </a:r>
          </a:p>
          <a:p>
            <a:pPr algn="l" rtl="0"/>
            <a:r>
              <a:rPr lang="en-US" dirty="0" smtClean="0"/>
              <a:t>This view came to be seen as simplistic.</a:t>
            </a:r>
          </a:p>
          <a:p>
            <a:pPr algn="l" rtl="0"/>
            <a:r>
              <a:rPr lang="en-US" dirty="0" smtClean="0"/>
              <a:t>As social problems grew more severe and society became more complex, social Darwinism lost much influence.</a:t>
            </a:r>
            <a:endParaRPr lang="ar-S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Psychology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algn="l" rtl="0"/>
            <a:r>
              <a:rPr lang="en-US" dirty="0" smtClean="0"/>
              <a:t>Another new science of the 1800s that studies the human mind- how it works and how it affects behavior. </a:t>
            </a:r>
          </a:p>
          <a:p>
            <a:pPr algn="l" rtl="0"/>
            <a:r>
              <a:rPr lang="en-US" dirty="0" smtClean="0"/>
              <a:t>Psychology’s origins can also be traced back to the works of the Greek thinkers.</a:t>
            </a:r>
          </a:p>
          <a:p>
            <a:pPr algn="l" rtl="0"/>
            <a:r>
              <a:rPr lang="en-US" dirty="0" smtClean="0"/>
              <a:t>Most people associated it with philosophy because it did not involve experiments.</a:t>
            </a:r>
          </a:p>
          <a:p>
            <a:pPr algn="l" rtl="0">
              <a:buNone/>
            </a:pPr>
            <a:endParaRPr lang="ar-S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Ivan Pavlov (Russian physiologist)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>
                <a:solidFill>
                  <a:srgbClr val="FF0000"/>
                </a:solidFill>
              </a:rPr>
              <a:t>Darwin’s theory of evolution </a:t>
            </a:r>
            <a:r>
              <a:rPr lang="en-US" dirty="0" smtClean="0"/>
              <a:t>has a strong impact on the new science of psychology.</a:t>
            </a:r>
          </a:p>
          <a:p>
            <a:pPr algn="l" rtl="0"/>
            <a:r>
              <a:rPr lang="en-US" dirty="0" smtClean="0"/>
              <a:t>Psychologists started to study animal behavior and apply their findings to humans.</a:t>
            </a:r>
          </a:p>
          <a:p>
            <a:pPr algn="l" rtl="0"/>
            <a:r>
              <a:rPr lang="en-US" dirty="0" smtClean="0"/>
              <a:t>1890, Pavlov discovered the </a:t>
            </a:r>
            <a:r>
              <a:rPr lang="en-US" dirty="0" smtClean="0">
                <a:solidFill>
                  <a:srgbClr val="FF0000"/>
                </a:solidFill>
              </a:rPr>
              <a:t>conditional reflex</a:t>
            </a:r>
            <a:r>
              <a:rPr lang="en-US" dirty="0" smtClean="0"/>
              <a:t>.</a:t>
            </a:r>
          </a:p>
          <a:p>
            <a:pPr algn="l" rtl="0"/>
            <a:r>
              <a:rPr lang="en-US" dirty="0" smtClean="0"/>
              <a:t>After experimenting with dogs he concluded that: </a:t>
            </a:r>
            <a:r>
              <a:rPr lang="en-US" u="sng" dirty="0" smtClean="0"/>
              <a:t>all habits even mental activity, constitute a series of connected conditioned reflexes</a:t>
            </a:r>
            <a:r>
              <a:rPr lang="en-US" dirty="0" smtClean="0"/>
              <a:t>.</a:t>
            </a:r>
            <a:endParaRPr lang="ar-S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Sigmund Freud (Austrian physician)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l" rtl="0"/>
            <a:r>
              <a:rPr lang="en-US" dirty="0" smtClean="0"/>
              <a:t>Early 1900s, Freud developed a revolutionary explanation of human behavior (</a:t>
            </a:r>
            <a:r>
              <a:rPr lang="en-US" i="1" dirty="0" smtClean="0">
                <a:solidFill>
                  <a:srgbClr val="FF0000"/>
                </a:solidFill>
              </a:rPr>
              <a:t>A General Introduction to Psychoanalysis 1910</a:t>
            </a:r>
            <a:r>
              <a:rPr lang="en-US" dirty="0" smtClean="0"/>
              <a:t>).</a:t>
            </a:r>
          </a:p>
          <a:p>
            <a:pPr algn="l" rtl="0"/>
            <a:r>
              <a:rPr lang="en-US" dirty="0" smtClean="0"/>
              <a:t>He introduced the concept of the </a:t>
            </a:r>
            <a:r>
              <a:rPr lang="en-US" b="1" dirty="0" smtClean="0">
                <a:solidFill>
                  <a:srgbClr val="FF0000"/>
                </a:solidFill>
              </a:rPr>
              <a:t>unconscious</a:t>
            </a:r>
            <a:r>
              <a:rPr lang="en-US" dirty="0" smtClean="0"/>
              <a:t>: </a:t>
            </a:r>
            <a:r>
              <a:rPr lang="en-US" u="sng" dirty="0" smtClean="0"/>
              <a:t>the mental processes of which a person is unaware- as a determining factor in human behavior.</a:t>
            </a:r>
          </a:p>
          <a:p>
            <a:pPr algn="l" rtl="0"/>
            <a:r>
              <a:rPr lang="en-US" dirty="0" smtClean="0"/>
              <a:t>He believed that troubled patients had unknowingly forced unpleasant experiences into the unconscious. To cure them, it was necessary to make them aware of these experiences again (this </a:t>
            </a:r>
            <a:r>
              <a:rPr lang="en-US" u="sng" dirty="0" smtClean="0"/>
              <a:t>process of revealing and analyzing the unconscious </a:t>
            </a:r>
            <a:r>
              <a:rPr lang="en-US" dirty="0" smtClean="0"/>
              <a:t>is called: </a:t>
            </a:r>
            <a:r>
              <a:rPr lang="en-US" b="1" dirty="0" smtClean="0">
                <a:solidFill>
                  <a:srgbClr val="FF0000"/>
                </a:solidFill>
              </a:rPr>
              <a:t>psychoanalysis</a:t>
            </a:r>
            <a:r>
              <a:rPr lang="en-US" dirty="0" smtClean="0"/>
              <a:t>). </a:t>
            </a:r>
          </a:p>
          <a:p>
            <a:pPr algn="l" rtl="0"/>
            <a:r>
              <a:rPr lang="en-US" dirty="0" smtClean="0"/>
              <a:t>Although he was challenged, much of his basic theory and method forms the foundation of </a:t>
            </a:r>
            <a:r>
              <a:rPr lang="en-US" b="1" dirty="0" smtClean="0">
                <a:solidFill>
                  <a:srgbClr val="FF0000"/>
                </a:solidFill>
              </a:rPr>
              <a:t>modern psychiatry</a:t>
            </a:r>
            <a:r>
              <a:rPr lang="en-US" dirty="0" smtClean="0"/>
              <a:t>: </a:t>
            </a:r>
            <a:r>
              <a:rPr lang="en-US" u="sng" dirty="0" smtClean="0"/>
              <a:t>the study and treatment of mental illness.</a:t>
            </a:r>
          </a:p>
          <a:p>
            <a:pPr algn="l" rtl="0"/>
            <a:r>
              <a:rPr lang="en-US" dirty="0" smtClean="0"/>
              <a:t>His theory also influenced other social sciences.</a:t>
            </a:r>
          </a:p>
          <a:p>
            <a:pPr algn="l" rtl="0">
              <a:buNone/>
            </a:pPr>
            <a:endParaRPr lang="en-US" dirty="0"/>
          </a:p>
          <a:p>
            <a:pPr algn="l" rtl="0">
              <a:buNone/>
            </a:pPr>
            <a:endParaRPr lang="en-US" dirty="0" smtClean="0"/>
          </a:p>
          <a:p>
            <a:pPr algn="l" rtl="0"/>
            <a:endParaRPr lang="en-US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915</Words>
  <Application>Microsoft Office PowerPoint</Application>
  <PresentationFormat>عرض على الشاشة (3:4)‏</PresentationFormat>
  <Paragraphs>54</Paragraphs>
  <Slides>11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Office Theme</vt:lpstr>
      <vt:lpstr>Chapter 20 Section 3</vt:lpstr>
      <vt:lpstr>الشريحة 2</vt:lpstr>
      <vt:lpstr>Political Science and Economics</vt:lpstr>
      <vt:lpstr>History</vt:lpstr>
      <vt:lpstr>Archaeology and Anthropology</vt:lpstr>
      <vt:lpstr>الشريحة 6</vt:lpstr>
      <vt:lpstr>Sociology</vt:lpstr>
      <vt:lpstr>الشريحة 8</vt:lpstr>
      <vt:lpstr>Psychology</vt:lpstr>
      <vt:lpstr>Ivan Pavlov (Russian physiologist)</vt:lpstr>
      <vt:lpstr>Sigmund Freud (Austrian physician)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20 Section 3</dc:title>
  <dc:creator>Laila</dc:creator>
  <cp:lastModifiedBy>HPma</cp:lastModifiedBy>
  <cp:revision>10</cp:revision>
  <dcterms:created xsi:type="dcterms:W3CDTF">2012-04-15T21:13:32Z</dcterms:created>
  <dcterms:modified xsi:type="dcterms:W3CDTF">2013-04-29T13:42:05Z</dcterms:modified>
</cp:coreProperties>
</file>