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C5854-F868-4E1E-8D2A-5B26FEF0BD24}" type="datetimeFigureOut">
              <a:rPr lang="ar-SA" smtClean="0"/>
              <a:pPr/>
              <a:t>19/06/34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B85CB-DA67-447A-9C67-761C1E63F7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C5854-F868-4E1E-8D2A-5B26FEF0BD24}" type="datetimeFigureOut">
              <a:rPr lang="ar-SA" smtClean="0"/>
              <a:pPr/>
              <a:t>19/06/34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B85CB-DA67-447A-9C67-761C1E63F7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C5854-F868-4E1E-8D2A-5B26FEF0BD24}" type="datetimeFigureOut">
              <a:rPr lang="ar-SA" smtClean="0"/>
              <a:pPr/>
              <a:t>19/06/34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B85CB-DA67-447A-9C67-761C1E63F7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C5854-F868-4E1E-8D2A-5B26FEF0BD24}" type="datetimeFigureOut">
              <a:rPr lang="ar-SA" smtClean="0"/>
              <a:pPr/>
              <a:t>19/06/34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B85CB-DA67-447A-9C67-761C1E63F7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C5854-F868-4E1E-8D2A-5B26FEF0BD24}" type="datetimeFigureOut">
              <a:rPr lang="ar-SA" smtClean="0"/>
              <a:pPr/>
              <a:t>19/06/34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B85CB-DA67-447A-9C67-761C1E63F7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C5854-F868-4E1E-8D2A-5B26FEF0BD24}" type="datetimeFigureOut">
              <a:rPr lang="ar-SA" smtClean="0"/>
              <a:pPr/>
              <a:t>19/06/34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B85CB-DA67-447A-9C67-761C1E63F7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C5854-F868-4E1E-8D2A-5B26FEF0BD24}" type="datetimeFigureOut">
              <a:rPr lang="ar-SA" smtClean="0"/>
              <a:pPr/>
              <a:t>19/06/34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B85CB-DA67-447A-9C67-761C1E63F7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C5854-F868-4E1E-8D2A-5B26FEF0BD24}" type="datetimeFigureOut">
              <a:rPr lang="ar-SA" smtClean="0"/>
              <a:pPr/>
              <a:t>19/06/34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B85CB-DA67-447A-9C67-761C1E63F7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C5854-F868-4E1E-8D2A-5B26FEF0BD24}" type="datetimeFigureOut">
              <a:rPr lang="ar-SA" smtClean="0"/>
              <a:pPr/>
              <a:t>19/06/34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B85CB-DA67-447A-9C67-761C1E63F7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C5854-F868-4E1E-8D2A-5B26FEF0BD24}" type="datetimeFigureOut">
              <a:rPr lang="ar-SA" smtClean="0"/>
              <a:pPr/>
              <a:t>19/06/34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B85CB-DA67-447A-9C67-761C1E63F7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C5854-F868-4E1E-8D2A-5B26FEF0BD24}" type="datetimeFigureOut">
              <a:rPr lang="ar-SA" smtClean="0"/>
              <a:pPr/>
              <a:t>19/06/34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B85CB-DA67-447A-9C67-761C1E63F7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C5854-F868-4E1E-8D2A-5B26FEF0BD24}" type="datetimeFigureOut">
              <a:rPr lang="ar-SA" smtClean="0"/>
              <a:pPr/>
              <a:t>19/06/34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B85CB-DA67-447A-9C67-761C1E63F7E7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Section 5: Literature, Music, and Art in the Industrial Age</a:t>
            </a:r>
            <a:endParaRPr lang="ar-S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What ideas were part of the romantic movement?</a:t>
            </a:r>
          </a:p>
          <a:p>
            <a:pPr algn="l" rtl="0"/>
            <a:r>
              <a:rPr lang="en-US" dirty="0" smtClean="0"/>
              <a:t>Who were some of the great writers, musicians, and artists of the romantic movement?</a:t>
            </a:r>
          </a:p>
          <a:p>
            <a:pPr algn="l" rtl="0"/>
            <a:r>
              <a:rPr lang="en-US" dirty="0" smtClean="0"/>
              <a:t>How does realism differ from romanticism?</a:t>
            </a:r>
          </a:p>
          <a:p>
            <a:pPr algn="l" rtl="0"/>
            <a:r>
              <a:rPr lang="en-US" dirty="0" smtClean="0"/>
              <a:t>What other artistic movements emerged during this time?</a:t>
            </a:r>
            <a:endParaRPr lang="ar-S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Romanticism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l" rtl="0"/>
            <a:r>
              <a:rPr lang="en-US" dirty="0" smtClean="0"/>
              <a:t>The work of such artists appealed to sentiment and imagination and dealt with the “romance” of life-life as they thought it should be rather than as it actually was.</a:t>
            </a:r>
          </a:p>
          <a:p>
            <a:pPr algn="l" rtl="0"/>
            <a:r>
              <a:rPr lang="en-US" dirty="0" smtClean="0"/>
              <a:t>Romantics glorified emotion and instinct. They idealized nature and the golden past.</a:t>
            </a:r>
          </a:p>
          <a:p>
            <a:pPr algn="l" rtl="0"/>
            <a:r>
              <a:rPr lang="en-US" dirty="0" smtClean="0"/>
              <a:t>The most famous romantics were a group of poets: William Wordsworth, P. B. Shelley, John Keats, Lord Byron, S. T. Coleridge.</a:t>
            </a:r>
          </a:p>
          <a:p>
            <a:pPr algn="l" rtl="0"/>
            <a:r>
              <a:rPr lang="en-US" dirty="0" smtClean="0"/>
              <a:t>Many romantics glorified the past, especially the Middle Ages with its castles, ladies, and chivalrous knights. Ex.  </a:t>
            </a:r>
            <a:r>
              <a:rPr lang="en-US" i="1" dirty="0" smtClean="0">
                <a:solidFill>
                  <a:srgbClr val="FF0000"/>
                </a:solidFill>
              </a:rPr>
              <a:t>Ivanhoe</a:t>
            </a:r>
            <a:r>
              <a:rPr lang="en-US" dirty="0" smtClean="0">
                <a:solidFill>
                  <a:srgbClr val="FF0000"/>
                </a:solidFill>
              </a:rPr>
              <a:t> by Sir Walter Scott, Victor Hugo </a:t>
            </a:r>
            <a:r>
              <a:rPr lang="en-US" i="1" dirty="0" smtClean="0">
                <a:solidFill>
                  <a:srgbClr val="FF0000"/>
                </a:solidFill>
              </a:rPr>
              <a:t>The Hunchback of Notre Dame</a:t>
            </a:r>
            <a:r>
              <a:rPr lang="en-US" dirty="0" smtClean="0"/>
              <a:t>… etc.</a:t>
            </a:r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Romantic Music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l" rtl="0"/>
            <a:r>
              <a:rPr lang="en-US" dirty="0" smtClean="0"/>
              <a:t>In music, like literature, the 1800s began with a shift to romanticism:</a:t>
            </a:r>
          </a:p>
          <a:p>
            <a:pPr algn="l" rtl="0"/>
            <a:r>
              <a:rPr lang="en-US" dirty="0" smtClean="0"/>
              <a:t>The German </a:t>
            </a:r>
            <a:r>
              <a:rPr lang="en-US" dirty="0" smtClean="0">
                <a:solidFill>
                  <a:srgbClr val="FF0000"/>
                </a:solidFill>
              </a:rPr>
              <a:t>Beethoven</a:t>
            </a:r>
            <a:r>
              <a:rPr lang="en-US" dirty="0" smtClean="0"/>
              <a:t>, he expressed his love of nature in the Pastoral Symphony.</a:t>
            </a:r>
          </a:p>
          <a:p>
            <a:pPr algn="l" rtl="0"/>
            <a:r>
              <a:rPr lang="en-US" dirty="0" smtClean="0">
                <a:solidFill>
                  <a:srgbClr val="FF0000"/>
                </a:solidFill>
              </a:rPr>
              <a:t>Chopin</a:t>
            </a:r>
            <a:r>
              <a:rPr lang="en-US" dirty="0" smtClean="0"/>
              <a:t>, a Polish-born composer who lived in France.</a:t>
            </a:r>
          </a:p>
          <a:p>
            <a:pPr algn="l" rtl="0"/>
            <a:r>
              <a:rPr lang="en-US" dirty="0" smtClean="0"/>
              <a:t>In Russia, </a:t>
            </a:r>
            <a:r>
              <a:rPr lang="en-US" dirty="0" smtClean="0">
                <a:solidFill>
                  <a:srgbClr val="FF0000"/>
                </a:solidFill>
              </a:rPr>
              <a:t>Tchaikovsky</a:t>
            </a:r>
            <a:r>
              <a:rPr lang="en-US" dirty="0" smtClean="0"/>
              <a:t>, the fairy tale ballet </a:t>
            </a:r>
            <a:r>
              <a:rPr lang="en-US" i="1" dirty="0" smtClean="0">
                <a:solidFill>
                  <a:srgbClr val="FF0000"/>
                </a:solidFill>
              </a:rPr>
              <a:t>The Sleeping Beauty, Romeo and Juliet.</a:t>
            </a:r>
          </a:p>
          <a:p>
            <a:pPr algn="l" rtl="0"/>
            <a:r>
              <a:rPr lang="en-US" dirty="0" smtClean="0"/>
              <a:t>As in literature, strong national feeling was an essential part of the romantic movement in music.</a:t>
            </a:r>
          </a:p>
          <a:p>
            <a:pPr algn="l" rtl="0"/>
            <a:r>
              <a:rPr lang="en-US" dirty="0" smtClean="0"/>
              <a:t>In Italy, </a:t>
            </a:r>
            <a:r>
              <a:rPr lang="en-US" dirty="0" smtClean="0">
                <a:solidFill>
                  <a:srgbClr val="FF0000"/>
                </a:solidFill>
              </a:rPr>
              <a:t>Verdi</a:t>
            </a:r>
            <a:r>
              <a:rPr lang="en-US" dirty="0" smtClean="0"/>
              <a:t>- </a:t>
            </a:r>
            <a:r>
              <a:rPr lang="en-US" i="1" dirty="0" smtClean="0">
                <a:solidFill>
                  <a:srgbClr val="FF0000"/>
                </a:solidFill>
              </a:rPr>
              <a:t>Othello, Aida</a:t>
            </a:r>
            <a:r>
              <a:rPr lang="en-US" dirty="0" smtClean="0"/>
              <a:t>.</a:t>
            </a:r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Romantic Painting and Architecture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 rtl="0"/>
            <a:r>
              <a:rPr lang="en-US" dirty="0" smtClean="0"/>
              <a:t>Romantic painters chose subjects from the past and depicted scenes bursting with action and drama.</a:t>
            </a:r>
          </a:p>
          <a:p>
            <a:pPr algn="l" rtl="0"/>
            <a:r>
              <a:rPr lang="en-US" dirty="0" smtClean="0"/>
              <a:t>Their work had intense color and vitality, partly because they often painted outdoors instead of working in their studios.</a:t>
            </a:r>
          </a:p>
          <a:p>
            <a:pPr algn="l" rtl="0"/>
            <a:r>
              <a:rPr lang="en-US" dirty="0" smtClean="0"/>
              <a:t>In architecture, romanticism expressed itself in the Gothic revival of the mid-1800s. It was an attempt to re-create the great architectural style of the Middle Ages.</a:t>
            </a:r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Photography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It had a significant impact on society.</a:t>
            </a:r>
          </a:p>
          <a:p>
            <a:pPr algn="l" rtl="0"/>
            <a:r>
              <a:rPr lang="en-US" dirty="0" smtClean="0"/>
              <a:t>It brought the world into people’s hands.</a:t>
            </a:r>
          </a:p>
          <a:p>
            <a:pPr algn="l" rtl="0"/>
            <a:r>
              <a:rPr lang="en-US" dirty="0" smtClean="0"/>
              <a:t>It showed the grim realities of war and like Dickens showed the lives of poor people in dramatic ways.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The Rise of Realism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l" rtl="0"/>
            <a:r>
              <a:rPr lang="en-US" dirty="0" smtClean="0">
                <a:solidFill>
                  <a:srgbClr val="FF0000"/>
                </a:solidFill>
              </a:rPr>
              <a:t>Realism</a:t>
            </a:r>
            <a:r>
              <a:rPr lang="en-US" dirty="0" smtClean="0"/>
              <a:t>: </a:t>
            </a:r>
            <a:r>
              <a:rPr lang="en-US" u="sng" dirty="0" smtClean="0"/>
              <a:t>dealt with the realities of everyday life and expressing a keen observation of social settings.</a:t>
            </a:r>
          </a:p>
          <a:p>
            <a:pPr algn="l" rtl="0"/>
            <a:r>
              <a:rPr lang="en-US" dirty="0" err="1" smtClean="0">
                <a:solidFill>
                  <a:srgbClr val="FF0000"/>
                </a:solidFill>
              </a:rPr>
              <a:t>Gustave</a:t>
            </a:r>
            <a:r>
              <a:rPr lang="en-US" dirty="0" smtClean="0">
                <a:solidFill>
                  <a:srgbClr val="FF0000"/>
                </a:solidFill>
              </a:rPr>
              <a:t> Flaubert </a:t>
            </a:r>
            <a:r>
              <a:rPr lang="en-US" dirty="0" smtClean="0"/>
              <a:t>(France) </a:t>
            </a:r>
            <a:r>
              <a:rPr lang="en-US" i="1" dirty="0" smtClean="0">
                <a:solidFill>
                  <a:srgbClr val="00B050"/>
                </a:solidFill>
              </a:rPr>
              <a:t>Madame Bovary</a:t>
            </a:r>
            <a:r>
              <a:rPr lang="en-US" dirty="0" smtClean="0"/>
              <a:t>(1857) described the detail life of an ordinary woman.</a:t>
            </a:r>
          </a:p>
          <a:p>
            <a:pPr algn="l" rtl="0"/>
            <a:r>
              <a:rPr lang="en-US" dirty="0" smtClean="0">
                <a:solidFill>
                  <a:srgbClr val="FF0000"/>
                </a:solidFill>
              </a:rPr>
              <a:t>George Eliot </a:t>
            </a:r>
            <a:r>
              <a:rPr lang="en-US" i="1" dirty="0" smtClean="0">
                <a:solidFill>
                  <a:srgbClr val="00B050"/>
                </a:solidFill>
              </a:rPr>
              <a:t>Middlemarch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1872 describes various classes in the Victorian society.</a:t>
            </a:r>
          </a:p>
          <a:p>
            <a:pPr algn="l" rtl="0"/>
            <a:r>
              <a:rPr lang="en-US" dirty="0" smtClean="0"/>
              <a:t>Their theme was social and economic conditions.</a:t>
            </a:r>
          </a:p>
          <a:p>
            <a:pPr algn="l" rtl="0"/>
            <a:r>
              <a:rPr lang="en-US" dirty="0" smtClean="0">
                <a:solidFill>
                  <a:srgbClr val="FF0000"/>
                </a:solidFill>
              </a:rPr>
              <a:t>Leo Tolstoy </a:t>
            </a:r>
            <a:r>
              <a:rPr lang="en-US" dirty="0" smtClean="0"/>
              <a:t>(Russian) </a:t>
            </a:r>
            <a:r>
              <a:rPr lang="en-US" i="1" dirty="0" smtClean="0">
                <a:solidFill>
                  <a:srgbClr val="00B050"/>
                </a:solidFill>
              </a:rPr>
              <a:t>War and Peace </a:t>
            </a:r>
            <a:r>
              <a:rPr lang="en-US" dirty="0" smtClean="0"/>
              <a:t>portrayed war not as a romantic adventure but as a vast confusion of misery and death.</a:t>
            </a:r>
          </a:p>
          <a:p>
            <a:pPr algn="l" rtl="0"/>
            <a:r>
              <a:rPr lang="en-US" dirty="0" err="1" smtClean="0">
                <a:solidFill>
                  <a:srgbClr val="FF0000"/>
                </a:solidFill>
              </a:rPr>
              <a:t>Henrik</a:t>
            </a:r>
            <a:r>
              <a:rPr lang="en-US" dirty="0" smtClean="0">
                <a:solidFill>
                  <a:srgbClr val="FF0000"/>
                </a:solidFill>
              </a:rPr>
              <a:t> Ibsen </a:t>
            </a:r>
            <a:r>
              <a:rPr lang="en-US" dirty="0" smtClean="0"/>
              <a:t>(Norwegian) his play </a:t>
            </a:r>
            <a:r>
              <a:rPr lang="en-US" i="1" dirty="0" smtClean="0">
                <a:solidFill>
                  <a:srgbClr val="00B050"/>
                </a:solidFill>
              </a:rPr>
              <a:t>A Doll’s House </a:t>
            </a:r>
            <a:r>
              <a:rPr lang="en-US" dirty="0" smtClean="0"/>
              <a:t>advocated the equality of husband and wife in marriage.</a:t>
            </a:r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10000"/>
          </a:bodyPr>
          <a:lstStyle/>
          <a:p>
            <a:pPr algn="l" rtl="0"/>
            <a:r>
              <a:rPr lang="en-US" dirty="0" smtClean="0"/>
              <a:t>One form of realism in the United States is </a:t>
            </a:r>
            <a:r>
              <a:rPr lang="en-US" b="1" u="sng" dirty="0" smtClean="0">
                <a:solidFill>
                  <a:srgbClr val="00B050"/>
                </a:solidFill>
              </a:rPr>
              <a:t>Regionalism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FF0000"/>
                </a:solidFill>
              </a:rPr>
              <a:t>the portrayal of everyday life with attention to how it was lived in particular locales</a:t>
            </a:r>
            <a:r>
              <a:rPr lang="en-US" dirty="0" smtClean="0"/>
              <a:t>. Ex. </a:t>
            </a:r>
            <a:r>
              <a:rPr lang="en-US" dirty="0" smtClean="0">
                <a:solidFill>
                  <a:srgbClr val="FF0000"/>
                </a:solidFill>
              </a:rPr>
              <a:t>Mark Twain’s </a:t>
            </a:r>
            <a:r>
              <a:rPr lang="en-US" i="1" dirty="0" smtClean="0">
                <a:solidFill>
                  <a:srgbClr val="00B050"/>
                </a:solidFill>
              </a:rPr>
              <a:t>The Adventures of Tom Sawyer </a:t>
            </a:r>
            <a:r>
              <a:rPr lang="en-US" dirty="0" smtClean="0"/>
              <a:t>and </a:t>
            </a:r>
            <a:r>
              <a:rPr lang="en-US" i="1" dirty="0" smtClean="0">
                <a:solidFill>
                  <a:srgbClr val="00B050"/>
                </a:solidFill>
              </a:rPr>
              <a:t>The Adventures of Huckleberry Finn</a:t>
            </a:r>
            <a:r>
              <a:rPr lang="en-US" i="1" dirty="0" smtClean="0"/>
              <a:t>.</a:t>
            </a:r>
          </a:p>
          <a:p>
            <a:pPr algn="l" rtl="0"/>
            <a:r>
              <a:rPr lang="en-US" dirty="0" smtClean="0"/>
              <a:t>Towards the end of the 1800s, a number of writers called naturalists carried realism even further.</a:t>
            </a:r>
          </a:p>
          <a:p>
            <a:pPr algn="l" rtl="0"/>
            <a:r>
              <a:rPr lang="en-US" dirty="0" smtClean="0">
                <a:solidFill>
                  <a:srgbClr val="FF0000"/>
                </a:solidFill>
              </a:rPr>
              <a:t>Naturalists:</a:t>
            </a:r>
            <a:r>
              <a:rPr lang="en-US" dirty="0" smtClean="0"/>
              <a:t> </a:t>
            </a:r>
            <a:r>
              <a:rPr lang="en-US" u="sng" dirty="0" smtClean="0"/>
              <a:t>described the ugly and sordid aspects of everyday life attempting to screen emotion and opinion from their writings.</a:t>
            </a:r>
          </a:p>
          <a:p>
            <a:pPr algn="l" rtl="0"/>
            <a:r>
              <a:rPr lang="en-US" dirty="0" smtClean="0"/>
              <a:t>Emile Zola (French), Charles Dickens (British).</a:t>
            </a:r>
          </a:p>
          <a:p>
            <a:pPr algn="l" rtl="0"/>
            <a:endParaRPr lang="en-US" dirty="0" smtClean="0"/>
          </a:p>
          <a:p>
            <a:pPr algn="l" rtl="0"/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algn="l" rtl="0"/>
            <a:r>
              <a:rPr lang="en-US" dirty="0" smtClean="0">
                <a:solidFill>
                  <a:srgbClr val="FF0000"/>
                </a:solidFill>
              </a:rPr>
              <a:t>Impressionists</a:t>
            </a:r>
            <a:r>
              <a:rPr lang="en-US" dirty="0" smtClean="0"/>
              <a:t>: an attempt by a group of painters. They tried to give vivid impressions of people and places as they appeared at a particular moment and in a particular light. To do that, they carefully studied light and color. They stopped motion and showed subjects from unusual, new perspectives. Ex. </a:t>
            </a:r>
            <a:r>
              <a:rPr lang="en-US" dirty="0" smtClean="0">
                <a:solidFill>
                  <a:srgbClr val="FF0000"/>
                </a:solidFill>
              </a:rPr>
              <a:t>Monet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 smtClean="0">
                <a:solidFill>
                  <a:srgbClr val="FF0000"/>
                </a:solidFill>
              </a:rPr>
              <a:t>Postimpressionists</a:t>
            </a:r>
            <a:r>
              <a:rPr lang="en-US" dirty="0" smtClean="0"/>
              <a:t>, ex. </a:t>
            </a:r>
            <a:r>
              <a:rPr lang="en-US" dirty="0" smtClean="0">
                <a:solidFill>
                  <a:srgbClr val="FF0000"/>
                </a:solidFill>
              </a:rPr>
              <a:t>Cezanne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 smtClean="0"/>
              <a:t>Then came individualistic art forms.</a:t>
            </a:r>
            <a:endParaRPr lang="ar-SA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631</Words>
  <Application>Microsoft Office PowerPoint</Application>
  <PresentationFormat>عرض على الشاشة (3:4)‏</PresentationFormat>
  <Paragraphs>39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Office Theme</vt:lpstr>
      <vt:lpstr>Section 5: Literature, Music, and Art in the Industrial Age</vt:lpstr>
      <vt:lpstr>Romanticism</vt:lpstr>
      <vt:lpstr>Romantic Music</vt:lpstr>
      <vt:lpstr>Romantic Painting and Architecture</vt:lpstr>
      <vt:lpstr>Photography</vt:lpstr>
      <vt:lpstr>The Rise of Realism</vt:lpstr>
      <vt:lpstr>الشريحة 7</vt:lpstr>
      <vt:lpstr>الشريحة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Laila</dc:creator>
  <cp:lastModifiedBy>HPma</cp:lastModifiedBy>
  <cp:revision>16</cp:revision>
  <dcterms:created xsi:type="dcterms:W3CDTF">2012-04-22T22:54:07Z</dcterms:created>
  <dcterms:modified xsi:type="dcterms:W3CDTF">2013-04-29T13:42:33Z</dcterms:modified>
</cp:coreProperties>
</file>