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94" d="100"/>
          <a:sy n="94" d="100"/>
        </p:scale>
        <p:origin x="-696" y="-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834DCF-EEE8-4631-A35A-95F02F7FEABD}" type="datetimeFigureOut">
              <a:rPr lang="en-US" smtClean="0"/>
              <a:pPr/>
              <a:t>4/29/2013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2793DB-B90C-4A9A-834F-C8FB6B5E68F1}" type="slidenum">
              <a:rPr lang="en-US" smtClean="0"/>
              <a:pPr/>
              <a:t>‹#›</a:t>
            </a:fld>
            <a:endParaRPr lang="en-US"/>
          </a:p>
        </p:txBody>
      </p:sp>
    </p:spTree>
    <p:extLst>
      <p:ext uri="{BB962C8B-B14F-4D97-AF65-F5344CB8AC3E}">
        <p14:creationId xmlns:p14="http://schemas.microsoft.com/office/powerpoint/2010/main" xmlns="" val="780375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avelle</a:t>
            </a:r>
            <a:endParaRPr lang="en-US" dirty="0"/>
          </a:p>
        </p:txBody>
      </p:sp>
      <p:sp>
        <p:nvSpPr>
          <p:cNvPr id="4" name="Slide Number Placeholder 3"/>
          <p:cNvSpPr>
            <a:spLocks noGrp="1"/>
          </p:cNvSpPr>
          <p:nvPr>
            <p:ph type="sldNum" sz="quarter" idx="10"/>
          </p:nvPr>
        </p:nvSpPr>
        <p:spPr/>
        <p:txBody>
          <a:bodyPr/>
          <a:lstStyle/>
          <a:p>
            <a:fld id="{E92793DB-B90C-4A9A-834F-C8FB6B5E68F1}"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FD3CA3-4A5C-4A38-9E4C-646D85A1AFF8}"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D3CA3-4A5C-4A38-9E4C-646D85A1AFF8}"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FD3CA3-4A5C-4A38-9E4C-646D85A1AFF8}"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FD3CA3-4A5C-4A38-9E4C-646D85A1AFF8}" type="datetimeFigureOut">
              <a:rPr lang="en-US" smtClean="0"/>
              <a:pPr/>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FD3CA3-4A5C-4A38-9E4C-646D85A1AFF8}" type="datetimeFigureOut">
              <a:rPr lang="en-US" smtClean="0"/>
              <a:pPr/>
              <a:t>4/29/2013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FD3CA3-4A5C-4A38-9E4C-646D85A1AFF8}" type="datetimeFigureOut">
              <a:rPr lang="en-US" smtClean="0"/>
              <a:pPr/>
              <a:t>4/29/2013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D3CA3-4A5C-4A38-9E4C-646D85A1AFF8}" type="datetimeFigureOut">
              <a:rPr lang="en-US" smtClean="0"/>
              <a:pPr/>
              <a:t>4/29/2013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FD3CA3-4A5C-4A38-9E4C-646D85A1AFF8}" type="datetimeFigureOut">
              <a:rPr lang="en-US" smtClean="0"/>
              <a:pPr/>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FD3CA3-4A5C-4A38-9E4C-646D85A1AFF8}" type="datetimeFigureOut">
              <a:rPr lang="en-US" smtClean="0"/>
              <a:pPr/>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D3CA3-4A5C-4A38-9E4C-646D85A1AFF8}"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FD3CA3-4A5C-4A38-9E4C-646D85A1AFF8}"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B20110-1A98-4B14-A9EB-0AB729321B4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D3CA3-4A5C-4A38-9E4C-646D85A1AFF8}" type="datetimeFigureOut">
              <a:rPr lang="en-US" smtClean="0"/>
              <a:pPr/>
              <a:t>4/29/2013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B20110-1A98-4B14-A9EB-0AB729321B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142976" y="857232"/>
            <a:ext cx="6428235" cy="2954655"/>
          </a:xfrm>
          <a:prstGeom prst="rect">
            <a:avLst/>
          </a:prstGeom>
          <a:noFill/>
        </p:spPr>
        <p:txBody>
          <a:bodyPr wrap="none" lIns="91440" tIns="45720" rIns="91440" bIns="45720">
            <a:spAutoFit/>
          </a:bodyPr>
          <a:lstStyle/>
          <a:p>
            <a:pPr algn="ctr"/>
            <a:r>
              <a:rPr lang="en-US" sz="6600" b="1" u="sng"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The Victorians </a:t>
            </a:r>
          </a:p>
          <a:p>
            <a:pPr algn="ctr"/>
            <a:endParaRPr lang="en-US" sz="6600" b="1" u="sng"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lgn="ctr"/>
            <a:r>
              <a:rPr lang="en-US" sz="54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Home and At Work</a:t>
            </a:r>
            <a:endParaRPr lang="en-US" sz="5400" b="1" i="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3" name="TextBox 2"/>
          <p:cNvSpPr txBox="1"/>
          <p:nvPr/>
        </p:nvSpPr>
        <p:spPr>
          <a:xfrm>
            <a:off x="428596" y="500042"/>
            <a:ext cx="8429684" cy="5355312"/>
          </a:xfrm>
          <a:prstGeom prst="rect">
            <a:avLst/>
          </a:prstGeom>
          <a:noFill/>
        </p:spPr>
        <p:txBody>
          <a:bodyPr wrap="square" rtlCol="0">
            <a:spAutoFit/>
          </a:bodyPr>
          <a:lstStyle/>
          <a:p>
            <a:pPr algn="ctr"/>
            <a:r>
              <a:rPr lang="en-US" sz="4400" b="1" dirty="0" smtClean="0">
                <a:latin typeface="Times New Roman" pitchFamily="18" charset="0"/>
                <a:cs typeface="Times New Roman" pitchFamily="18" charset="0"/>
              </a:rPr>
              <a:t>What were they like?</a:t>
            </a:r>
          </a:p>
          <a:p>
            <a:endParaRPr lang="en-US" dirty="0"/>
          </a:p>
          <a:p>
            <a:pPr algn="ctr"/>
            <a:r>
              <a:rPr lang="en-US" sz="2800" dirty="0" smtClean="0"/>
              <a:t>Were  they </a:t>
            </a:r>
            <a:r>
              <a:rPr lang="en-US" sz="2800" dirty="0" smtClean="0">
                <a:solidFill>
                  <a:srgbClr val="C00000"/>
                </a:solidFill>
              </a:rPr>
              <a:t>conservative</a:t>
            </a:r>
            <a:r>
              <a:rPr lang="en-US" sz="2800" dirty="0" smtClean="0"/>
              <a:t>?</a:t>
            </a:r>
          </a:p>
          <a:p>
            <a:pPr algn="ctr"/>
            <a:r>
              <a:rPr lang="en-US" sz="2800" dirty="0" smtClean="0"/>
              <a:t>They called for changes and reforms.</a:t>
            </a:r>
          </a:p>
          <a:p>
            <a:pPr algn="ctr"/>
            <a:endParaRPr lang="en-US" sz="2800" dirty="0"/>
          </a:p>
          <a:p>
            <a:pPr algn="ctr"/>
            <a:r>
              <a:rPr lang="en-US" sz="2800" dirty="0" smtClean="0"/>
              <a:t>Were  they</a:t>
            </a:r>
            <a:r>
              <a:rPr lang="en-US" sz="2800" dirty="0" smtClean="0">
                <a:solidFill>
                  <a:srgbClr val="C00000"/>
                </a:solidFill>
              </a:rPr>
              <a:t> insular</a:t>
            </a:r>
            <a:r>
              <a:rPr lang="en-US" sz="2800" dirty="0" smtClean="0"/>
              <a:t>?</a:t>
            </a:r>
          </a:p>
          <a:p>
            <a:pPr algn="ctr"/>
            <a:r>
              <a:rPr lang="en-US" sz="2800" dirty="0" smtClean="0"/>
              <a:t>They travelled to trade, fight, explore, build or for “curiosity’s sake”.</a:t>
            </a:r>
          </a:p>
          <a:p>
            <a:pPr algn="ctr"/>
            <a:endParaRPr lang="en-US" sz="2800" dirty="0"/>
          </a:p>
          <a:p>
            <a:pPr algn="ctr"/>
            <a:r>
              <a:rPr lang="en-US" sz="2800" dirty="0" smtClean="0"/>
              <a:t>Were  they </a:t>
            </a:r>
            <a:r>
              <a:rPr lang="en-US" sz="2800" dirty="0" smtClean="0">
                <a:solidFill>
                  <a:srgbClr val="C00000"/>
                </a:solidFill>
              </a:rPr>
              <a:t>narrow-minded</a:t>
            </a:r>
            <a:r>
              <a:rPr lang="en-US" sz="2800" dirty="0" smtClean="0"/>
              <a:t>?</a:t>
            </a:r>
          </a:p>
          <a:p>
            <a:pPr algn="ctr"/>
            <a:r>
              <a:rPr lang="en-US" sz="2800" dirty="0" smtClean="0"/>
              <a:t>They were imaginative and innovative in all sphere of knowledge. </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3" name="TextBox 2"/>
          <p:cNvSpPr txBox="1"/>
          <p:nvPr/>
        </p:nvSpPr>
        <p:spPr>
          <a:xfrm>
            <a:off x="500034" y="785794"/>
            <a:ext cx="8001056" cy="3108543"/>
          </a:xfrm>
          <a:prstGeom prst="rect">
            <a:avLst/>
          </a:prstGeom>
          <a:noFill/>
        </p:spPr>
        <p:txBody>
          <a:bodyPr wrap="square" rtlCol="0">
            <a:spAutoFit/>
          </a:bodyPr>
          <a:lstStyle/>
          <a:p>
            <a:pPr algn="ctr"/>
            <a:r>
              <a:rPr lang="en-US" sz="2800" dirty="0" smtClean="0"/>
              <a:t>Were they </a:t>
            </a:r>
            <a:r>
              <a:rPr lang="en-US" sz="2800" dirty="0" smtClean="0">
                <a:solidFill>
                  <a:srgbClr val="C00000"/>
                </a:solidFill>
              </a:rPr>
              <a:t>church-goers</a:t>
            </a:r>
            <a:r>
              <a:rPr lang="en-US" sz="2800" dirty="0" smtClean="0"/>
              <a:t>?</a:t>
            </a:r>
          </a:p>
          <a:p>
            <a:pPr algn="ctr"/>
            <a:r>
              <a:rPr lang="en-US" sz="2800" dirty="0" smtClean="0"/>
              <a:t>It varied. Free thinkers were outspoken, and stood by their non-belief.</a:t>
            </a:r>
          </a:p>
          <a:p>
            <a:pPr algn="ctr"/>
            <a:endParaRPr lang="en-US" sz="2800" dirty="0"/>
          </a:p>
          <a:p>
            <a:pPr algn="ctr"/>
            <a:r>
              <a:rPr lang="en-US" sz="2800" dirty="0" smtClean="0"/>
              <a:t>Were they </a:t>
            </a:r>
            <a:r>
              <a:rPr lang="en-US" sz="2800" dirty="0" smtClean="0">
                <a:solidFill>
                  <a:srgbClr val="C00000"/>
                </a:solidFill>
              </a:rPr>
              <a:t>prudish</a:t>
            </a:r>
            <a:r>
              <a:rPr lang="en-US" sz="2800" dirty="0" smtClean="0"/>
              <a:t>?</a:t>
            </a:r>
          </a:p>
          <a:p>
            <a:pPr algn="ctr"/>
            <a:r>
              <a:rPr lang="en-US" sz="2800" dirty="0" smtClean="0"/>
              <a:t>Their moral attitudes  was closer to “open frankness” the of 18</a:t>
            </a:r>
            <a:r>
              <a:rPr lang="en-US" sz="2800" baseline="30000" dirty="0" smtClean="0"/>
              <a:t>th</a:t>
            </a:r>
            <a:r>
              <a:rPr lang="en-US" sz="2800" dirty="0" smtClean="0"/>
              <a:t> century than previous generations.</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000232" y="0"/>
            <a:ext cx="4572032" cy="830997"/>
          </a:xfrm>
          <a:prstGeom prst="rect">
            <a:avLst/>
          </a:prstGeom>
          <a:noFill/>
        </p:spPr>
        <p:txBody>
          <a:bodyPr wrap="square" rtlCol="0">
            <a:spAutoFit/>
          </a:bodyPr>
          <a:lstStyle/>
          <a:p>
            <a:pPr algn="ctr"/>
            <a:r>
              <a:rPr lang="en-US" sz="4800" i="1" u="sng" dirty="0" smtClean="0">
                <a:latin typeface="Times New Roman" pitchFamily="18" charset="0"/>
                <a:cs typeface="Times New Roman" pitchFamily="18" charset="0"/>
              </a:rPr>
              <a:t>The Aristocracy </a:t>
            </a:r>
            <a:endParaRPr lang="en-US" sz="4800" i="1" u="sng" dirty="0">
              <a:latin typeface="Times New Roman" pitchFamily="18" charset="0"/>
              <a:cs typeface="Times New Roman" pitchFamily="18" charset="0"/>
            </a:endParaRPr>
          </a:p>
        </p:txBody>
      </p:sp>
      <p:sp>
        <p:nvSpPr>
          <p:cNvPr id="4" name="TextBox 3"/>
          <p:cNvSpPr txBox="1"/>
          <p:nvPr/>
        </p:nvSpPr>
        <p:spPr>
          <a:xfrm>
            <a:off x="357126" y="857232"/>
            <a:ext cx="8786874" cy="6463308"/>
          </a:xfrm>
          <a:prstGeom prst="rect">
            <a:avLst/>
          </a:prstGeom>
          <a:noFill/>
        </p:spPr>
        <p:txBody>
          <a:bodyPr wrap="square" rtlCol="0">
            <a:spAutoFit/>
          </a:bodyPr>
          <a:lstStyle/>
          <a:p>
            <a:r>
              <a:rPr lang="en-US" sz="2400" dirty="0" smtClean="0"/>
              <a:t>Mathew Arnold: </a:t>
            </a:r>
            <a:r>
              <a:rPr lang="en-US" sz="2400" b="1" dirty="0" smtClean="0"/>
              <a:t>“ One has often wondered whether upon the whole earth there is anything so unintelligent, so unapt to perceive how the world id really going, as an ordinary young Englishman of our upper class</a:t>
            </a:r>
            <a:r>
              <a:rPr lang="en-US" sz="2400" dirty="0" smtClean="0"/>
              <a:t>.”</a:t>
            </a:r>
          </a:p>
          <a:p>
            <a:endParaRPr lang="en-US" sz="2400" dirty="0"/>
          </a:p>
          <a:p>
            <a:r>
              <a:rPr lang="en-US" sz="2400" dirty="0" smtClean="0"/>
              <a:t>-They were “</a:t>
            </a:r>
            <a:r>
              <a:rPr lang="en-US" sz="2400" dirty="0" smtClean="0">
                <a:solidFill>
                  <a:srgbClr val="C00000"/>
                </a:solidFill>
              </a:rPr>
              <a:t>unimaginably rich</a:t>
            </a:r>
            <a:r>
              <a:rPr lang="en-US" sz="2400" dirty="0" smtClean="0"/>
              <a:t>”, they inherited their forefathers values, estates and money.</a:t>
            </a:r>
          </a:p>
          <a:p>
            <a:endParaRPr lang="en-US" sz="2400" dirty="0"/>
          </a:p>
          <a:p>
            <a:r>
              <a:rPr lang="en-US" sz="2400" dirty="0" smtClean="0"/>
              <a:t>-They saw themselves </a:t>
            </a:r>
            <a:r>
              <a:rPr lang="en-US" sz="2400" dirty="0" smtClean="0">
                <a:solidFill>
                  <a:srgbClr val="C00000"/>
                </a:solidFill>
              </a:rPr>
              <a:t>superior</a:t>
            </a:r>
            <a:r>
              <a:rPr lang="en-US" sz="2400" dirty="0" smtClean="0"/>
              <a:t> to others. They neglected the troubles of others.</a:t>
            </a:r>
          </a:p>
          <a:p>
            <a:endParaRPr lang="en-US" sz="2400" dirty="0"/>
          </a:p>
          <a:p>
            <a:r>
              <a:rPr lang="en-US" sz="2400" dirty="0" smtClean="0"/>
              <a:t>-They enjoyed “</a:t>
            </a:r>
            <a:r>
              <a:rPr lang="en-US" sz="2400" dirty="0" smtClean="0">
                <a:solidFill>
                  <a:srgbClr val="C00000"/>
                </a:solidFill>
              </a:rPr>
              <a:t>full-time leisure</a:t>
            </a:r>
            <a:r>
              <a:rPr lang="en-US" sz="2400" dirty="0" smtClean="0"/>
              <a:t>”. Ex. Hunting – shooting.</a:t>
            </a:r>
          </a:p>
          <a:p>
            <a:endParaRPr lang="en-US" sz="2400" dirty="0"/>
          </a:p>
          <a:p>
            <a:r>
              <a:rPr lang="en-US" sz="2400" dirty="0" smtClean="0"/>
              <a:t>Arnold called them </a:t>
            </a:r>
            <a:r>
              <a:rPr lang="en-US" sz="2400" dirty="0" smtClean="0">
                <a:solidFill>
                  <a:srgbClr val="C00000"/>
                </a:solidFill>
              </a:rPr>
              <a:t>“Barbarians</a:t>
            </a:r>
            <a:r>
              <a:rPr lang="en-US" sz="2400" dirty="0" smtClean="0"/>
              <a:t>”. They knew nothing about their roles and responsibilities in society</a:t>
            </a:r>
          </a:p>
          <a:p>
            <a:endParaRPr lang="en-US" dirty="0"/>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857356" y="142852"/>
            <a:ext cx="4929222" cy="769441"/>
          </a:xfrm>
          <a:prstGeom prst="rect">
            <a:avLst/>
          </a:prstGeom>
          <a:noFill/>
        </p:spPr>
        <p:txBody>
          <a:bodyPr wrap="square" rtlCol="0">
            <a:spAutoFit/>
          </a:bodyPr>
          <a:lstStyle/>
          <a:p>
            <a:pPr algn="ctr"/>
            <a:r>
              <a:rPr lang="en-US" sz="4400" i="1" u="sng" dirty="0" smtClean="0">
                <a:latin typeface="Times New Roman" pitchFamily="18" charset="0"/>
                <a:cs typeface="Times New Roman" pitchFamily="18" charset="0"/>
              </a:rPr>
              <a:t>The Middle Classes</a:t>
            </a:r>
            <a:endParaRPr lang="en-US" sz="4400" i="1" u="sng" dirty="0">
              <a:latin typeface="Times New Roman" pitchFamily="18" charset="0"/>
              <a:cs typeface="Times New Roman" pitchFamily="18" charset="0"/>
            </a:endParaRPr>
          </a:p>
        </p:txBody>
      </p:sp>
      <p:sp>
        <p:nvSpPr>
          <p:cNvPr id="5" name="TextBox 4"/>
          <p:cNvSpPr txBox="1"/>
          <p:nvPr/>
        </p:nvSpPr>
        <p:spPr>
          <a:xfrm>
            <a:off x="285720" y="928670"/>
            <a:ext cx="8572560" cy="5262979"/>
          </a:xfrm>
          <a:prstGeom prst="rect">
            <a:avLst/>
          </a:prstGeom>
          <a:noFill/>
        </p:spPr>
        <p:txBody>
          <a:bodyPr wrap="square" rtlCol="0">
            <a:spAutoFit/>
          </a:bodyPr>
          <a:lstStyle/>
          <a:p>
            <a:pPr algn="ctr"/>
            <a:r>
              <a:rPr lang="en-US" sz="2800" dirty="0" smtClean="0"/>
              <a:t>- They gave the Victorian community its “</a:t>
            </a:r>
            <a:r>
              <a:rPr lang="en-US" sz="2800" dirty="0" smtClean="0">
                <a:solidFill>
                  <a:srgbClr val="C00000"/>
                </a:solidFill>
              </a:rPr>
              <a:t>backbone</a:t>
            </a:r>
            <a:r>
              <a:rPr lang="en-US" sz="2800" dirty="0" smtClean="0"/>
              <a:t>”.</a:t>
            </a:r>
          </a:p>
          <a:p>
            <a:pPr algn="ctr"/>
            <a:endParaRPr lang="en-US" sz="2800" dirty="0"/>
          </a:p>
          <a:p>
            <a:pPr algn="ctr">
              <a:buFontTx/>
              <a:buChar char="-"/>
            </a:pPr>
            <a:r>
              <a:rPr lang="en-US" sz="2800" dirty="0" smtClean="0"/>
              <a:t>They demanded the right to </a:t>
            </a:r>
            <a:r>
              <a:rPr lang="en-US" sz="2800" dirty="0" smtClean="0">
                <a:solidFill>
                  <a:srgbClr val="C00000"/>
                </a:solidFill>
              </a:rPr>
              <a:t>elect</a:t>
            </a:r>
            <a:r>
              <a:rPr lang="en-US" sz="2800" dirty="0" smtClean="0"/>
              <a:t> the leaders.</a:t>
            </a:r>
          </a:p>
          <a:p>
            <a:pPr algn="ctr">
              <a:buFontTx/>
              <a:buChar char="-"/>
            </a:pPr>
            <a:r>
              <a:rPr lang="en-US" sz="2800" dirty="0"/>
              <a:t> T</a:t>
            </a:r>
            <a:r>
              <a:rPr lang="en-US" sz="2800" dirty="0" smtClean="0"/>
              <a:t>hey created the conventions and values of the age.</a:t>
            </a:r>
          </a:p>
          <a:p>
            <a:pPr algn="ctr">
              <a:buFontTx/>
              <a:buChar char="-"/>
            </a:pPr>
            <a:r>
              <a:rPr lang="en-US" sz="2800" dirty="0" smtClean="0"/>
              <a:t>They caused the railways, factories … to be constructed</a:t>
            </a:r>
          </a:p>
          <a:p>
            <a:pPr algn="ctr">
              <a:buFontTx/>
              <a:buChar char="-"/>
            </a:pPr>
            <a:r>
              <a:rPr lang="en-US" sz="2800" dirty="0" smtClean="0"/>
              <a:t>They fought for “ </a:t>
            </a:r>
            <a:r>
              <a:rPr lang="en-US" sz="2800" dirty="0" smtClean="0">
                <a:solidFill>
                  <a:srgbClr val="C00000"/>
                </a:solidFill>
              </a:rPr>
              <a:t>better living and working conditions for all the community</a:t>
            </a:r>
            <a:r>
              <a:rPr lang="en-US" sz="2800" dirty="0" smtClean="0"/>
              <a:t>”.</a:t>
            </a:r>
          </a:p>
          <a:p>
            <a:pPr algn="ctr">
              <a:buFontTx/>
              <a:buChar char="-"/>
            </a:pPr>
            <a:endParaRPr lang="en-US" sz="2800" dirty="0"/>
          </a:p>
          <a:p>
            <a:pPr algn="ctr">
              <a:buFontTx/>
              <a:buChar char="-"/>
            </a:pPr>
            <a:r>
              <a:rPr lang="en-US" sz="2800" dirty="0" smtClean="0"/>
              <a:t>They achieved more than “Magna </a:t>
            </a:r>
            <a:r>
              <a:rPr lang="en-US" sz="2800" dirty="0" err="1" smtClean="0"/>
              <a:t>Carta</a:t>
            </a:r>
            <a:r>
              <a:rPr lang="en-US" sz="2800" dirty="0" smtClean="0"/>
              <a:t>”.</a:t>
            </a:r>
          </a:p>
          <a:p>
            <a:pPr algn="ctr">
              <a:buFontTx/>
              <a:buChar char="-"/>
            </a:pPr>
            <a:r>
              <a:rPr lang="en-US" sz="2800" dirty="0" smtClean="0"/>
              <a:t>They lived by the motto “ </a:t>
            </a:r>
            <a:r>
              <a:rPr lang="en-US" sz="2800" dirty="0" smtClean="0">
                <a:solidFill>
                  <a:srgbClr val="C00000"/>
                </a:solidFill>
              </a:rPr>
              <a:t>Time is money</a:t>
            </a:r>
            <a:r>
              <a:rPr lang="en-US" sz="2800" dirty="0" smtClean="0"/>
              <a:t>”, they sacrificed everything for business.</a:t>
            </a:r>
          </a:p>
          <a:p>
            <a:pPr algn="ctr">
              <a:buFontTx/>
              <a:buChar char="-"/>
            </a:pPr>
            <a:r>
              <a:rPr lang="en-US" sz="2800" dirty="0" smtClean="0"/>
              <a:t>They were called by Arnold “</a:t>
            </a:r>
            <a:r>
              <a:rPr lang="en-US" sz="2800" dirty="0" smtClean="0">
                <a:solidFill>
                  <a:srgbClr val="C00000"/>
                </a:solidFill>
              </a:rPr>
              <a:t>Philistines</a:t>
            </a:r>
            <a:r>
              <a:rPr lang="en-US" sz="2800" dirty="0" smtClean="0"/>
              <a:t>”.</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428728" y="0"/>
            <a:ext cx="5572164" cy="769441"/>
          </a:xfrm>
          <a:prstGeom prst="rect">
            <a:avLst/>
          </a:prstGeom>
          <a:noFill/>
        </p:spPr>
        <p:txBody>
          <a:bodyPr wrap="square" rtlCol="0">
            <a:spAutoFit/>
          </a:bodyPr>
          <a:lstStyle/>
          <a:p>
            <a:pPr algn="ctr"/>
            <a:r>
              <a:rPr lang="en-US" sz="4400" i="1" u="sng" dirty="0" smtClean="0">
                <a:latin typeface="Times New Roman" pitchFamily="18" charset="0"/>
                <a:cs typeface="Times New Roman" pitchFamily="18" charset="0"/>
              </a:rPr>
              <a:t>The Working Classes</a:t>
            </a:r>
            <a:endParaRPr lang="en-US" sz="4400" i="1" u="sng" dirty="0">
              <a:latin typeface="Times New Roman" pitchFamily="18" charset="0"/>
              <a:cs typeface="Times New Roman" pitchFamily="18" charset="0"/>
            </a:endParaRPr>
          </a:p>
        </p:txBody>
      </p:sp>
      <p:sp>
        <p:nvSpPr>
          <p:cNvPr id="4" name="TextBox 3"/>
          <p:cNvSpPr txBox="1"/>
          <p:nvPr/>
        </p:nvSpPr>
        <p:spPr>
          <a:xfrm>
            <a:off x="357158" y="1142984"/>
            <a:ext cx="8501122" cy="5016758"/>
          </a:xfrm>
          <a:prstGeom prst="rect">
            <a:avLst/>
          </a:prstGeom>
          <a:noFill/>
        </p:spPr>
        <p:txBody>
          <a:bodyPr wrap="square" rtlCol="0">
            <a:spAutoFit/>
          </a:bodyPr>
          <a:lstStyle/>
          <a:p>
            <a:r>
              <a:rPr lang="en-US" sz="3200" dirty="0" smtClean="0"/>
              <a:t>The British workman did different kinds of jobs. He built canals, railways, bridges. He drove locomotives and sailed the ships. He farmed and served in houses and offices.</a:t>
            </a:r>
          </a:p>
          <a:p>
            <a:endParaRPr lang="en-US" sz="3200" dirty="0" smtClean="0"/>
          </a:p>
          <a:p>
            <a:r>
              <a:rPr lang="en-US" sz="3200" dirty="0" smtClean="0"/>
              <a:t>Engel: “ </a:t>
            </a:r>
            <a:r>
              <a:rPr lang="en-US" sz="3200" dirty="0" smtClean="0">
                <a:solidFill>
                  <a:srgbClr val="FF0000"/>
                </a:solidFill>
              </a:rPr>
              <a:t>this race must really have reached the lowest stage of humanity.”</a:t>
            </a:r>
          </a:p>
          <a:p>
            <a:endParaRPr lang="en-US" sz="3200" dirty="0" smtClean="0"/>
          </a:p>
          <a:p>
            <a:r>
              <a:rPr lang="en-US" sz="3200" dirty="0" smtClean="0"/>
              <a:t>Their conditions got better after many </a:t>
            </a:r>
            <a:r>
              <a:rPr lang="en-US" sz="3200" dirty="0" smtClean="0">
                <a:solidFill>
                  <a:srgbClr val="FF0000"/>
                </a:solidFill>
              </a:rPr>
              <a:t>acts</a:t>
            </a:r>
            <a:r>
              <a:rPr lang="en-US" sz="3200" dirty="0" smtClean="0"/>
              <a:t> have been passed.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500298" y="214290"/>
            <a:ext cx="3571900" cy="769441"/>
          </a:xfrm>
          <a:prstGeom prst="rect">
            <a:avLst/>
          </a:prstGeom>
          <a:noFill/>
        </p:spPr>
        <p:txBody>
          <a:bodyPr wrap="square" rtlCol="0">
            <a:spAutoFit/>
          </a:bodyPr>
          <a:lstStyle/>
          <a:p>
            <a:r>
              <a:rPr lang="en-US" sz="4400" i="1" u="sng" dirty="0" smtClean="0"/>
              <a:t>Shared Values</a:t>
            </a:r>
            <a:endParaRPr lang="en-US" sz="4400" i="1" u="sng" dirty="0"/>
          </a:p>
        </p:txBody>
      </p:sp>
      <p:sp>
        <p:nvSpPr>
          <p:cNvPr id="4" name="TextBox 3"/>
          <p:cNvSpPr txBox="1"/>
          <p:nvPr/>
        </p:nvSpPr>
        <p:spPr>
          <a:xfrm>
            <a:off x="714348" y="1428736"/>
            <a:ext cx="7929618" cy="4524315"/>
          </a:xfrm>
          <a:prstGeom prst="rect">
            <a:avLst/>
          </a:prstGeom>
          <a:noFill/>
        </p:spPr>
        <p:txBody>
          <a:bodyPr wrap="square" rtlCol="0">
            <a:spAutoFit/>
          </a:bodyPr>
          <a:lstStyle/>
          <a:p>
            <a:pPr>
              <a:buFontTx/>
              <a:buChar char="-"/>
            </a:pPr>
            <a:r>
              <a:rPr lang="en-US" sz="2400" b="1" u="sng" dirty="0" smtClean="0"/>
              <a:t>Confidence</a:t>
            </a:r>
            <a:r>
              <a:rPr lang="en-US" sz="2400" dirty="0" smtClean="0"/>
              <a:t> – in themselves,  in their country and in their way of life. They believed in their efforts. Many of them were self-employed.</a:t>
            </a:r>
          </a:p>
          <a:p>
            <a:pPr>
              <a:buFontTx/>
              <a:buChar char="-"/>
            </a:pPr>
            <a:endParaRPr lang="en-US" sz="2400" u="sng" dirty="0" smtClean="0"/>
          </a:p>
          <a:p>
            <a:pPr>
              <a:buFontTx/>
              <a:buChar char="-"/>
            </a:pPr>
            <a:r>
              <a:rPr lang="en-US" sz="2400" u="sng" dirty="0" smtClean="0"/>
              <a:t> </a:t>
            </a:r>
            <a:r>
              <a:rPr lang="en-US" sz="2400" b="1" u="sng" dirty="0" smtClean="0"/>
              <a:t>Self-satisfaction</a:t>
            </a:r>
            <a:r>
              <a:rPr lang="en-US" sz="2400" u="sng" dirty="0" smtClean="0"/>
              <a:t> </a:t>
            </a:r>
            <a:r>
              <a:rPr lang="en-US" sz="2400" dirty="0" smtClean="0"/>
              <a:t>– Victorians felt </a:t>
            </a:r>
            <a:r>
              <a:rPr lang="en-US" sz="2400" dirty="0" smtClean="0">
                <a:solidFill>
                  <a:srgbClr val="C00000"/>
                </a:solidFill>
              </a:rPr>
              <a:t>superior to other nations</a:t>
            </a:r>
            <a:r>
              <a:rPr lang="en-US" sz="2400" dirty="0" smtClean="0"/>
              <a:t>. They watched revolutions that took over Europe. They were aware  of their success in commerce and building of railways. They believed that their country took the lead.</a:t>
            </a:r>
          </a:p>
          <a:p>
            <a:pPr>
              <a:buFontTx/>
              <a:buChar char="-"/>
            </a:pPr>
            <a:endParaRPr lang="en-US" sz="2400" dirty="0" smtClean="0"/>
          </a:p>
          <a:p>
            <a:pPr>
              <a:buFontTx/>
              <a:buChar char="-"/>
            </a:pPr>
            <a:r>
              <a:rPr lang="en-US" sz="2400" dirty="0" smtClean="0"/>
              <a:t> </a:t>
            </a:r>
            <a:r>
              <a:rPr lang="en-US" sz="2400" b="1" u="sng" dirty="0" smtClean="0"/>
              <a:t>Colonialism</a:t>
            </a:r>
            <a:r>
              <a:rPr lang="en-US" sz="2400" dirty="0" smtClean="0"/>
              <a:t> – Though Victorians were blamed for their </a:t>
            </a:r>
            <a:r>
              <a:rPr lang="en-US" sz="2400" dirty="0" smtClean="0">
                <a:solidFill>
                  <a:srgbClr val="C00000"/>
                </a:solidFill>
              </a:rPr>
              <a:t>ruthless colonialism</a:t>
            </a:r>
            <a:r>
              <a:rPr lang="en-US" sz="2400" dirty="0" smtClean="0"/>
              <a:t>, many questioned the </a:t>
            </a:r>
            <a:r>
              <a:rPr lang="en-US" sz="2400" dirty="0" smtClean="0">
                <a:solidFill>
                  <a:srgbClr val="C00000"/>
                </a:solidFill>
              </a:rPr>
              <a:t>mortality of imperialism </a:t>
            </a:r>
            <a:r>
              <a:rPr lang="en-US" sz="2400" dirty="0" smtClean="0"/>
              <a:t>and its actions in far-off lands.</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143108" y="928670"/>
            <a:ext cx="5214974" cy="3416320"/>
          </a:xfrm>
          <a:prstGeom prst="rect">
            <a:avLst/>
          </a:prstGeom>
          <a:noFill/>
        </p:spPr>
        <p:txBody>
          <a:bodyPr wrap="square" lIns="91440" tIns="45720" rIns="91440" bIns="45720">
            <a:spAutoFit/>
          </a:bodyPr>
          <a:lstStyle/>
          <a:p>
            <a:pPr algn="ctr"/>
            <a:r>
              <a:rPr lang="en-US" sz="7200" b="1" i="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The Victorians at Home</a:t>
            </a:r>
            <a:endParaRPr lang="en-US" sz="7200" b="1" i="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14282" y="0"/>
            <a:ext cx="8929718" cy="6555641"/>
          </a:xfrm>
          <a:prstGeom prst="rect">
            <a:avLst/>
          </a:prstGeom>
          <a:noFill/>
        </p:spPr>
        <p:txBody>
          <a:bodyPr wrap="square" rtlCol="0">
            <a:spAutoFit/>
          </a:bodyPr>
          <a:lstStyle/>
          <a:p>
            <a:r>
              <a:rPr lang="en-US" dirty="0" smtClean="0"/>
              <a:t>-</a:t>
            </a:r>
            <a:r>
              <a:rPr lang="en-US" sz="2800" dirty="0" smtClean="0"/>
              <a:t> Many country people </a:t>
            </a:r>
            <a:r>
              <a:rPr lang="en-US" sz="2800" dirty="0" smtClean="0">
                <a:solidFill>
                  <a:srgbClr val="C00000"/>
                </a:solidFill>
              </a:rPr>
              <a:t>migrated to </a:t>
            </a:r>
            <a:r>
              <a:rPr lang="en-US" sz="2800" dirty="0" smtClean="0"/>
              <a:t>the towns.  And towns spread farther into  the country,</a:t>
            </a:r>
          </a:p>
          <a:p>
            <a:endParaRPr lang="en-US" sz="2800" dirty="0" smtClean="0"/>
          </a:p>
          <a:p>
            <a:pPr>
              <a:buFontTx/>
              <a:buChar char="-"/>
            </a:pPr>
            <a:r>
              <a:rPr lang="en-US" sz="2800" dirty="0" smtClean="0">
                <a:solidFill>
                  <a:srgbClr val="C00000"/>
                </a:solidFill>
              </a:rPr>
              <a:t>Domestic arts </a:t>
            </a:r>
            <a:r>
              <a:rPr lang="en-US" sz="2800" dirty="0" smtClean="0"/>
              <a:t>flourished. Periodicals were entitled Home Friend, </a:t>
            </a:r>
            <a:r>
              <a:rPr lang="en-US" sz="2800" dirty="0" err="1" smtClean="0"/>
              <a:t>Cassell’s</a:t>
            </a:r>
            <a:r>
              <a:rPr lang="en-US" sz="2800" dirty="0" smtClean="0"/>
              <a:t> Family Magazine ….</a:t>
            </a:r>
          </a:p>
          <a:p>
            <a:pPr>
              <a:buFontTx/>
              <a:buChar char="-"/>
            </a:pPr>
            <a:endParaRPr lang="en-US" sz="2800" dirty="0" smtClean="0"/>
          </a:p>
          <a:p>
            <a:pPr>
              <a:buFontTx/>
              <a:buChar char="-"/>
            </a:pPr>
            <a:r>
              <a:rPr lang="en-US" sz="2800" dirty="0" smtClean="0"/>
              <a:t> Every </a:t>
            </a:r>
            <a:r>
              <a:rPr lang="en-US" sz="2800" dirty="0" smtClean="0">
                <a:solidFill>
                  <a:srgbClr val="C00000"/>
                </a:solidFill>
              </a:rPr>
              <a:t>country has its own leading family </a:t>
            </a:r>
            <a:r>
              <a:rPr lang="en-US" sz="2800" dirty="0" smtClean="0"/>
              <a:t>living in the “big house”. Ex. Chatsworth, Hatfield.</a:t>
            </a:r>
          </a:p>
          <a:p>
            <a:pPr>
              <a:buFontTx/>
              <a:buChar char="-"/>
            </a:pPr>
            <a:endParaRPr lang="en-US" sz="2800" dirty="0" smtClean="0"/>
          </a:p>
          <a:p>
            <a:pPr>
              <a:buFontTx/>
              <a:buChar char="-"/>
            </a:pPr>
            <a:r>
              <a:rPr lang="en-US" sz="2800" dirty="0" smtClean="0"/>
              <a:t> The aristocracy spent part of the year in  towns. Ex. </a:t>
            </a:r>
            <a:r>
              <a:rPr lang="en-US" sz="2800" dirty="0" smtClean="0">
                <a:solidFill>
                  <a:srgbClr val="C00000"/>
                </a:solidFill>
              </a:rPr>
              <a:t>Mayfair, Belgravia</a:t>
            </a:r>
            <a:r>
              <a:rPr lang="en-US" sz="2800" dirty="0" smtClean="0"/>
              <a:t>. And the rest of the year from April to July was spent in the country.</a:t>
            </a:r>
          </a:p>
          <a:p>
            <a:pPr>
              <a:buFontTx/>
              <a:buChar char="-"/>
            </a:pPr>
            <a:endParaRPr lang="en-US" sz="2800" dirty="0" smtClean="0"/>
          </a:p>
          <a:p>
            <a:pPr>
              <a:buFontTx/>
              <a:buChar char="-"/>
            </a:pPr>
            <a:r>
              <a:rPr lang="en-US" sz="2800" dirty="0" smtClean="0"/>
              <a:t>In towns, successful doctors, lawyers and entrepreneurs could afford to have houses</a:t>
            </a:r>
            <a:r>
              <a:rPr lang="en-US"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28596" y="357166"/>
            <a:ext cx="8572560" cy="6001643"/>
          </a:xfrm>
          <a:prstGeom prst="rect">
            <a:avLst/>
          </a:prstGeom>
          <a:noFill/>
        </p:spPr>
        <p:txBody>
          <a:bodyPr wrap="square" rtlCol="0">
            <a:spAutoFit/>
          </a:bodyPr>
          <a:lstStyle/>
          <a:p>
            <a:pPr>
              <a:buFontTx/>
              <a:buChar char="-"/>
            </a:pPr>
            <a:r>
              <a:rPr lang="en-US" sz="3200" dirty="0" smtClean="0"/>
              <a:t>The impecunious ( penniless) crowded </a:t>
            </a:r>
            <a:r>
              <a:rPr lang="en-US" sz="3200" dirty="0" smtClean="0">
                <a:solidFill>
                  <a:srgbClr val="C00000"/>
                </a:solidFill>
              </a:rPr>
              <a:t>in lodging-houses</a:t>
            </a:r>
            <a:r>
              <a:rPr lang="en-US" sz="3200" dirty="0" smtClean="0"/>
              <a:t>. Those who could afford it, built or rented houses.</a:t>
            </a:r>
          </a:p>
          <a:p>
            <a:pPr>
              <a:buFontTx/>
              <a:buChar char="-"/>
            </a:pPr>
            <a:endParaRPr lang="en-US" sz="3200" dirty="0" smtClean="0"/>
          </a:p>
          <a:p>
            <a:pPr>
              <a:buFontTx/>
              <a:buChar char="-"/>
            </a:pPr>
            <a:r>
              <a:rPr lang="en-US" sz="3200" dirty="0" smtClean="0"/>
              <a:t> Working people lived in rooms in old houses ( </a:t>
            </a:r>
            <a:r>
              <a:rPr lang="en-US" sz="3200" dirty="0" smtClean="0">
                <a:solidFill>
                  <a:srgbClr val="C00000"/>
                </a:solidFill>
              </a:rPr>
              <a:t>slums</a:t>
            </a:r>
            <a:r>
              <a:rPr lang="en-US" sz="3200" dirty="0" smtClean="0"/>
              <a:t> ). The limited facilities that existed were communal. The children spend their times in streets due to the lack of comfort and facilities.</a:t>
            </a:r>
          </a:p>
          <a:p>
            <a:pPr>
              <a:buFontTx/>
              <a:buChar char="-"/>
            </a:pPr>
            <a:endParaRPr lang="en-US" sz="3200" dirty="0" smtClean="0"/>
          </a:p>
          <a:p>
            <a:endParaRPr lang="en-US" sz="3200" dirty="0" smtClean="0"/>
          </a:p>
          <a:p>
            <a:pPr>
              <a:buFontTx/>
              <a:buChar char="-"/>
            </a:pPr>
            <a:endParaRPr lang="en-US" sz="3200" dirty="0" smtClean="0"/>
          </a:p>
          <a:p>
            <a:pPr>
              <a:buFontTx/>
              <a:buChar char="-"/>
            </a:pPr>
            <a:r>
              <a:rPr lang="en-US" sz="3200" dirty="0" smtClean="0"/>
              <a:t>With time, housing conditions were improved. </a:t>
            </a:r>
            <a:endParaRPr lang="en-US" sz="3200" dirty="0"/>
          </a:p>
        </p:txBody>
      </p:sp>
      <p:pic>
        <p:nvPicPr>
          <p:cNvPr id="4" name="Picture 3" descr="slums.jpg"/>
          <p:cNvPicPr>
            <a:picLocks noChangeAspect="1"/>
          </p:cNvPicPr>
          <p:nvPr/>
        </p:nvPicPr>
        <p:blipFill>
          <a:blip r:embed="rId3"/>
          <a:stretch>
            <a:fillRect/>
          </a:stretch>
        </p:blipFill>
        <p:spPr>
          <a:xfrm>
            <a:off x="5643570" y="4357694"/>
            <a:ext cx="2579950" cy="14287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142976" y="1142984"/>
            <a:ext cx="7000924" cy="2308324"/>
          </a:xfrm>
          <a:prstGeom prst="rect">
            <a:avLst/>
          </a:prstGeom>
          <a:noFill/>
        </p:spPr>
        <p:txBody>
          <a:bodyPr wrap="square" lIns="91440" tIns="45720" rIns="91440" bIns="45720">
            <a:spAutoFit/>
          </a:bodyPr>
          <a:lstStyle/>
          <a:p>
            <a:pPr algn="ctr"/>
            <a:r>
              <a:rPr lang="en-US" sz="7200" b="1" i="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The Victorians at Work</a:t>
            </a:r>
            <a:endParaRPr lang="en-US" sz="7200" b="1" i="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28596" y="428604"/>
            <a:ext cx="8358246" cy="5970865"/>
          </a:xfrm>
          <a:prstGeom prst="rect">
            <a:avLst/>
          </a:prstGeom>
          <a:noFill/>
        </p:spPr>
        <p:txBody>
          <a:bodyPr wrap="square" rtlCol="0">
            <a:spAutoFit/>
          </a:bodyPr>
          <a:lstStyle/>
          <a:p>
            <a:r>
              <a:rPr lang="en-US" sz="2800" dirty="0" smtClean="0"/>
              <a:t>- The middle class Victorians considered work to be the “honest toil”. It was something </a:t>
            </a:r>
            <a:r>
              <a:rPr lang="en-US" sz="2800" dirty="0" smtClean="0">
                <a:solidFill>
                  <a:srgbClr val="C00000"/>
                </a:solidFill>
              </a:rPr>
              <a:t>sacred</a:t>
            </a:r>
            <a:r>
              <a:rPr lang="en-US" sz="2800" dirty="0" smtClean="0"/>
              <a:t>.</a:t>
            </a:r>
          </a:p>
          <a:p>
            <a:r>
              <a:rPr lang="en-US" sz="2800" dirty="0" smtClean="0"/>
              <a:t>Carlyle: “ Blessed is he who has found his work. “</a:t>
            </a:r>
          </a:p>
          <a:p>
            <a:endParaRPr lang="en-US" sz="2800" dirty="0" smtClean="0"/>
          </a:p>
          <a:p>
            <a:pPr>
              <a:buFontTx/>
              <a:buChar char="-"/>
            </a:pPr>
            <a:r>
              <a:rPr lang="en-US" sz="2800" dirty="0" smtClean="0"/>
              <a:t>Upper classes tried to give the illusion of practicing in the national efforts.</a:t>
            </a:r>
          </a:p>
          <a:p>
            <a:pPr>
              <a:buFontTx/>
              <a:buChar char="-"/>
            </a:pPr>
            <a:endParaRPr lang="en-US" sz="2800" dirty="0" smtClean="0"/>
          </a:p>
          <a:p>
            <a:pPr>
              <a:buFontTx/>
              <a:buChar char="-"/>
            </a:pPr>
            <a:r>
              <a:rPr lang="en-US" sz="2800" dirty="0" smtClean="0"/>
              <a:t> The lower classes had to do the </a:t>
            </a:r>
            <a:r>
              <a:rPr lang="en-US" sz="2800" dirty="0" smtClean="0">
                <a:solidFill>
                  <a:srgbClr val="C00000"/>
                </a:solidFill>
              </a:rPr>
              <a:t>dirty work</a:t>
            </a:r>
            <a:r>
              <a:rPr lang="en-US" sz="2800" dirty="0" smtClean="0"/>
              <a:t>.</a:t>
            </a:r>
          </a:p>
          <a:p>
            <a:pPr>
              <a:buFontTx/>
              <a:buChar char="-"/>
            </a:pPr>
            <a:endParaRPr lang="en-US" sz="2800" dirty="0" smtClean="0"/>
          </a:p>
          <a:p>
            <a:pPr>
              <a:buFontTx/>
              <a:buChar char="-"/>
            </a:pPr>
            <a:r>
              <a:rPr lang="en-US" sz="2800" dirty="0" smtClean="0"/>
              <a:t> Working conditions and wages were the result of </a:t>
            </a:r>
            <a:r>
              <a:rPr lang="en-US" sz="2800" dirty="0" smtClean="0">
                <a:solidFill>
                  <a:srgbClr val="C00000"/>
                </a:solidFill>
              </a:rPr>
              <a:t>bargaining</a:t>
            </a:r>
            <a:r>
              <a:rPr lang="en-US" sz="2800" dirty="0" smtClean="0"/>
              <a:t> until the </a:t>
            </a:r>
            <a:r>
              <a:rPr lang="en-US" sz="2800" dirty="0" smtClean="0">
                <a:solidFill>
                  <a:srgbClr val="C00000"/>
                </a:solidFill>
              </a:rPr>
              <a:t>Trades Union </a:t>
            </a:r>
            <a:r>
              <a:rPr lang="en-US" sz="2800" dirty="0" smtClean="0"/>
              <a:t>was </a:t>
            </a:r>
            <a:r>
              <a:rPr lang="en-US" sz="2800" dirty="0" err="1" smtClean="0"/>
              <a:t>legalised</a:t>
            </a:r>
            <a:r>
              <a:rPr lang="en-US" sz="2800" dirty="0" smtClean="0"/>
              <a:t> in 1871. Employers would look for cheapest </a:t>
            </a:r>
            <a:r>
              <a:rPr lang="en-US" sz="2800" dirty="0" err="1" smtClean="0"/>
              <a:t>labour</a:t>
            </a:r>
            <a:r>
              <a:rPr lang="en-US" sz="2800" dirty="0" smtClean="0"/>
              <a:t> they could get like women and children.</a:t>
            </a:r>
          </a:p>
          <a:p>
            <a:endParaRPr lang="en-US" dirty="0"/>
          </a:p>
        </p:txBody>
      </p:sp>
      <p:pic>
        <p:nvPicPr>
          <p:cNvPr id="4" name="Picture 3" descr="work1.jpg"/>
          <p:cNvPicPr>
            <a:picLocks noChangeAspect="1"/>
          </p:cNvPicPr>
          <p:nvPr/>
        </p:nvPicPr>
        <p:blipFill>
          <a:blip r:embed="rId3"/>
          <a:stretch>
            <a:fillRect/>
          </a:stretch>
        </p:blipFill>
        <p:spPr>
          <a:xfrm>
            <a:off x="6286512" y="2571744"/>
            <a:ext cx="2571736" cy="92869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85720" y="428604"/>
            <a:ext cx="8572560" cy="2554545"/>
          </a:xfrm>
          <a:prstGeom prst="rect">
            <a:avLst/>
          </a:prstGeom>
          <a:noFill/>
        </p:spPr>
        <p:txBody>
          <a:bodyPr wrap="square" rtlCol="0">
            <a:spAutoFit/>
          </a:bodyPr>
          <a:lstStyle/>
          <a:p>
            <a:pPr>
              <a:buFontTx/>
              <a:buChar char="-"/>
            </a:pPr>
            <a:r>
              <a:rPr lang="en-US" sz="3200" dirty="0" smtClean="0"/>
              <a:t>It was the </a:t>
            </a:r>
            <a:r>
              <a:rPr lang="en-US" sz="3200" dirty="0" smtClean="0">
                <a:solidFill>
                  <a:srgbClr val="C00000"/>
                </a:solidFill>
              </a:rPr>
              <a:t>middle classes </a:t>
            </a:r>
            <a:r>
              <a:rPr lang="en-US" sz="3200" dirty="0" smtClean="0"/>
              <a:t>who called for the lower classes rights and made them aware of their human rights.</a:t>
            </a:r>
          </a:p>
          <a:p>
            <a:endParaRPr lang="en-US" sz="3200" dirty="0" smtClean="0"/>
          </a:p>
          <a:p>
            <a:r>
              <a:rPr lang="en-US" sz="3200" dirty="0" smtClean="0"/>
              <a:t>Ex. 1844 Factory Act</a:t>
            </a:r>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500298" y="1714488"/>
            <a:ext cx="4131837" cy="1200329"/>
          </a:xfrm>
          <a:prstGeom prst="rect">
            <a:avLst/>
          </a:prstGeom>
          <a:noFill/>
        </p:spPr>
        <p:txBody>
          <a:bodyPr wrap="none" lIns="91440" tIns="45720" rIns="91440" bIns="45720">
            <a:spAutoFit/>
          </a:bodyPr>
          <a:lstStyle/>
          <a:p>
            <a:pPr algn="ctr"/>
            <a:r>
              <a:rPr lang="en-US" sz="7200" b="1" i="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Education</a:t>
            </a: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57158" y="0"/>
            <a:ext cx="8572560" cy="6986528"/>
          </a:xfrm>
          <a:prstGeom prst="rect">
            <a:avLst/>
          </a:prstGeom>
          <a:noFill/>
        </p:spPr>
        <p:txBody>
          <a:bodyPr wrap="square" rtlCol="0">
            <a:spAutoFit/>
          </a:bodyPr>
          <a:lstStyle/>
          <a:p>
            <a:pPr>
              <a:buFontTx/>
              <a:buChar char="-"/>
            </a:pPr>
            <a:r>
              <a:rPr lang="en-US" sz="2800" dirty="0" smtClean="0"/>
              <a:t>In the first half of the Victorian era, schools existed. But there was </a:t>
            </a:r>
            <a:r>
              <a:rPr lang="en-US" sz="2800" dirty="0" smtClean="0">
                <a:solidFill>
                  <a:srgbClr val="C00000"/>
                </a:solidFill>
              </a:rPr>
              <a:t>no obligation </a:t>
            </a:r>
            <a:r>
              <a:rPr lang="en-US" sz="2800" dirty="0" smtClean="0"/>
              <a:t>for children to attend.</a:t>
            </a:r>
          </a:p>
          <a:p>
            <a:pPr>
              <a:buFontTx/>
              <a:buChar char="-"/>
            </a:pPr>
            <a:endParaRPr lang="en-US" sz="2800" dirty="0" smtClean="0"/>
          </a:p>
          <a:p>
            <a:pPr>
              <a:buFontTx/>
              <a:buChar char="-"/>
            </a:pPr>
            <a:r>
              <a:rPr lang="en-US" sz="2800" dirty="0" smtClean="0"/>
              <a:t>Victorians believed that spiritual welfare depended on </a:t>
            </a:r>
            <a:r>
              <a:rPr lang="en-US" sz="2800" dirty="0" smtClean="0">
                <a:solidFill>
                  <a:srgbClr val="C00000"/>
                </a:solidFill>
              </a:rPr>
              <a:t>intellectual enlightenment</a:t>
            </a:r>
            <a:r>
              <a:rPr lang="en-US" sz="2800" dirty="0" smtClean="0"/>
              <a:t>.</a:t>
            </a:r>
          </a:p>
          <a:p>
            <a:r>
              <a:rPr lang="en-US" sz="2800" dirty="0" smtClean="0"/>
              <a:t>Tennyson: “ Let knowledge from more to more.”</a:t>
            </a:r>
          </a:p>
          <a:p>
            <a:endParaRPr lang="en-US" sz="2800" dirty="0" smtClean="0"/>
          </a:p>
          <a:p>
            <a:pPr>
              <a:buFontTx/>
              <a:buChar char="-"/>
            </a:pPr>
            <a:r>
              <a:rPr lang="en-US" sz="2800" dirty="0" smtClean="0"/>
              <a:t>After 1870, </a:t>
            </a:r>
            <a:r>
              <a:rPr lang="en-US" sz="2800" dirty="0" smtClean="0">
                <a:solidFill>
                  <a:srgbClr val="C00000"/>
                </a:solidFill>
              </a:rPr>
              <a:t>elementary education was availab</a:t>
            </a:r>
            <a:r>
              <a:rPr lang="en-US" sz="2800" dirty="0" smtClean="0"/>
              <a:t>le for all, with reasonable prices. </a:t>
            </a:r>
          </a:p>
          <a:p>
            <a:pPr>
              <a:buFontTx/>
              <a:buChar char="-"/>
            </a:pPr>
            <a:endParaRPr lang="en-US" sz="2800" dirty="0" smtClean="0"/>
          </a:p>
          <a:p>
            <a:pPr>
              <a:buFontTx/>
              <a:buChar char="-"/>
            </a:pPr>
            <a:r>
              <a:rPr lang="en-US" sz="2800" dirty="0" smtClean="0"/>
              <a:t> National schools were run by the Church of England. Many villages and small towns had a parish or charity school.</a:t>
            </a:r>
          </a:p>
          <a:p>
            <a:pPr>
              <a:buFontTx/>
              <a:buChar char="-"/>
            </a:pPr>
            <a:endParaRPr lang="en-US" sz="2800" dirty="0" smtClean="0"/>
          </a:p>
          <a:p>
            <a:pPr>
              <a:buFontTx/>
              <a:buChar char="-"/>
            </a:pPr>
            <a:r>
              <a:rPr lang="en-US" sz="2800" dirty="0" smtClean="0"/>
              <a:t>Those who could afford it hired a </a:t>
            </a:r>
            <a:r>
              <a:rPr lang="en-US" sz="2800" dirty="0" smtClean="0">
                <a:solidFill>
                  <a:srgbClr val="C00000"/>
                </a:solidFill>
              </a:rPr>
              <a:t>governess</a:t>
            </a:r>
            <a:r>
              <a:rPr lang="en-US" sz="2800" dirty="0" smtClean="0"/>
              <a:t>.</a:t>
            </a:r>
          </a:p>
          <a:p>
            <a:pPr>
              <a:buFontTx/>
              <a:buChar char="-"/>
            </a:pPr>
            <a:endParaRPr lang="en-US" sz="28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00034" y="285728"/>
            <a:ext cx="7929618" cy="6001643"/>
          </a:xfrm>
          <a:prstGeom prst="rect">
            <a:avLst/>
          </a:prstGeom>
          <a:noFill/>
        </p:spPr>
        <p:txBody>
          <a:bodyPr wrap="square" rtlCol="0">
            <a:spAutoFit/>
          </a:bodyPr>
          <a:lstStyle/>
          <a:p>
            <a:r>
              <a:rPr lang="en-US" sz="3200" dirty="0" smtClean="0"/>
              <a:t>In 1880, </a:t>
            </a:r>
            <a:r>
              <a:rPr lang="en-US" sz="3200" dirty="0" smtClean="0">
                <a:solidFill>
                  <a:srgbClr val="C00000"/>
                </a:solidFill>
              </a:rPr>
              <a:t>attendance</a:t>
            </a:r>
            <a:r>
              <a:rPr lang="en-US" sz="3200" dirty="0" smtClean="0"/>
              <a:t> became </a:t>
            </a:r>
            <a:r>
              <a:rPr lang="en-US" sz="3200" dirty="0" smtClean="0">
                <a:solidFill>
                  <a:srgbClr val="C00000"/>
                </a:solidFill>
              </a:rPr>
              <a:t>compulsory</a:t>
            </a:r>
            <a:r>
              <a:rPr lang="en-US" sz="3200" dirty="0" smtClean="0"/>
              <a:t> for children between 5 and 10.</a:t>
            </a:r>
          </a:p>
          <a:p>
            <a:endParaRPr lang="en-US" sz="3200" dirty="0" smtClean="0"/>
          </a:p>
          <a:p>
            <a:pPr>
              <a:buFontTx/>
              <a:buChar char="-"/>
            </a:pPr>
            <a:r>
              <a:rPr lang="en-US" sz="3200" dirty="0" smtClean="0"/>
              <a:t>The education of girls was still behind. There was the foundation of the </a:t>
            </a:r>
            <a:r>
              <a:rPr lang="en-US" sz="3200" dirty="0" smtClean="0">
                <a:solidFill>
                  <a:srgbClr val="C00000"/>
                </a:solidFill>
              </a:rPr>
              <a:t>Girls Public Day School </a:t>
            </a:r>
            <a:r>
              <a:rPr lang="en-US" sz="3200" dirty="0" smtClean="0"/>
              <a:t>Trust in 1872. Colleges for women were established at Oxford and Cambridge. </a:t>
            </a:r>
          </a:p>
          <a:p>
            <a:endParaRPr lang="en-US" sz="3200" dirty="0" smtClean="0"/>
          </a:p>
          <a:p>
            <a:endParaRPr lang="en-US" sz="3200" dirty="0" smtClean="0"/>
          </a:p>
          <a:p>
            <a:pPr>
              <a:buFontTx/>
              <a:buChar char="-"/>
            </a:pPr>
            <a:endParaRPr lang="en-US" sz="3200" dirty="0" smtClean="0"/>
          </a:p>
          <a:p>
            <a:pPr>
              <a:buFontTx/>
              <a:buChar char="-"/>
            </a:pPr>
            <a:r>
              <a:rPr lang="en-US" sz="3200" dirty="0" smtClean="0"/>
              <a:t>Victorians valued art. Many museums were built during that time</a:t>
            </a:r>
            <a:r>
              <a:rPr lang="en-US" dirty="0" smtClean="0"/>
              <a:t>.</a:t>
            </a:r>
            <a:endParaRPr lang="en-US" dirty="0"/>
          </a:p>
        </p:txBody>
      </p:sp>
      <p:pic>
        <p:nvPicPr>
          <p:cNvPr id="4" name="Picture 3" descr="schoolvic.jpg"/>
          <p:cNvPicPr>
            <a:picLocks noChangeAspect="1"/>
          </p:cNvPicPr>
          <p:nvPr/>
        </p:nvPicPr>
        <p:blipFill>
          <a:blip r:embed="rId3"/>
          <a:stretch>
            <a:fillRect/>
          </a:stretch>
        </p:blipFill>
        <p:spPr>
          <a:xfrm>
            <a:off x="5500694" y="3786190"/>
            <a:ext cx="2857500" cy="145732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428728" y="1071546"/>
            <a:ext cx="6217535" cy="3416320"/>
          </a:xfrm>
          <a:prstGeom prst="rect">
            <a:avLst/>
          </a:prstGeom>
          <a:noFill/>
        </p:spPr>
        <p:txBody>
          <a:bodyPr wrap="none" lIns="91440" tIns="45720" rIns="91440" bIns="45720">
            <a:spAutoFit/>
          </a:bodyPr>
          <a:lstStyle/>
          <a:p>
            <a:pPr algn="ctr"/>
            <a:r>
              <a:rPr lang="en-US" sz="7200" b="1" i="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Travel </a:t>
            </a:r>
          </a:p>
          <a:p>
            <a:pPr algn="ctr"/>
            <a:r>
              <a:rPr lang="en-US" sz="7200" b="1" i="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and </a:t>
            </a:r>
          </a:p>
          <a:p>
            <a:pPr algn="ctr"/>
            <a:r>
              <a:rPr lang="en-US" sz="7200" b="1" i="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Communication</a:t>
            </a:r>
            <a:endParaRPr lang="en-US" sz="7200" b="1" i="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0" y="25361"/>
            <a:ext cx="9144000" cy="6401753"/>
          </a:xfrm>
          <a:prstGeom prst="rect">
            <a:avLst/>
          </a:prstGeom>
          <a:noFill/>
        </p:spPr>
        <p:txBody>
          <a:bodyPr wrap="square" rtlCol="0">
            <a:spAutoFit/>
          </a:bodyPr>
          <a:lstStyle/>
          <a:p>
            <a:pPr>
              <a:buFontTx/>
              <a:buChar char="-"/>
            </a:pPr>
            <a:r>
              <a:rPr lang="en-US" sz="2800" dirty="0" smtClean="0"/>
              <a:t>At the beginning of the Victorian era, primary form of communication was the </a:t>
            </a:r>
            <a:r>
              <a:rPr lang="en-US" sz="2800" dirty="0" smtClean="0">
                <a:solidFill>
                  <a:srgbClr val="C00000"/>
                </a:solidFill>
              </a:rPr>
              <a:t>stage-coaches</a:t>
            </a:r>
            <a:r>
              <a:rPr lang="en-US" sz="2800" dirty="0" smtClean="0"/>
              <a:t>. Prices of coach travel were high, consequently it was only for the fortunate. The majority travelled on foot or by </a:t>
            </a:r>
            <a:r>
              <a:rPr lang="en-US" sz="2800" dirty="0" err="1" smtClean="0"/>
              <a:t>waggon</a:t>
            </a:r>
            <a:r>
              <a:rPr lang="en-US" sz="2800" dirty="0" smtClean="0"/>
              <a:t>.</a:t>
            </a:r>
          </a:p>
          <a:p>
            <a:pPr>
              <a:buFontTx/>
              <a:buChar char="-"/>
            </a:pPr>
            <a:endParaRPr lang="en-US" sz="2800" dirty="0" smtClean="0"/>
          </a:p>
          <a:p>
            <a:pPr>
              <a:buFontTx/>
              <a:buChar char="-"/>
            </a:pPr>
            <a:r>
              <a:rPr lang="en-US" sz="2800" dirty="0" smtClean="0"/>
              <a:t>The </a:t>
            </a:r>
            <a:r>
              <a:rPr lang="en-US" sz="2800" dirty="0" smtClean="0">
                <a:solidFill>
                  <a:srgbClr val="C00000"/>
                </a:solidFill>
              </a:rPr>
              <a:t>railways</a:t>
            </a:r>
            <a:r>
              <a:rPr lang="en-US" sz="2800" dirty="0" smtClean="0"/>
              <a:t> brought about a great social revolution that any other factor in British history. By 1848, a network of routes was constructed which covered every part of the country. </a:t>
            </a:r>
          </a:p>
          <a:p>
            <a:pPr>
              <a:buFontTx/>
              <a:buChar char="-"/>
            </a:pPr>
            <a:endParaRPr lang="en-US" sz="2800" dirty="0" smtClean="0"/>
          </a:p>
          <a:p>
            <a:pPr>
              <a:buFontTx/>
              <a:buChar char="-"/>
            </a:pPr>
            <a:r>
              <a:rPr lang="en-US" sz="2800" dirty="0" smtClean="0"/>
              <a:t> In the 1850s and 1860s </a:t>
            </a:r>
            <a:r>
              <a:rPr lang="en-US" sz="2800" dirty="0" smtClean="0">
                <a:solidFill>
                  <a:srgbClr val="C00000"/>
                </a:solidFill>
              </a:rPr>
              <a:t>bicycles</a:t>
            </a:r>
            <a:r>
              <a:rPr lang="en-US" sz="2800" dirty="0" smtClean="0"/>
              <a:t> and tricycles were developed. At first, cycling was a leisure activity for upper classes. Then it was within the reach of all.</a:t>
            </a:r>
          </a:p>
          <a:p>
            <a:pPr>
              <a:buFontTx/>
              <a:buChar char="-"/>
            </a:pPr>
            <a:endParaRPr lang="en-US" sz="2800" dirty="0" smtClean="0"/>
          </a:p>
          <a:p>
            <a:pPr>
              <a:buFontTx/>
              <a:buChar char="-"/>
            </a:pPr>
            <a:endParaRPr lang="en-US" sz="2800" dirty="0" smtClean="0"/>
          </a:p>
          <a:p>
            <a:endParaRPr lang="en-US" dirty="0"/>
          </a:p>
        </p:txBody>
      </p:sp>
      <p:pic>
        <p:nvPicPr>
          <p:cNvPr id="4" name="Picture 3" descr="bicycle.jpg"/>
          <p:cNvPicPr>
            <a:picLocks noChangeAspect="1"/>
          </p:cNvPicPr>
          <p:nvPr/>
        </p:nvPicPr>
        <p:blipFill>
          <a:blip r:embed="rId3"/>
          <a:stretch>
            <a:fillRect/>
          </a:stretch>
        </p:blipFill>
        <p:spPr>
          <a:xfrm>
            <a:off x="1142976" y="5214950"/>
            <a:ext cx="2466975" cy="149068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428604"/>
            <a:ext cx="9144000" cy="2062103"/>
          </a:xfrm>
          <a:prstGeom prst="rect">
            <a:avLst/>
          </a:prstGeom>
          <a:noFill/>
        </p:spPr>
        <p:txBody>
          <a:bodyPr wrap="square" rtlCol="0">
            <a:spAutoFit/>
          </a:bodyPr>
          <a:lstStyle/>
          <a:p>
            <a:pPr>
              <a:buFontTx/>
              <a:buChar char="-"/>
            </a:pPr>
            <a:r>
              <a:rPr lang="en-US" sz="3200" dirty="0" smtClean="0"/>
              <a:t> Another revolution was the expansion of the British </a:t>
            </a:r>
            <a:r>
              <a:rPr lang="en-US" sz="3200" dirty="0" smtClean="0">
                <a:solidFill>
                  <a:srgbClr val="C00000"/>
                </a:solidFill>
              </a:rPr>
              <a:t>canal system</a:t>
            </a:r>
            <a:r>
              <a:rPr lang="en-US" sz="3200" dirty="0" smtClean="0"/>
              <a:t>. Steamships were established.</a:t>
            </a:r>
          </a:p>
          <a:p>
            <a:pPr>
              <a:buFontTx/>
              <a:buChar char="-"/>
            </a:pPr>
            <a:endParaRPr lang="en-US" sz="3200" dirty="0" smtClean="0"/>
          </a:p>
          <a:p>
            <a:pPr>
              <a:buFontTx/>
              <a:buChar char="-"/>
            </a:pPr>
            <a:r>
              <a:rPr lang="en-US" sz="3200" dirty="0" smtClean="0"/>
              <a:t>Telecommunication: </a:t>
            </a:r>
            <a:r>
              <a:rPr lang="en-US" sz="3200" dirty="0" smtClean="0">
                <a:solidFill>
                  <a:srgbClr val="C00000"/>
                </a:solidFill>
              </a:rPr>
              <a:t>telegraph</a:t>
            </a:r>
            <a:r>
              <a:rPr lang="en-US" sz="3200" dirty="0" smtClean="0"/>
              <a:t> and telephone</a:t>
            </a:r>
          </a:p>
        </p:txBody>
      </p:sp>
      <p:pic>
        <p:nvPicPr>
          <p:cNvPr id="5" name="Picture 4" descr="telegraph.jpg"/>
          <p:cNvPicPr>
            <a:picLocks noChangeAspect="1"/>
          </p:cNvPicPr>
          <p:nvPr/>
        </p:nvPicPr>
        <p:blipFill>
          <a:blip r:embed="rId3"/>
          <a:stretch>
            <a:fillRect/>
          </a:stretch>
        </p:blipFill>
        <p:spPr>
          <a:xfrm>
            <a:off x="3214678" y="2714620"/>
            <a:ext cx="2571750" cy="17716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643174" y="1071546"/>
            <a:ext cx="3331360" cy="3416320"/>
          </a:xfrm>
          <a:prstGeom prst="rect">
            <a:avLst/>
          </a:prstGeom>
          <a:noFill/>
        </p:spPr>
        <p:txBody>
          <a:bodyPr wrap="none" lIns="91440" tIns="45720" rIns="91440" bIns="45720">
            <a:spAutoFit/>
          </a:bodyPr>
          <a:lstStyle/>
          <a:p>
            <a:pPr algn="ctr"/>
            <a:r>
              <a:rPr lang="en-US" sz="7200" b="1" i="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Health </a:t>
            </a:r>
          </a:p>
          <a:p>
            <a:pPr algn="ctr"/>
            <a:r>
              <a:rPr lang="en-US" sz="72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And </a:t>
            </a:r>
          </a:p>
          <a:p>
            <a:pPr algn="ctr"/>
            <a:r>
              <a:rPr lang="en-US" sz="72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Sickness</a:t>
            </a:r>
            <a:endParaRPr lang="en-US" sz="7200" b="1" i="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57158" y="500042"/>
            <a:ext cx="8215370" cy="4524315"/>
          </a:xfrm>
          <a:prstGeom prst="rect">
            <a:avLst/>
          </a:prstGeom>
          <a:noFill/>
        </p:spPr>
        <p:txBody>
          <a:bodyPr wrap="square" rtlCol="0">
            <a:spAutoFit/>
          </a:bodyPr>
          <a:lstStyle/>
          <a:p>
            <a:r>
              <a:rPr lang="en-US" sz="3200" dirty="0" smtClean="0"/>
              <a:t>- Remarkable progress in medical science, </a:t>
            </a:r>
            <a:r>
              <a:rPr lang="en-US" sz="3200" dirty="0" err="1" smtClean="0"/>
              <a:t>anaesthetics</a:t>
            </a:r>
            <a:r>
              <a:rPr lang="en-US" sz="3200" dirty="0" smtClean="0"/>
              <a:t>, vaccinations, sanitation,  better hospitals.</a:t>
            </a:r>
          </a:p>
          <a:p>
            <a:endParaRPr lang="en-US" sz="3200" dirty="0" smtClean="0"/>
          </a:p>
          <a:p>
            <a:pPr>
              <a:buFontTx/>
              <a:buChar char="-"/>
            </a:pPr>
            <a:r>
              <a:rPr lang="en-US" sz="3200" dirty="0" smtClean="0"/>
              <a:t>Upper classes hired family doctors. </a:t>
            </a:r>
          </a:p>
          <a:p>
            <a:pPr>
              <a:buFontTx/>
              <a:buChar char="-"/>
            </a:pPr>
            <a:endParaRPr lang="en-US" sz="3200" dirty="0" smtClean="0"/>
          </a:p>
          <a:p>
            <a:pPr>
              <a:buFontTx/>
              <a:buChar char="-"/>
            </a:pPr>
            <a:r>
              <a:rPr lang="en-US" sz="3200" dirty="0" smtClean="0"/>
              <a:t>National and regional </a:t>
            </a:r>
            <a:r>
              <a:rPr lang="en-US" sz="3200" dirty="0" smtClean="0">
                <a:solidFill>
                  <a:srgbClr val="C00000"/>
                </a:solidFill>
              </a:rPr>
              <a:t>Boards of Health </a:t>
            </a:r>
            <a:r>
              <a:rPr lang="en-US" sz="3200" dirty="0" smtClean="0"/>
              <a:t>were established : sewers were built, enforcement of compulsory vaccination.</a:t>
            </a:r>
            <a:endParaRPr lang="en-US"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a:t>
            </a:r>
            <a:endParaRPr lang="en-US" dirty="0"/>
          </a:p>
        </p:txBody>
      </p:sp>
      <p:sp>
        <p:nvSpPr>
          <p:cNvPr id="3" name="TextBox 2"/>
          <p:cNvSpPr txBox="1"/>
          <p:nvPr/>
        </p:nvSpPr>
        <p:spPr>
          <a:xfrm>
            <a:off x="214282" y="571480"/>
            <a:ext cx="8715436" cy="2554545"/>
          </a:xfrm>
          <a:prstGeom prst="rect">
            <a:avLst/>
          </a:prstGeom>
          <a:noFill/>
        </p:spPr>
        <p:txBody>
          <a:bodyPr wrap="square" rtlCol="0">
            <a:spAutoFit/>
          </a:bodyPr>
          <a:lstStyle/>
          <a:p>
            <a:pPr>
              <a:buFontTx/>
              <a:buChar char="-"/>
            </a:pPr>
            <a:r>
              <a:rPr lang="en-US" sz="3200" dirty="0" smtClean="0"/>
              <a:t>Exercise became an integral part of the British way of life.</a:t>
            </a:r>
          </a:p>
          <a:p>
            <a:pPr>
              <a:buFontTx/>
              <a:buChar char="-"/>
            </a:pPr>
            <a:endParaRPr lang="en-US" sz="3200" dirty="0" smtClean="0"/>
          </a:p>
          <a:p>
            <a:pPr>
              <a:buFontTx/>
              <a:buChar char="-"/>
            </a:pPr>
            <a:r>
              <a:rPr lang="en-US" sz="3200" dirty="0" smtClean="0"/>
              <a:t> The two great evils of Victorian Britain were </a:t>
            </a:r>
            <a:r>
              <a:rPr lang="en-US" sz="3200" dirty="0" smtClean="0">
                <a:solidFill>
                  <a:srgbClr val="C00000"/>
                </a:solidFill>
              </a:rPr>
              <a:t>drinking</a:t>
            </a:r>
            <a:r>
              <a:rPr lang="en-US" sz="3200" dirty="0" smtClean="0"/>
              <a:t> and </a:t>
            </a:r>
            <a:r>
              <a:rPr lang="en-US" sz="3200" dirty="0" smtClean="0">
                <a:solidFill>
                  <a:srgbClr val="C00000"/>
                </a:solidFill>
              </a:rPr>
              <a:t>prostitution</a:t>
            </a:r>
            <a:r>
              <a:rPr lang="en-US" sz="3200" dirty="0" smtClean="0"/>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357422" y="1071546"/>
            <a:ext cx="4572085" cy="3416320"/>
          </a:xfrm>
          <a:prstGeom prst="rect">
            <a:avLst/>
          </a:prstGeom>
          <a:noFill/>
        </p:spPr>
        <p:txBody>
          <a:bodyPr wrap="none" lIns="91440" tIns="45720" rIns="91440" bIns="45720">
            <a:spAutoFit/>
          </a:bodyPr>
          <a:lstStyle/>
          <a:p>
            <a:pPr algn="ctr"/>
            <a:r>
              <a:rPr lang="en-US" sz="7200" b="1" i="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Invention </a:t>
            </a:r>
          </a:p>
          <a:p>
            <a:pPr algn="ctr"/>
            <a:r>
              <a:rPr lang="en-US" sz="72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and</a:t>
            </a:r>
          </a:p>
          <a:p>
            <a:pPr algn="ctr"/>
            <a:r>
              <a:rPr lang="en-US" sz="7200" b="1" i="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Exploration</a:t>
            </a:r>
            <a:endParaRPr lang="en-US" sz="7200" b="1" i="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00034" y="571480"/>
            <a:ext cx="8072494" cy="5693866"/>
          </a:xfrm>
          <a:prstGeom prst="rect">
            <a:avLst/>
          </a:prstGeom>
          <a:noFill/>
        </p:spPr>
        <p:txBody>
          <a:bodyPr wrap="square" rtlCol="0">
            <a:spAutoFit/>
          </a:bodyPr>
          <a:lstStyle/>
          <a:p>
            <a:r>
              <a:rPr lang="en-US" sz="2800" dirty="0" smtClean="0"/>
              <a:t>-”Even when the pursuit of knowledge had no conceivable  practical application, it had a positive aim. The Victorian who believed himself to be the heir to all the ages wanted to feel he had the control of his inheritance. Just as the fruits and products of the entire world flowed into his warehouses and museums, so knowledge and wisdom from all ages and all places were garnered in his libraries and laboratories. And where there were gaps, he set about filling them.” </a:t>
            </a:r>
          </a:p>
          <a:p>
            <a:endParaRPr lang="en-US" sz="2800" dirty="0" smtClean="0"/>
          </a:p>
          <a:p>
            <a:r>
              <a:rPr lang="en-US" sz="2800" dirty="0" smtClean="0"/>
              <a:t>- The </a:t>
            </a:r>
            <a:r>
              <a:rPr lang="en-US" sz="2800" dirty="0" smtClean="0">
                <a:solidFill>
                  <a:srgbClr val="C00000"/>
                </a:solidFill>
              </a:rPr>
              <a:t>British Association for the Advancement of Sciences </a:t>
            </a:r>
            <a:r>
              <a:rPr lang="en-US" sz="2800" dirty="0" smtClean="0"/>
              <a:t>was founded in 1831.</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1190</Words>
  <Application>Microsoft Office PowerPoint</Application>
  <PresentationFormat>عرض على الشاشة (3:4)‏</PresentationFormat>
  <Paragraphs>132</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HPma</cp:lastModifiedBy>
  <cp:revision>17</cp:revision>
  <dcterms:created xsi:type="dcterms:W3CDTF">2013-04-19T16:41:00Z</dcterms:created>
  <dcterms:modified xsi:type="dcterms:W3CDTF">2013-04-29T13:43:14Z</dcterms:modified>
</cp:coreProperties>
</file>