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11" r:id="rId3"/>
    <p:sldId id="257" r:id="rId4"/>
    <p:sldId id="258" r:id="rId5"/>
    <p:sldId id="283" r:id="rId6"/>
    <p:sldId id="286" r:id="rId7"/>
    <p:sldId id="285" r:id="rId8"/>
    <p:sldId id="291" r:id="rId9"/>
    <p:sldId id="312" r:id="rId10"/>
    <p:sldId id="284" r:id="rId11"/>
    <p:sldId id="288" r:id="rId12"/>
    <p:sldId id="289"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39" r:id="rId39"/>
    <p:sldId id="340" r:id="rId40"/>
  </p:sldIdLst>
  <p:sldSz cx="9144000" cy="5143500" type="screen16x9"/>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7FA6"/>
    <a:srgbClr val="8BA3BF"/>
    <a:srgbClr val="9FA8C5"/>
    <a:srgbClr val="D5DCE1"/>
    <a:srgbClr val="618F9F"/>
    <a:srgbClr val="8FAFBB"/>
    <a:srgbClr val="557E8D"/>
    <a:srgbClr val="637B8B"/>
    <a:srgbClr val="97A9B5"/>
    <a:srgbClr val="38445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60" d="100"/>
          <a:sy n="60" d="100"/>
        </p:scale>
        <p:origin x="-702" y="5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9EDBE0F-454E-4E23-9025-3FCB0D2A2459}" type="datetimeFigureOut">
              <a:rPr lang="ar-EG" smtClean="0"/>
              <a:pPr/>
              <a:t>23/06/1434</a:t>
            </a:fld>
            <a:endParaRPr lang="ar-EG"/>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3461D4-C238-4928-AD59-2CB5255659FB}" type="slidenum">
              <a:rPr lang="ar-EG" smtClean="0"/>
              <a:pPr/>
              <a:t>‹#›</a:t>
            </a:fld>
            <a:endParaRPr lang="ar-EG"/>
          </a:p>
        </p:txBody>
      </p:sp>
    </p:spTree>
    <p:extLst>
      <p:ext uri="{BB962C8B-B14F-4D97-AF65-F5344CB8AC3E}">
        <p14:creationId xmlns:p14="http://schemas.microsoft.com/office/powerpoint/2010/main" xmlns="" val="21040775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cstate="print"/>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5143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SyCGVideoTemplateTextBkgShape1"/>
          <p:cNvSpPr/>
          <p:nvPr userDrawn="1"/>
        </p:nvSpPr>
        <p:spPr>
          <a:xfrm>
            <a:off x="119743" y="389165"/>
            <a:ext cx="8534400" cy="4191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SyCGVideoTemplateTextBkgShape2"/>
          <p:cNvSpPr/>
          <p:nvPr userDrawn="1"/>
        </p:nvSpPr>
        <p:spPr>
          <a:xfrm>
            <a:off x="272143" y="541565"/>
            <a:ext cx="8534400" cy="4191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SyCGVideoTemplateTextBkgShape3"/>
          <p:cNvSpPr/>
          <p:nvPr userDrawn="1"/>
        </p:nvSpPr>
        <p:spPr>
          <a:xfrm>
            <a:off x="424543" y="693965"/>
            <a:ext cx="8534400" cy="4191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9600" y="666751"/>
            <a:ext cx="7924800" cy="9144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1504952"/>
            <a:ext cx="6400800" cy="657225"/>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4812507"/>
            <a:ext cx="2133600" cy="273844"/>
          </a:xfrm>
        </p:spPr>
        <p:txBody>
          <a:bodyPr/>
          <a:lstStyle>
            <a:lvl1pPr>
              <a:defRPr>
                <a:solidFill>
                  <a:schemeClr val="tx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a:xfrm>
            <a:off x="3124200" y="4812507"/>
            <a:ext cx="2895600" cy="273844"/>
          </a:xfrm>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a:xfrm>
            <a:off x="6553200" y="4812507"/>
            <a:ext cx="2133600" cy="273844"/>
          </a:xfrm>
        </p:spPr>
        <p:txBody>
          <a:bodyPr/>
          <a:lstStyle>
            <a:lvl1pPr>
              <a:defRPr>
                <a:solidFill>
                  <a:schemeClr val="tx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02788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1151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74281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549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pPr/>
              <a:t>5/3/2013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422332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pPr/>
              <a:t>5/3/2013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390487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pPr/>
              <a:t>5/3/2013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20224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84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11985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5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37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571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4222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print"/>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5143500"/>
          </a:xfrm>
          <a:prstGeom prst="rect">
            <a:avLst/>
          </a:prstGeom>
          <a:blipFill>
            <a:blip r:embed="rId1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SyCGVideoTemplatePictureTransparentShape"/>
          <p:cNvSpPr/>
          <p:nvPr/>
        </p:nvSpPr>
        <p:spPr>
          <a:xfrm>
            <a:off x="0" y="0"/>
            <a:ext cx="9144000" cy="51435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SyCGVideoTemplateTextBkgShape"/>
          <p:cNvSpPr/>
          <p:nvPr/>
        </p:nvSpPr>
        <p:spPr>
          <a:xfrm>
            <a:off x="304800" y="285750"/>
            <a:ext cx="8534400" cy="4572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209552"/>
            <a:ext cx="8305800" cy="58477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016852"/>
            <a:ext cx="6705600" cy="31085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812507"/>
            <a:ext cx="2133600" cy="273844"/>
          </a:xfrm>
          <a:prstGeom prst="rect">
            <a:avLst/>
          </a:prstGeom>
        </p:spPr>
        <p:txBody>
          <a:bodyPr vert="horz" lIns="91440" tIns="45720" rIns="91440" bIns="45720" rtlCol="0" anchor="ctr"/>
          <a:lstStyle>
            <a:lvl1pPr algn="l">
              <a:defRPr sz="1200">
                <a:solidFill>
                  <a:schemeClr val="bg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4812507"/>
            <a:ext cx="2133600" cy="273844"/>
          </a:xfrm>
          <a:prstGeom prst="rect">
            <a:avLst/>
          </a:prstGeom>
        </p:spPr>
        <p:txBody>
          <a:bodyPr vert="horz" lIns="91440" tIns="45720" rIns="91440" bIns="45720" rtlCol="0" anchor="ctr"/>
          <a:lstStyle>
            <a:lvl1pPr algn="r">
              <a:defRPr sz="1200">
                <a:solidFill>
                  <a:schemeClr val="bg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889261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12" name="Subtitle 11"/>
          <p:cNvSpPr>
            <a:spLocks noGrp="1"/>
          </p:cNvSpPr>
          <p:nvPr>
            <p:ph type="subTitle" idx="1"/>
          </p:nvPr>
        </p:nvSpPr>
        <p:spPr>
          <a:xfrm>
            <a:off x="1143000" y="2190752"/>
            <a:ext cx="6400800" cy="657225"/>
          </a:xfrm>
        </p:spPr>
        <p:txBody>
          <a:bodyPr>
            <a:normAutofit fontScale="40000" lnSpcReduction="20000"/>
          </a:bodyPr>
          <a:lstStyle/>
          <a:p>
            <a:pPr algn="r"/>
            <a:r>
              <a:rPr lang="ar-EG" sz="11200" dirty="0" smtClean="0">
                <a:solidFill>
                  <a:schemeClr val="tx1">
                    <a:lumMod val="95000"/>
                    <a:lumOff val="5000"/>
                  </a:schemeClr>
                </a:solidFill>
              </a:rPr>
              <a:t>مادة مهارات التعلم والتفكير</a:t>
            </a:r>
            <a:endParaRPr lang="en-US" sz="11200" dirty="0">
              <a:solidFill>
                <a:schemeClr val="tx1">
                  <a:lumMod val="95000"/>
                  <a:lumOff val="5000"/>
                </a:schemeClr>
              </a:solidFill>
            </a:endParaRPr>
          </a:p>
        </p:txBody>
      </p:sp>
    </p:spTree>
    <p:extLst>
      <p:ext uri="{BB962C8B-B14F-4D97-AF65-F5344CB8AC3E}">
        <p14:creationId xmlns:p14="http://schemas.microsoft.com/office/powerpoint/2010/main" xmlns="" val="9240838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2" y="1419623"/>
            <a:ext cx="6705600" cy="1800201"/>
          </a:xfrm>
        </p:spPr>
        <p:txBody>
          <a:bodyPr>
            <a:normAutofit/>
          </a:bodyPr>
          <a:lstStyle/>
          <a:p>
            <a:pPr marL="0" indent="0" algn="ctr">
              <a:buNone/>
            </a:pPr>
            <a:r>
              <a:rPr lang="ar-SA" sz="3600" dirty="0" smtClean="0">
                <a:solidFill>
                  <a:srgbClr val="C00000"/>
                </a:solidFill>
              </a:rPr>
              <a:t>المحاضرة الثانية (الجزء الأول)</a:t>
            </a:r>
            <a:endParaRPr lang="ar-SA" sz="3600" dirty="0">
              <a:solidFill>
                <a:srgbClr val="C00000"/>
              </a:solidFill>
            </a:endParaRPr>
          </a:p>
        </p:txBody>
      </p:sp>
    </p:spTree>
    <p:extLst>
      <p:ext uri="{BB962C8B-B14F-4D97-AF65-F5344CB8AC3E}">
        <p14:creationId xmlns:p14="http://schemas.microsoft.com/office/powerpoint/2010/main" xmlns="" val="3159539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514351"/>
            <a:ext cx="8305800" cy="584775"/>
          </a:xfrm>
        </p:spPr>
        <p:txBody>
          <a:bodyPr>
            <a:noAutofit/>
          </a:bodyPr>
          <a:lstStyle/>
          <a:p>
            <a:pPr algn="ctr"/>
            <a:r>
              <a:rPr lang="ar-EG" sz="5400" dirty="0" smtClean="0">
                <a:solidFill>
                  <a:srgbClr val="C00000"/>
                </a:solidFill>
                <a:latin typeface="Arial Black" pitchFamily="34" charset="0"/>
              </a:rPr>
              <a:t>التعلم</a:t>
            </a:r>
            <a:endParaRPr lang="en-US" sz="5400" dirty="0">
              <a:solidFill>
                <a:srgbClr val="C00000"/>
              </a:solidFill>
              <a:latin typeface="Arial Black" pitchFamily="34" charset="0"/>
            </a:endParaRPr>
          </a:p>
        </p:txBody>
      </p:sp>
      <p:sp>
        <p:nvSpPr>
          <p:cNvPr id="5" name="Content Placeholder 4"/>
          <p:cNvSpPr>
            <a:spLocks noGrp="1"/>
          </p:cNvSpPr>
          <p:nvPr>
            <p:ph idx="1"/>
          </p:nvPr>
        </p:nvSpPr>
        <p:spPr/>
        <p:txBody>
          <a:bodyPr/>
          <a:lstStyle/>
          <a:p>
            <a:pPr marL="0" indent="0" algn="r">
              <a:buNone/>
            </a:pPr>
            <a:r>
              <a:rPr lang="ar-EG" sz="3200" u="sng" dirty="0">
                <a:solidFill>
                  <a:schemeClr val="tx1">
                    <a:lumMod val="95000"/>
                    <a:lumOff val="5000"/>
                  </a:schemeClr>
                </a:solidFill>
              </a:rPr>
              <a:t>أهداف </a:t>
            </a:r>
            <a:r>
              <a:rPr lang="ar-EG" sz="3200" u="sng" dirty="0" smtClean="0">
                <a:solidFill>
                  <a:schemeClr val="tx1">
                    <a:lumMod val="95000"/>
                    <a:lumOff val="5000"/>
                  </a:schemeClr>
                </a:solidFill>
              </a:rPr>
              <a:t>المحاضرة:</a:t>
            </a:r>
            <a:endParaRPr lang="ar-EG" sz="3200" u="sng" dirty="0">
              <a:solidFill>
                <a:schemeClr val="tx1">
                  <a:lumMod val="95000"/>
                  <a:lumOff val="5000"/>
                </a:schemeClr>
              </a:solidFill>
            </a:endParaRPr>
          </a:p>
          <a:p>
            <a:pPr algn="r" rtl="1">
              <a:buFont typeface="Wingdings" pitchFamily="2" charset="2"/>
              <a:buChar char="ü"/>
            </a:pPr>
            <a:r>
              <a:rPr lang="ar-EG" dirty="0" smtClean="0"/>
              <a:t>تعرف مفهوم التعلم</a:t>
            </a:r>
            <a:r>
              <a:rPr lang="ar-SA" dirty="0" smtClean="0"/>
              <a:t>.</a:t>
            </a:r>
            <a:endParaRPr lang="ar-EG" dirty="0"/>
          </a:p>
          <a:p>
            <a:pPr algn="r" rtl="1">
              <a:buFont typeface="Wingdings" pitchFamily="2" charset="2"/>
              <a:buChar char="ü"/>
            </a:pPr>
            <a:r>
              <a:rPr lang="ar-EG" dirty="0" smtClean="0"/>
              <a:t>تعرف شروط التعلم</a:t>
            </a:r>
            <a:r>
              <a:rPr lang="ar-SA" dirty="0" smtClean="0"/>
              <a:t>.</a:t>
            </a:r>
            <a:r>
              <a:rPr lang="ar-EG" dirty="0" smtClean="0"/>
              <a:t> </a:t>
            </a:r>
            <a:endParaRPr lang="en-US" dirty="0" smtClean="0"/>
          </a:p>
          <a:p>
            <a:pPr algn="r" rtl="1">
              <a:buFont typeface="Wingdings" pitchFamily="2" charset="2"/>
              <a:buChar char="ü"/>
            </a:pPr>
            <a:r>
              <a:rPr lang="ar-SA" dirty="0" smtClean="0"/>
              <a:t>تعرف العوامل المؤثرة في التعلم.</a:t>
            </a:r>
            <a:endParaRPr lang="ar-EG" dirty="0"/>
          </a:p>
          <a:p>
            <a:pPr algn="r" rtl="1">
              <a:buFont typeface="Wingdings" pitchFamily="2" charset="2"/>
              <a:buChar char="ü"/>
            </a:pPr>
            <a:r>
              <a:rPr lang="ar-EG" dirty="0"/>
              <a:t>مقارنة بين </a:t>
            </a:r>
            <a:r>
              <a:rPr lang="ar-EG" dirty="0" smtClean="0"/>
              <a:t>التعليم </a:t>
            </a:r>
            <a:r>
              <a:rPr lang="ar-SA" dirty="0" smtClean="0"/>
              <a:t>التعلم.</a:t>
            </a:r>
            <a:endParaRPr lang="ar-EG" dirty="0"/>
          </a:p>
          <a:p>
            <a:pPr algn="r" rtl="1">
              <a:buFont typeface="Wingdings" pitchFamily="2" charset="2"/>
              <a:buChar char="ü"/>
            </a:pPr>
            <a:r>
              <a:rPr lang="ar-EG" dirty="0" smtClean="0"/>
              <a:t>تعرف اهمية التعلم</a:t>
            </a:r>
            <a:r>
              <a:rPr lang="ar-SA" dirty="0" smtClean="0"/>
              <a:t>.</a:t>
            </a:r>
            <a:endParaRPr lang="ar-EG" dirty="0"/>
          </a:p>
          <a:p>
            <a:pPr algn="r" rtl="1">
              <a:buFont typeface="Wingdings" pitchFamily="2" charset="2"/>
              <a:buChar char="ü"/>
            </a:pPr>
            <a:endParaRPr lang="en-US" dirty="0"/>
          </a:p>
        </p:txBody>
      </p:sp>
    </p:spTree>
    <p:extLst>
      <p:ext uri="{BB962C8B-B14F-4D97-AF65-F5344CB8AC3E}">
        <p14:creationId xmlns:p14="http://schemas.microsoft.com/office/powerpoint/2010/main" xmlns="" val="10939569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ircle(in)">
                                      <p:cBhvr>
                                        <p:cTn id="7" dur="2000"/>
                                        <p:tgtEl>
                                          <p:spTgt spid="5">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circle(in)">
                                      <p:cBhvr>
                                        <p:cTn id="10" dur="2000"/>
                                        <p:tgtEl>
                                          <p:spTgt spid="5">
                                            <p:txEl>
                                              <p:pRg st="2" end="2"/>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circle(in)">
                                      <p:cBhvr>
                                        <p:cTn id="13" dur="2000"/>
                                        <p:tgtEl>
                                          <p:spTgt spid="5">
                                            <p:txEl>
                                              <p:pRg st="3" end="3"/>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circle(in)">
                                      <p:cBhvr>
                                        <p:cTn id="16" dur="2000"/>
                                        <p:tgtEl>
                                          <p:spTgt spid="5">
                                            <p:txEl>
                                              <p:pRg st="4" end="4"/>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circle(in)">
                                      <p:cBhvr>
                                        <p:cTn id="19" dur="2000"/>
                                        <p:tgtEl>
                                          <p:spTgt spid="5">
                                            <p:txEl>
                                              <p:pRg st="5" end="5"/>
                                            </p:txEl>
                                          </p:spTgt>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en-US" dirty="0" smtClean="0">
                <a:solidFill>
                  <a:schemeClr val="tx1"/>
                </a:solidFill>
              </a:rPr>
              <a:t> </a:t>
            </a:r>
            <a:r>
              <a:rPr lang="ar-EG" dirty="0" smtClean="0">
                <a:solidFill>
                  <a:schemeClr val="tx1"/>
                </a:solidFill>
              </a:rPr>
              <a:t> </a:t>
            </a:r>
            <a:r>
              <a:rPr lang="ar-EG" dirty="0" smtClean="0">
                <a:solidFill>
                  <a:srgbClr val="C00000"/>
                </a:solidFill>
              </a:rPr>
              <a:t>مفهوم التعلم</a:t>
            </a:r>
            <a:endParaRPr lang="ar-EG" dirty="0">
              <a:solidFill>
                <a:srgbClr val="C00000"/>
              </a:solidFill>
            </a:endParaRPr>
          </a:p>
        </p:txBody>
      </p:sp>
      <p:sp>
        <p:nvSpPr>
          <p:cNvPr id="5" name="Content Placeholder 4"/>
          <p:cNvSpPr>
            <a:spLocks noGrp="1"/>
          </p:cNvSpPr>
          <p:nvPr>
            <p:ph idx="1"/>
          </p:nvPr>
        </p:nvSpPr>
        <p:spPr>
          <a:xfrm>
            <a:off x="539552" y="699543"/>
            <a:ext cx="8229600" cy="4032448"/>
          </a:xfrm>
        </p:spPr>
        <p:txBody>
          <a:bodyPr>
            <a:normAutofit fontScale="25000" lnSpcReduction="20000"/>
          </a:bodyPr>
          <a:lstStyle/>
          <a:p>
            <a:pPr marL="0" indent="0">
              <a:lnSpc>
                <a:spcPts val="5300"/>
              </a:lnSpc>
              <a:buNone/>
            </a:pPr>
            <a:r>
              <a:rPr lang="ar-SA" sz="9600" b="1" dirty="0">
                <a:solidFill>
                  <a:srgbClr val="C00000"/>
                </a:solidFill>
                <a:cs typeface="+mj-cs"/>
              </a:rPr>
              <a:t>هناك عدة مفاهيم للتعلم نذكر منها ما يلي :</a:t>
            </a:r>
          </a:p>
          <a:p>
            <a:pPr>
              <a:lnSpc>
                <a:spcPts val="5300"/>
              </a:lnSpc>
              <a:buFont typeface="Wingdings" pitchFamily="2" charset="2"/>
              <a:buChar char="q"/>
            </a:pPr>
            <a:r>
              <a:rPr lang="ar-SA" sz="8000" b="1" dirty="0">
                <a:solidFill>
                  <a:prstClr val="black"/>
                </a:solidFill>
                <a:latin typeface="Simplified Arabic" pitchFamily="18" charset="-78"/>
                <a:cs typeface="Simplified Arabic" pitchFamily="18" charset="-78"/>
              </a:rPr>
              <a:t>التعلم هو مفهوم افتراضي يشير إلي عملية حيوية تحدث لدي الكائن البشري وتتمثل في التغير في الانماط السلوكية وفي الخبرات ، فمن خلالها يستطيع  الفرد السيطرة علي البيئة المحيطة به والتكيف مع الاوضاع </a:t>
            </a:r>
            <a:r>
              <a:rPr lang="ar-SA" sz="8000" b="1" dirty="0" smtClean="0">
                <a:solidFill>
                  <a:prstClr val="black"/>
                </a:solidFill>
                <a:latin typeface="Simplified Arabic" pitchFamily="18" charset="-78"/>
                <a:cs typeface="Simplified Arabic" pitchFamily="18" charset="-78"/>
              </a:rPr>
              <a:t>المتغيرة.</a:t>
            </a:r>
            <a:endParaRPr lang="ar-SA" sz="8000" b="1" dirty="0">
              <a:solidFill>
                <a:prstClr val="black"/>
              </a:solidFill>
              <a:latin typeface="Simplified Arabic" pitchFamily="18" charset="-78"/>
              <a:cs typeface="Simplified Arabic" pitchFamily="18" charset="-78"/>
            </a:endParaRPr>
          </a:p>
          <a:p>
            <a:pPr>
              <a:lnSpc>
                <a:spcPts val="5300"/>
              </a:lnSpc>
              <a:buFont typeface="Wingdings" pitchFamily="2" charset="2"/>
              <a:buChar char="q"/>
            </a:pPr>
            <a:r>
              <a:rPr lang="ar-SA" sz="8000" b="1" dirty="0">
                <a:solidFill>
                  <a:prstClr val="black"/>
                </a:solidFill>
                <a:latin typeface="Simplified Arabic" pitchFamily="18" charset="-78"/>
                <a:cs typeface="Simplified Arabic" pitchFamily="18" charset="-78"/>
              </a:rPr>
              <a:t>التعلم </a:t>
            </a:r>
            <a:r>
              <a:rPr lang="ar-SA" sz="8000" b="1" dirty="0" smtClean="0">
                <a:solidFill>
                  <a:prstClr val="black"/>
                </a:solidFill>
                <a:latin typeface="Simplified Arabic" pitchFamily="18" charset="-78"/>
                <a:cs typeface="Simplified Arabic" pitchFamily="18" charset="-78"/>
              </a:rPr>
              <a:t>: كل </a:t>
            </a:r>
            <a:r>
              <a:rPr lang="ar-SA" sz="8000" b="1" dirty="0">
                <a:solidFill>
                  <a:prstClr val="black"/>
                </a:solidFill>
                <a:latin typeface="Simplified Arabic" pitchFamily="18" charset="-78"/>
                <a:cs typeface="Simplified Arabic" pitchFamily="18" charset="-78"/>
              </a:rPr>
              <a:t>ما يكتسبه الفرد من معارف ومعاني وافكار واتجاهات ، وقيم ، سواء تم </a:t>
            </a:r>
            <a:r>
              <a:rPr lang="ar-SA" sz="8000" b="1" dirty="0" smtClean="0">
                <a:solidFill>
                  <a:prstClr val="black"/>
                </a:solidFill>
                <a:latin typeface="Simplified Arabic" pitchFamily="18" charset="-78"/>
                <a:cs typeface="Simplified Arabic" pitchFamily="18" charset="-78"/>
              </a:rPr>
              <a:t>اكتسابها </a:t>
            </a:r>
            <a:r>
              <a:rPr lang="ar-SA" sz="8000" b="1" dirty="0">
                <a:solidFill>
                  <a:prstClr val="black"/>
                </a:solidFill>
                <a:latin typeface="Simplified Arabic" pitchFamily="18" charset="-78"/>
                <a:cs typeface="Simplified Arabic" pitchFamily="18" charset="-78"/>
              </a:rPr>
              <a:t>بطريقة </a:t>
            </a:r>
            <a:r>
              <a:rPr lang="ar-SA" sz="8000" b="1" dirty="0" smtClean="0">
                <a:solidFill>
                  <a:prstClr val="black"/>
                </a:solidFill>
                <a:latin typeface="Simplified Arabic" pitchFamily="18" charset="-78"/>
                <a:cs typeface="Simplified Arabic" pitchFamily="18" charset="-78"/>
              </a:rPr>
              <a:t>متعمدة </a:t>
            </a:r>
            <a:r>
              <a:rPr lang="ar-SA" sz="8000" b="1" dirty="0">
                <a:solidFill>
                  <a:prstClr val="black"/>
                </a:solidFill>
                <a:latin typeface="Simplified Arabic" pitchFamily="18" charset="-78"/>
                <a:cs typeface="Simplified Arabic" pitchFamily="18" charset="-78"/>
              </a:rPr>
              <a:t>او بدون قصد.</a:t>
            </a:r>
          </a:p>
          <a:p>
            <a:pPr marL="0" indent="0" algn="r" rtl="1">
              <a:buNone/>
            </a:pPr>
            <a:r>
              <a:rPr lang="ar-SA" sz="2400" dirty="0" smtClean="0"/>
              <a:t> </a:t>
            </a:r>
            <a:r>
              <a:rPr lang="ar-EG" sz="2400" dirty="0" smtClean="0"/>
              <a:t> </a:t>
            </a:r>
          </a:p>
        </p:txBody>
      </p:sp>
    </p:spTree>
    <p:extLst>
      <p:ext uri="{BB962C8B-B14F-4D97-AF65-F5344CB8AC3E}">
        <p14:creationId xmlns:p14="http://schemas.microsoft.com/office/powerpoint/2010/main" xmlns="" val="359520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rgbClr val="C00000"/>
                </a:solidFill>
              </a:rPr>
              <a:t>مفهوم التعلم</a:t>
            </a:r>
            <a:endParaRPr lang="ar-SA" dirty="0">
              <a:solidFill>
                <a:srgbClr val="C00000"/>
              </a:solidFill>
            </a:endParaRPr>
          </a:p>
        </p:txBody>
      </p:sp>
      <p:sp>
        <p:nvSpPr>
          <p:cNvPr id="3" name="Content Placeholder 2"/>
          <p:cNvSpPr>
            <a:spLocks noGrp="1"/>
          </p:cNvSpPr>
          <p:nvPr>
            <p:ph idx="1"/>
          </p:nvPr>
        </p:nvSpPr>
        <p:spPr>
          <a:xfrm>
            <a:off x="251520" y="771550"/>
            <a:ext cx="8496944" cy="4104456"/>
          </a:xfrm>
        </p:spPr>
        <p:txBody>
          <a:bodyPr>
            <a:normAutofit/>
          </a:bodyPr>
          <a:lstStyle/>
          <a:p>
            <a:pPr lvl="0">
              <a:lnSpc>
                <a:spcPts val="6000"/>
              </a:lnSpc>
              <a:buFont typeface="Wingdings" pitchFamily="2" charset="2"/>
              <a:buChar char="q"/>
            </a:pPr>
            <a:r>
              <a:rPr lang="ar-SA" sz="2400" b="1" dirty="0">
                <a:solidFill>
                  <a:prstClr val="black"/>
                </a:solidFill>
                <a:latin typeface="Simplified Arabic" pitchFamily="18" charset="-78"/>
                <a:cs typeface="Simplified Arabic" pitchFamily="18" charset="-78"/>
              </a:rPr>
              <a:t>التعلم: اكتساب الوسائل المساعدة علي إشباع الدوافع وتحقيق الاهداف، والذي يتخذ في الغالب صورة حل المشكلات </a:t>
            </a:r>
            <a:r>
              <a:rPr lang="ar-SA" sz="2400" b="1" dirty="0" smtClean="0">
                <a:solidFill>
                  <a:prstClr val="black"/>
                </a:solidFill>
                <a:latin typeface="Simplified Arabic" pitchFamily="18" charset="-78"/>
                <a:cs typeface="Simplified Arabic" pitchFamily="18" charset="-78"/>
              </a:rPr>
              <a:t>.</a:t>
            </a:r>
            <a:endParaRPr lang="ar-SA" sz="2400" b="1" dirty="0">
              <a:solidFill>
                <a:prstClr val="black"/>
              </a:solidFill>
              <a:latin typeface="Simplified Arabic" pitchFamily="18" charset="-78"/>
              <a:cs typeface="Simplified Arabic" pitchFamily="18" charset="-78"/>
            </a:endParaRPr>
          </a:p>
          <a:p>
            <a:pPr lvl="0">
              <a:lnSpc>
                <a:spcPts val="6000"/>
              </a:lnSpc>
              <a:buFont typeface="Wingdings" pitchFamily="2" charset="2"/>
              <a:buChar char="q"/>
            </a:pPr>
            <a:r>
              <a:rPr lang="ar-SA" sz="2400" b="1" dirty="0">
                <a:solidFill>
                  <a:prstClr val="black"/>
                </a:solidFill>
                <a:latin typeface="Simplified Arabic" pitchFamily="18" charset="-78"/>
                <a:cs typeface="Simplified Arabic" pitchFamily="18" charset="-78"/>
              </a:rPr>
              <a:t>التعلم: تغير شبه دائم في سلوك، أو اداء الفرد نتيجة للخبرة والممارسة والتدريب ،وليس للنضج فقط </a:t>
            </a:r>
            <a:r>
              <a:rPr lang="ar-SA" sz="2400" b="1" dirty="0" smtClean="0">
                <a:solidFill>
                  <a:prstClr val="black"/>
                </a:solidFill>
                <a:latin typeface="Simplified Arabic" pitchFamily="18" charset="-78"/>
                <a:cs typeface="Simplified Arabic" pitchFamily="18" charset="-78"/>
              </a:rPr>
              <a:t>وتستبعد </a:t>
            </a:r>
            <a:r>
              <a:rPr lang="ar-SA" sz="2400" b="1" dirty="0">
                <a:solidFill>
                  <a:prstClr val="black"/>
                </a:solidFill>
                <a:latin typeface="Simplified Arabic" pitchFamily="18" charset="-78"/>
                <a:cs typeface="Simplified Arabic" pitchFamily="18" charset="-78"/>
              </a:rPr>
              <a:t>التغيرات </a:t>
            </a:r>
            <a:r>
              <a:rPr lang="ar-SA" sz="2400" b="1" dirty="0" smtClean="0">
                <a:solidFill>
                  <a:prstClr val="black"/>
                </a:solidFill>
                <a:latin typeface="Simplified Arabic" pitchFamily="18" charset="-78"/>
                <a:cs typeface="Simplified Arabic" pitchFamily="18" charset="-78"/>
              </a:rPr>
              <a:t>المؤقتة ( </a:t>
            </a:r>
            <a:r>
              <a:rPr lang="ar-SA" sz="2400" b="1" dirty="0">
                <a:solidFill>
                  <a:prstClr val="black"/>
                </a:solidFill>
                <a:latin typeface="Simplified Arabic" pitchFamily="18" charset="-78"/>
                <a:cs typeface="Simplified Arabic" pitchFamily="18" charset="-78"/>
              </a:rPr>
              <a:t>نتيجة </a:t>
            </a:r>
            <a:r>
              <a:rPr lang="ar-SA" sz="2400" b="1" dirty="0" smtClean="0">
                <a:solidFill>
                  <a:prstClr val="black"/>
                </a:solidFill>
                <a:latin typeface="Simplified Arabic" pitchFamily="18" charset="-78"/>
                <a:cs typeface="Simplified Arabic" pitchFamily="18" charset="-78"/>
              </a:rPr>
              <a:t>للمرض أو التعب)</a:t>
            </a:r>
          </a:p>
          <a:p>
            <a:pPr marL="0" indent="0">
              <a:buNone/>
            </a:pPr>
            <a:endParaRPr lang="ar-SA" dirty="0"/>
          </a:p>
        </p:txBody>
      </p:sp>
    </p:spTree>
    <p:extLst>
      <p:ext uri="{BB962C8B-B14F-4D97-AF65-F5344CB8AC3E}">
        <p14:creationId xmlns:p14="http://schemas.microsoft.com/office/powerpoint/2010/main" xmlns="" val="16952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69932" y="734218"/>
            <a:ext cx="8095867" cy="2630059"/>
            <a:chOff x="263488" y="1525641"/>
            <a:chExt cx="8095867" cy="1385592"/>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4441474" y="2341591"/>
              <a:ext cx="950730"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230637" y="2341591"/>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425225" y="1525641"/>
              <a:ext cx="4323135" cy="626673"/>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lvl="0" algn="ctr" defTabSz="2311400" rtl="1">
                <a:lnSpc>
                  <a:spcPct val="90000"/>
                </a:lnSpc>
                <a:spcBef>
                  <a:spcPct val="0"/>
                </a:spcBef>
                <a:spcAft>
                  <a:spcPct val="35000"/>
                </a:spcAft>
              </a:pPr>
              <a:r>
                <a:rPr lang="ar-SA" sz="4400" kern="1200" dirty="0" smtClean="0">
                  <a:solidFill>
                    <a:srgbClr val="C00000"/>
                  </a:solidFill>
                </a:rPr>
                <a:t>شروط  التعلم الجيد</a:t>
              </a:r>
              <a:endParaRPr lang="ar-SA" sz="4400" kern="1200" dirty="0">
                <a:solidFill>
                  <a:srgbClr val="C00000"/>
                </a:solidFill>
              </a:endParaRPr>
            </a:p>
          </p:txBody>
        </p:sp>
        <p:sp>
          <p:nvSpPr>
            <p:cNvPr id="25" name="Freeform 24"/>
            <p:cNvSpPr/>
            <p:nvPr/>
          </p:nvSpPr>
          <p:spPr>
            <a:xfrm>
              <a:off x="263488"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lvl="0" algn="ctr" defTabSz="2178050" rtl="1">
                <a:lnSpc>
                  <a:spcPct val="90000"/>
                </a:lnSpc>
                <a:spcBef>
                  <a:spcPct val="0"/>
                </a:spcBef>
                <a:spcAft>
                  <a:spcPct val="35000"/>
                </a:spcAft>
              </a:pPr>
              <a:r>
                <a:rPr lang="ar-SA" sz="4900" dirty="0">
                  <a:solidFill>
                    <a:srgbClr val="C00000"/>
                  </a:solidFill>
                </a:rPr>
                <a:t>الصحة</a:t>
              </a:r>
            </a:p>
          </p:txBody>
        </p:sp>
        <p:sp>
          <p:nvSpPr>
            <p:cNvPr id="27" name="Freeform 26"/>
            <p:cNvSpPr/>
            <p:nvPr/>
          </p:nvSpPr>
          <p:spPr>
            <a:xfrm>
              <a:off x="2425056"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lvl="0" algn="ctr" defTabSz="2178050" rtl="1">
                <a:lnSpc>
                  <a:spcPct val="90000"/>
                </a:lnSpc>
                <a:spcBef>
                  <a:spcPct val="0"/>
                </a:spcBef>
                <a:spcAft>
                  <a:spcPct val="35000"/>
                </a:spcAft>
              </a:pPr>
              <a:r>
                <a:rPr lang="ar-SA" sz="4000" dirty="0">
                  <a:solidFill>
                    <a:srgbClr val="C00000"/>
                  </a:solidFill>
                </a:rPr>
                <a:t>الممارسة</a:t>
              </a:r>
            </a:p>
          </p:txBody>
        </p:sp>
        <p:sp>
          <p:nvSpPr>
            <p:cNvPr id="29" name="Freeform 28"/>
            <p:cNvSpPr/>
            <p:nvPr/>
          </p:nvSpPr>
          <p:spPr>
            <a:xfrm>
              <a:off x="4586624"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4900" dirty="0">
                  <a:solidFill>
                    <a:srgbClr val="C00000"/>
                  </a:solidFill>
                </a:rPr>
                <a:t>الدافعية</a:t>
              </a:r>
            </a:p>
          </p:txBody>
        </p:sp>
        <p:sp>
          <p:nvSpPr>
            <p:cNvPr id="31" name="Freeform 30"/>
            <p:cNvSpPr/>
            <p:nvPr/>
          </p:nvSpPr>
          <p:spPr>
            <a:xfrm>
              <a:off x="6748192" y="2494139"/>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lvl="0" algn="ctr" defTabSz="2178050" rtl="1">
                <a:lnSpc>
                  <a:spcPct val="90000"/>
                </a:lnSpc>
                <a:spcBef>
                  <a:spcPct val="0"/>
                </a:spcBef>
                <a:spcAft>
                  <a:spcPct val="35000"/>
                </a:spcAft>
              </a:pPr>
              <a:r>
                <a:rPr lang="ar-SA" sz="4900" kern="1200" dirty="0" smtClean="0">
                  <a:solidFill>
                    <a:srgbClr val="C00000"/>
                  </a:solidFill>
                </a:rPr>
                <a:t>النضج</a:t>
              </a:r>
              <a:endParaRPr lang="ar-SA" sz="4900" kern="1200" dirty="0">
                <a:solidFill>
                  <a:srgbClr val="C00000"/>
                </a:solidFill>
              </a:endParaRPr>
            </a:p>
          </p:txBody>
        </p:sp>
      </p:grpSp>
    </p:spTree>
    <p:extLst>
      <p:ext uri="{BB962C8B-B14F-4D97-AF65-F5344CB8AC3E}">
        <p14:creationId xmlns:p14="http://schemas.microsoft.com/office/powerpoint/2010/main" xmlns="" val="8587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55582"/>
            <a:ext cx="8305800" cy="526831"/>
          </a:xfrm>
        </p:spPr>
        <p:txBody>
          <a:bodyPr>
            <a:normAutofit fontScale="90000"/>
          </a:bodyPr>
          <a:lstStyle/>
          <a:p>
            <a:pPr lvl="0" algn="ctr"/>
            <a:r>
              <a:rPr lang="ar-SA" sz="4900" b="0" dirty="0">
                <a:solidFill>
                  <a:srgbClr val="C00000"/>
                </a:solidFill>
                <a:latin typeface="Calibri"/>
                <a:ea typeface="+mn-ea"/>
                <a:cs typeface="Arial"/>
              </a:rPr>
              <a:t>1- النضج</a:t>
            </a:r>
            <a:r>
              <a:rPr lang="ar-SA" dirty="0">
                <a:solidFill>
                  <a:prstClr val="black"/>
                </a:solidFill>
              </a:rPr>
              <a:t/>
            </a:r>
            <a:br>
              <a:rPr lang="ar-SA" dirty="0">
                <a:solidFill>
                  <a:prstClr val="black"/>
                </a:solidFill>
              </a:rPr>
            </a:br>
            <a:endParaRPr lang="ar-SA" dirty="0"/>
          </a:p>
        </p:txBody>
      </p:sp>
      <p:sp>
        <p:nvSpPr>
          <p:cNvPr id="3" name="Content Placeholder 2"/>
          <p:cNvSpPr>
            <a:spLocks noGrp="1"/>
          </p:cNvSpPr>
          <p:nvPr>
            <p:ph idx="1"/>
          </p:nvPr>
        </p:nvSpPr>
        <p:spPr>
          <a:xfrm>
            <a:off x="611560" y="1016851"/>
            <a:ext cx="7848872" cy="3571124"/>
          </a:xfrm>
        </p:spPr>
        <p:txBody>
          <a:bodyPr>
            <a:noAutofit/>
          </a:bodyPr>
          <a:lstStyle/>
          <a:p>
            <a:pPr lvl="0" eaLnBrk="0" fontAlgn="base" hangingPunct="0">
              <a:lnSpc>
                <a:spcPct val="200000"/>
              </a:lnSpc>
              <a:spcBef>
                <a:spcPct val="0"/>
              </a:spcBef>
              <a:spcAft>
                <a:spcPct val="0"/>
              </a:spcAft>
              <a:buFont typeface="Wingdings" pitchFamily="2" charset="2"/>
              <a:buChar char="Ø"/>
            </a:pPr>
            <a:r>
              <a:rPr lang="ar-SA" sz="2000" b="1" dirty="0" smtClean="0">
                <a:solidFill>
                  <a:prstClr val="black"/>
                </a:solidFill>
              </a:rPr>
              <a:t>-النضج   يعني </a:t>
            </a:r>
            <a:r>
              <a:rPr lang="ar-SA" sz="2000" b="1" dirty="0">
                <a:solidFill>
                  <a:prstClr val="black"/>
                </a:solidFill>
              </a:rPr>
              <a:t>وصول الفرد المتعلم إلي مرحلة من النمو تمكنه من أداء السلوك أو المهارة </a:t>
            </a:r>
            <a:endParaRPr lang="ar-SA" sz="2000" b="1" dirty="0" smtClean="0">
              <a:solidFill>
                <a:prstClr val="black"/>
              </a:solidFill>
            </a:endParaRPr>
          </a:p>
          <a:p>
            <a:pPr lvl="0" eaLnBrk="0" fontAlgn="base" hangingPunct="0">
              <a:lnSpc>
                <a:spcPct val="200000"/>
              </a:lnSpc>
              <a:spcBef>
                <a:spcPct val="0"/>
              </a:spcBef>
              <a:spcAft>
                <a:spcPct val="0"/>
              </a:spcAft>
              <a:buFont typeface="Wingdings" pitchFamily="2" charset="2"/>
              <a:buChar char="Ø"/>
            </a:pPr>
            <a:r>
              <a:rPr lang="ar-SA" sz="2000" b="1" dirty="0" smtClean="0">
                <a:solidFill>
                  <a:prstClr val="black"/>
                </a:solidFill>
              </a:rPr>
              <a:t>- </a:t>
            </a:r>
            <a:r>
              <a:rPr lang="ar-SA" sz="2000" b="1" dirty="0">
                <a:solidFill>
                  <a:prstClr val="black"/>
                </a:solidFill>
              </a:rPr>
              <a:t>النضج شرط ضروري وأساسي للتعلم بدونه لا يحدث التعلم حتى لو توافرت الشروط الأخرى .</a:t>
            </a:r>
          </a:p>
          <a:p>
            <a:pPr lvl="0" eaLnBrk="0" fontAlgn="base" hangingPunct="0">
              <a:lnSpc>
                <a:spcPct val="200000"/>
              </a:lnSpc>
              <a:spcBef>
                <a:spcPct val="0"/>
              </a:spcBef>
              <a:spcAft>
                <a:spcPct val="0"/>
              </a:spcAft>
              <a:buFont typeface="Wingdings" pitchFamily="2" charset="2"/>
              <a:buChar char="Ø"/>
            </a:pPr>
            <a:r>
              <a:rPr lang="ar-SA" sz="2000" b="1" dirty="0">
                <a:solidFill>
                  <a:prstClr val="black"/>
                </a:solidFill>
              </a:rPr>
              <a:t> - النضج عملية ارتقائية تحدث تغيرات منتظمة يمكن توقعها أو التنبؤ بها مستقلة عن الخبرة والممارسة والتدريب .</a:t>
            </a:r>
          </a:p>
        </p:txBody>
      </p:sp>
    </p:spTree>
    <p:extLst>
      <p:ext uri="{BB962C8B-B14F-4D97-AF65-F5344CB8AC3E}">
        <p14:creationId xmlns:p14="http://schemas.microsoft.com/office/powerpoint/2010/main" xmlns="" val="344402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843559"/>
            <a:ext cx="8136904" cy="3960440"/>
          </a:xfrm>
        </p:spPr>
        <p:txBody>
          <a:bodyPr>
            <a:normAutofit/>
          </a:bodyPr>
          <a:lstStyle/>
          <a:p>
            <a:pPr algn="just" rtl="1">
              <a:lnSpc>
                <a:spcPts val="6900"/>
              </a:lnSpc>
              <a:buFont typeface="Wingdings" pitchFamily="2" charset="2"/>
              <a:buChar char="Ø"/>
            </a:pPr>
            <a:r>
              <a:rPr lang="ar-EG" sz="2000" b="1" dirty="0" smtClean="0">
                <a:latin typeface="Times New Roman"/>
                <a:ea typeface="Times New Roman"/>
              </a:rPr>
              <a:t>يشير </a:t>
            </a:r>
            <a:r>
              <a:rPr lang="ar-EG" sz="2000" b="1" dirty="0">
                <a:latin typeface="Times New Roman"/>
                <a:ea typeface="Times New Roman"/>
              </a:rPr>
              <a:t>مفهوم النضج إلى جميع التغيرات الداخلية والخارجية التلقائية المتتابعة التي تطرأ على الكائن الحي والناتجة عن المخطط الجيني الوراثي للفرد, وعن العوامل العضوية والفيسيولوجية, والتي تؤدي إلى ظهور أنماط سلوكية دونما حاجة إلى أي عامل خارجي</a:t>
            </a:r>
            <a:r>
              <a:rPr lang="ar-EG" sz="2000" b="1" dirty="0" smtClean="0">
                <a:latin typeface="Times New Roman"/>
                <a:ea typeface="Times New Roman"/>
              </a:rPr>
              <a:t>.</a:t>
            </a:r>
            <a:endParaRPr lang="ar-EG" sz="2000" b="1" dirty="0">
              <a:latin typeface="Times New Roman"/>
              <a:ea typeface="Times New Roman"/>
            </a:endParaRPr>
          </a:p>
        </p:txBody>
      </p:sp>
    </p:spTree>
    <p:extLst>
      <p:ext uri="{BB962C8B-B14F-4D97-AF65-F5344CB8AC3E}">
        <p14:creationId xmlns:p14="http://schemas.microsoft.com/office/powerpoint/2010/main" xmlns="" val="58322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915566"/>
            <a:ext cx="7425680" cy="3715140"/>
          </a:xfrm>
        </p:spPr>
        <p:txBody>
          <a:bodyPr>
            <a:normAutofit fontScale="25000" lnSpcReduction="20000"/>
          </a:bodyPr>
          <a:lstStyle/>
          <a:p>
            <a:pPr lvl="0" algn="just">
              <a:lnSpc>
                <a:spcPts val="6000"/>
              </a:lnSpc>
              <a:buFont typeface="Wingdings" pitchFamily="2" charset="2"/>
              <a:buChar char="Ø"/>
            </a:pPr>
            <a:r>
              <a:rPr lang="ar-EG" sz="9600" b="1" dirty="0" smtClean="0">
                <a:solidFill>
                  <a:prstClr val="black"/>
                </a:solidFill>
                <a:latin typeface="Times New Roman"/>
                <a:ea typeface="Times New Roman"/>
              </a:rPr>
              <a:t>تكمن </a:t>
            </a:r>
            <a:r>
              <a:rPr lang="ar-EG" sz="9600" b="1" dirty="0">
                <a:solidFill>
                  <a:prstClr val="black"/>
                </a:solidFill>
                <a:latin typeface="Times New Roman"/>
                <a:ea typeface="Times New Roman"/>
              </a:rPr>
              <a:t>أهمية النضج بالنسبة للتعلم في أنه يحدد إمكانات سلوك الفرد, وفي ضوئه يمكن التنبؤ بمدى نجاحه في تعلم مهارة أو خبرة محددة</a:t>
            </a:r>
            <a:endParaRPr lang="ar-SA" sz="9600" b="1" dirty="0">
              <a:solidFill>
                <a:prstClr val="black"/>
              </a:solidFill>
              <a:latin typeface="Times New Roman"/>
              <a:ea typeface="Times New Roman"/>
            </a:endParaRPr>
          </a:p>
          <a:p>
            <a:pPr lvl="0" algn="just">
              <a:lnSpc>
                <a:spcPts val="6000"/>
              </a:lnSpc>
              <a:buFont typeface="Wingdings" pitchFamily="2" charset="2"/>
              <a:buChar char="Ø"/>
            </a:pPr>
            <a:endParaRPr lang="ar-EG" sz="9600" b="1" dirty="0">
              <a:solidFill>
                <a:prstClr val="black"/>
              </a:solidFill>
              <a:latin typeface="Times New Roman"/>
              <a:ea typeface="Times New Roman"/>
              <a:cs typeface="AdvertisingExtraBold"/>
            </a:endParaRPr>
          </a:p>
          <a:p>
            <a:pPr lvl="0" algn="just">
              <a:lnSpc>
                <a:spcPts val="6000"/>
              </a:lnSpc>
              <a:buFont typeface="Wingdings" pitchFamily="2" charset="2"/>
              <a:buChar char="Ø"/>
            </a:pPr>
            <a:r>
              <a:rPr lang="ar-SA" sz="9600" b="1" dirty="0">
                <a:solidFill>
                  <a:prstClr val="black"/>
                </a:solidFill>
                <a:latin typeface="Times New Roman"/>
                <a:ea typeface="Times New Roman"/>
              </a:rPr>
              <a:t>النضج عملية نمو داخلي متتابع وهو يحدث بطريقة لا شعورية</a:t>
            </a:r>
            <a:endParaRPr lang="ar-EG" sz="9600" b="1" dirty="0">
              <a:solidFill>
                <a:prstClr val="black"/>
              </a:solidFill>
              <a:latin typeface="Times New Roman"/>
              <a:ea typeface="Times New Roman"/>
            </a:endParaRPr>
          </a:p>
          <a:p>
            <a:pPr marL="0" indent="0">
              <a:buNone/>
            </a:pPr>
            <a:endParaRPr lang="ar-SA" dirty="0"/>
          </a:p>
        </p:txBody>
      </p:sp>
    </p:spTree>
    <p:extLst>
      <p:ext uri="{BB962C8B-B14F-4D97-AF65-F5344CB8AC3E}">
        <p14:creationId xmlns:p14="http://schemas.microsoft.com/office/powerpoint/2010/main" xmlns="" val="3924554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11510"/>
            <a:ext cx="8305800" cy="648072"/>
          </a:xfrm>
        </p:spPr>
        <p:txBody>
          <a:bodyPr>
            <a:normAutofit fontScale="90000"/>
          </a:bodyPr>
          <a:lstStyle/>
          <a:p>
            <a:pPr lvl="0" algn="ctr">
              <a:lnSpc>
                <a:spcPct val="110000"/>
              </a:lnSpc>
              <a:spcBef>
                <a:spcPts val="0"/>
              </a:spcBef>
            </a:pPr>
            <a:r>
              <a:rPr lang="ar-EG" sz="2400" b="0" dirty="0">
                <a:solidFill>
                  <a:srgbClr val="FF0000"/>
                </a:solidFill>
                <a:latin typeface="Calibri"/>
                <a:ea typeface="+mn-ea"/>
                <a:cs typeface="Arial"/>
              </a:rPr>
              <a:t/>
            </a:r>
            <a:br>
              <a:rPr lang="ar-EG" sz="2400" b="0" dirty="0">
                <a:solidFill>
                  <a:srgbClr val="FF0000"/>
                </a:solidFill>
                <a:latin typeface="Calibri"/>
                <a:ea typeface="+mn-ea"/>
                <a:cs typeface="Arial"/>
              </a:rPr>
            </a:br>
            <a:r>
              <a:rPr lang="ar-SA" sz="4900" b="0" dirty="0" smtClean="0">
                <a:solidFill>
                  <a:srgbClr val="C00000"/>
                </a:solidFill>
                <a:latin typeface="Calibri"/>
                <a:ea typeface="+mn-ea"/>
                <a:cs typeface="Arial"/>
              </a:rPr>
              <a:t>2- الدافعية</a:t>
            </a:r>
            <a:endParaRPr lang="ar-SA" sz="4900" dirty="0">
              <a:solidFill>
                <a:srgbClr val="C00000"/>
              </a:solidFill>
              <a:latin typeface="Simplified Arabic" pitchFamily="18" charset="-78"/>
              <a:cs typeface="Simplified Arabic" pitchFamily="18" charset="-78"/>
            </a:endParaRPr>
          </a:p>
        </p:txBody>
      </p:sp>
      <p:sp>
        <p:nvSpPr>
          <p:cNvPr id="3" name="Content Placeholder 2"/>
          <p:cNvSpPr>
            <a:spLocks noGrp="1"/>
          </p:cNvSpPr>
          <p:nvPr>
            <p:ph idx="1"/>
          </p:nvPr>
        </p:nvSpPr>
        <p:spPr>
          <a:xfrm>
            <a:off x="467544" y="1131591"/>
            <a:ext cx="8208912" cy="4011910"/>
          </a:xfrm>
        </p:spPr>
        <p:txBody>
          <a:bodyPr>
            <a:normAutofit/>
          </a:bodyPr>
          <a:lstStyle/>
          <a:p>
            <a:pPr lvl="0" algn="just">
              <a:lnSpc>
                <a:spcPts val="3500"/>
              </a:lnSpc>
              <a:spcBef>
                <a:spcPts val="1200"/>
              </a:spcBef>
              <a:spcAft>
                <a:spcPts val="1200"/>
              </a:spcAft>
              <a:buFont typeface="Wingdings" pitchFamily="2" charset="2"/>
              <a:buChar char="Ø"/>
            </a:pPr>
            <a:r>
              <a:rPr lang="ar-EG" sz="2000" b="1" dirty="0" smtClean="0">
                <a:solidFill>
                  <a:prstClr val="black"/>
                </a:solidFill>
              </a:rPr>
              <a:t>هي </a:t>
            </a:r>
            <a:r>
              <a:rPr lang="ar-EG" sz="2000" b="1" dirty="0">
                <a:solidFill>
                  <a:prstClr val="black"/>
                </a:solidFill>
              </a:rPr>
              <a:t>المحركات التي تدفعنا للقيام بسلوك معين وتوجه هذا السلوك التوجيه الصحيح وتستديمه لتحقيق الأهداف المرجوة من هذا </a:t>
            </a:r>
            <a:r>
              <a:rPr lang="ar-EG" sz="2000" b="1" dirty="0" smtClean="0">
                <a:solidFill>
                  <a:prstClr val="black"/>
                </a:solidFill>
              </a:rPr>
              <a:t>السلوك</a:t>
            </a:r>
            <a:r>
              <a:rPr lang="ar-SA" sz="2000" b="1" dirty="0" smtClean="0">
                <a:solidFill>
                  <a:prstClr val="black"/>
                </a:solidFill>
              </a:rPr>
              <a:t>.</a:t>
            </a:r>
            <a:endParaRPr lang="ar-EG" sz="2000" b="1" dirty="0">
              <a:solidFill>
                <a:prstClr val="black"/>
              </a:solidFill>
            </a:endParaRPr>
          </a:p>
          <a:p>
            <a:pPr lvl="0" algn="just">
              <a:lnSpc>
                <a:spcPts val="3500"/>
              </a:lnSpc>
              <a:spcBef>
                <a:spcPts val="1200"/>
              </a:spcBef>
              <a:spcAft>
                <a:spcPts val="1200"/>
              </a:spcAft>
              <a:buFont typeface="Wingdings" pitchFamily="2" charset="2"/>
              <a:buChar char="Ø"/>
            </a:pPr>
            <a:r>
              <a:rPr lang="ar-SA" sz="2000" b="1" dirty="0" smtClean="0">
                <a:solidFill>
                  <a:prstClr val="black"/>
                </a:solidFill>
              </a:rPr>
              <a:t> هي </a:t>
            </a:r>
            <a:r>
              <a:rPr lang="ar-EG" sz="2000" b="1" dirty="0" smtClean="0">
                <a:solidFill>
                  <a:prstClr val="black"/>
                </a:solidFill>
              </a:rPr>
              <a:t>حالة </a:t>
            </a:r>
            <a:r>
              <a:rPr lang="ar-EG" sz="2000" b="1" dirty="0">
                <a:solidFill>
                  <a:prstClr val="black"/>
                </a:solidFill>
              </a:rPr>
              <a:t>داخلية تؤدي إلي استثارة السلوك وتنظيمه وتوجيهه نحو هدف </a:t>
            </a:r>
            <a:r>
              <a:rPr lang="ar-EG" sz="2000" b="1" dirty="0" smtClean="0">
                <a:solidFill>
                  <a:prstClr val="black"/>
                </a:solidFill>
              </a:rPr>
              <a:t>معين</a:t>
            </a:r>
            <a:r>
              <a:rPr lang="ar-SA" sz="2000" b="1" dirty="0" smtClean="0">
                <a:solidFill>
                  <a:prstClr val="black"/>
                </a:solidFill>
              </a:rPr>
              <a:t>.</a:t>
            </a:r>
            <a:r>
              <a:rPr lang="ar-EG" sz="2000" b="1" dirty="0" smtClean="0">
                <a:solidFill>
                  <a:prstClr val="black"/>
                </a:solidFill>
              </a:rPr>
              <a:t> </a:t>
            </a:r>
            <a:endParaRPr lang="ar-EG" sz="2000" b="1" dirty="0">
              <a:solidFill>
                <a:prstClr val="black"/>
              </a:solidFill>
            </a:endParaRPr>
          </a:p>
          <a:p>
            <a:pPr marL="0" lvl="0" indent="0" algn="just">
              <a:lnSpc>
                <a:spcPts val="3500"/>
              </a:lnSpc>
              <a:spcBef>
                <a:spcPts val="1200"/>
              </a:spcBef>
              <a:spcAft>
                <a:spcPts val="1200"/>
              </a:spcAft>
              <a:buNone/>
            </a:pPr>
            <a:r>
              <a:rPr lang="ar-SA" sz="2000" b="1" dirty="0" smtClean="0">
                <a:solidFill>
                  <a:prstClr val="black"/>
                </a:solidFill>
              </a:rPr>
              <a:t>       و</a:t>
            </a:r>
            <a:r>
              <a:rPr lang="ar-EG" sz="2000" b="1" dirty="0" smtClean="0">
                <a:solidFill>
                  <a:prstClr val="black"/>
                </a:solidFill>
              </a:rPr>
              <a:t>الهدف </a:t>
            </a:r>
            <a:r>
              <a:rPr lang="ar-EG" sz="2000" b="1" dirty="0">
                <a:solidFill>
                  <a:prstClr val="black"/>
                </a:solidFill>
              </a:rPr>
              <a:t>دائما للمتعلم هو بلوغ حالة من الشعور </a:t>
            </a:r>
            <a:r>
              <a:rPr lang="ar-EG" sz="2000" b="1" dirty="0" smtClean="0">
                <a:solidFill>
                  <a:prstClr val="black"/>
                </a:solidFill>
              </a:rPr>
              <a:t>بالرضا</a:t>
            </a:r>
            <a:r>
              <a:rPr lang="ar-SA" sz="2000" b="1" dirty="0" smtClean="0">
                <a:solidFill>
                  <a:prstClr val="black"/>
                </a:solidFill>
              </a:rPr>
              <a:t>.</a:t>
            </a:r>
          </a:p>
          <a:p>
            <a:pPr marL="0" lvl="0" indent="0" algn="just">
              <a:lnSpc>
                <a:spcPct val="110000"/>
              </a:lnSpc>
              <a:buNone/>
            </a:pPr>
            <a:endParaRPr lang="ar-SA" sz="2000" b="1" dirty="0" smtClean="0">
              <a:solidFill>
                <a:prstClr val="black"/>
              </a:solidFill>
            </a:endParaRPr>
          </a:p>
          <a:p>
            <a:pPr marL="0" lvl="0" indent="0" algn="just">
              <a:lnSpc>
                <a:spcPct val="110000"/>
              </a:lnSpc>
              <a:buNone/>
            </a:pPr>
            <a:r>
              <a:rPr lang="ar-EG" sz="2000" b="1" dirty="0">
                <a:solidFill>
                  <a:prstClr val="black"/>
                </a:solidFill>
              </a:rPr>
              <a:t> </a:t>
            </a:r>
            <a:endParaRPr lang="ar-EG" sz="2000" dirty="0">
              <a:solidFill>
                <a:srgbClr val="FF0000"/>
              </a:solidFill>
            </a:endParaRPr>
          </a:p>
          <a:p>
            <a:pPr marL="0" lvl="0" indent="0">
              <a:lnSpc>
                <a:spcPct val="110000"/>
              </a:lnSpc>
              <a:buNone/>
            </a:pPr>
            <a:endParaRPr lang="ar-SA" dirty="0"/>
          </a:p>
        </p:txBody>
      </p:sp>
    </p:spTree>
    <p:extLst>
      <p:ext uri="{BB962C8B-B14F-4D97-AF65-F5344CB8AC3E}">
        <p14:creationId xmlns:p14="http://schemas.microsoft.com/office/powerpoint/2010/main" xmlns="" val="93370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69932" y="734218"/>
            <a:ext cx="8095867" cy="2630059"/>
            <a:chOff x="263488" y="1525641"/>
            <a:chExt cx="8095867" cy="1385592"/>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4441474" y="2341591"/>
              <a:ext cx="950730"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230637" y="2341591"/>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425225" y="1525641"/>
              <a:ext cx="4323135" cy="626673"/>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311400" rtl="1">
                <a:lnSpc>
                  <a:spcPct val="90000"/>
                </a:lnSpc>
                <a:spcBef>
                  <a:spcPct val="0"/>
                </a:spcBef>
                <a:spcAft>
                  <a:spcPct val="35000"/>
                </a:spcAft>
              </a:pPr>
              <a:r>
                <a:rPr lang="ar-SA" sz="4400" dirty="0" smtClean="0">
                  <a:solidFill>
                    <a:srgbClr val="C00000"/>
                  </a:solidFill>
                </a:rPr>
                <a:t>مصادر الدافعية</a:t>
              </a:r>
              <a:endParaRPr lang="ar-SA" sz="4400" dirty="0">
                <a:solidFill>
                  <a:srgbClr val="C00000"/>
                </a:solidFill>
              </a:endParaRPr>
            </a:p>
          </p:txBody>
        </p:sp>
        <p:sp>
          <p:nvSpPr>
            <p:cNvPr id="25" name="Freeform 24"/>
            <p:cNvSpPr/>
            <p:nvPr/>
          </p:nvSpPr>
          <p:spPr>
            <a:xfrm>
              <a:off x="263488"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ملاحظة سلوك الآخرين</a:t>
              </a:r>
              <a:endParaRPr lang="ar-SA" sz="2000" dirty="0">
                <a:solidFill>
                  <a:srgbClr val="C00000"/>
                </a:solidFill>
              </a:endParaRPr>
            </a:p>
          </p:txBody>
        </p:sp>
        <p:sp>
          <p:nvSpPr>
            <p:cNvPr id="27" name="Freeform 26"/>
            <p:cNvSpPr/>
            <p:nvPr/>
          </p:nvSpPr>
          <p:spPr>
            <a:xfrm>
              <a:off x="2425056"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حب الاستطلاع</a:t>
              </a:r>
            </a:p>
            <a:p>
              <a:pPr algn="ctr" defTabSz="2178050" rtl="1">
                <a:lnSpc>
                  <a:spcPct val="90000"/>
                </a:lnSpc>
                <a:spcBef>
                  <a:spcPct val="0"/>
                </a:spcBef>
                <a:spcAft>
                  <a:spcPct val="35000"/>
                </a:spcAft>
              </a:pPr>
              <a:r>
                <a:rPr lang="ar-SA" sz="2000" dirty="0" smtClean="0">
                  <a:solidFill>
                    <a:srgbClr val="C00000"/>
                  </a:solidFill>
                </a:rPr>
                <a:t>والتفوق</a:t>
              </a:r>
              <a:endParaRPr lang="ar-SA" sz="2000" dirty="0">
                <a:solidFill>
                  <a:srgbClr val="C00000"/>
                </a:solidFill>
              </a:endParaRPr>
            </a:p>
          </p:txBody>
        </p:sp>
        <p:sp>
          <p:nvSpPr>
            <p:cNvPr id="29" name="Freeform 28"/>
            <p:cNvSpPr/>
            <p:nvPr/>
          </p:nvSpPr>
          <p:spPr>
            <a:xfrm>
              <a:off x="4586624"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المكافآت والتعزيز الخارجي </a:t>
              </a:r>
              <a:endParaRPr lang="ar-SA" sz="2000" dirty="0">
                <a:solidFill>
                  <a:srgbClr val="C00000"/>
                </a:solidFill>
              </a:endParaRPr>
            </a:p>
          </p:txBody>
        </p:sp>
        <p:sp>
          <p:nvSpPr>
            <p:cNvPr id="31" name="Freeform 30"/>
            <p:cNvSpPr/>
            <p:nvPr/>
          </p:nvSpPr>
          <p:spPr>
            <a:xfrm>
              <a:off x="6748192" y="2494139"/>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الحاجات الانسانية</a:t>
              </a:r>
              <a:r>
                <a:rPr lang="ar-SA" sz="4900" dirty="0" smtClean="0">
                  <a:solidFill>
                    <a:srgbClr val="C00000"/>
                  </a:solidFill>
                </a:rPr>
                <a:t> </a:t>
              </a:r>
              <a:endParaRPr lang="ar-SA" sz="4900" dirty="0">
                <a:solidFill>
                  <a:srgbClr val="C00000"/>
                </a:solidFill>
              </a:endParaRPr>
            </a:p>
          </p:txBody>
        </p:sp>
      </p:grpSp>
    </p:spTree>
    <p:extLst>
      <p:ext uri="{BB962C8B-B14F-4D97-AF65-F5344CB8AC3E}">
        <p14:creationId xmlns:p14="http://schemas.microsoft.com/office/powerpoint/2010/main" xmlns="" val="127999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411528"/>
            <a:ext cx="7920880" cy="4499153"/>
          </a:xfrm>
        </p:spPr>
        <p:txBody>
          <a:bodyPr/>
          <a:lstStyle/>
          <a:p>
            <a:pPr marL="0" indent="0">
              <a:buNone/>
            </a:pPr>
            <a:r>
              <a:rPr lang="ar-SA" dirty="0" smtClean="0">
                <a:solidFill>
                  <a:srgbClr val="C00000"/>
                </a:solidFill>
              </a:rPr>
              <a:t>1-الحاجات الانسانية:</a:t>
            </a:r>
          </a:p>
          <a:p>
            <a:pPr marL="0" indent="0">
              <a:buNone/>
            </a:pPr>
            <a:r>
              <a:rPr lang="ar-SA" sz="2000" dirty="0" smtClean="0"/>
              <a:t>الحاجات الانسانية تثير الدافعية والسلوك ، وترتب كما هو موضح بمدرج </a:t>
            </a:r>
            <a:r>
              <a:rPr lang="ar-SA" sz="2000" dirty="0" err="1" smtClean="0"/>
              <a:t>ماسلو</a:t>
            </a:r>
            <a:endParaRPr lang="ar-SA" sz="2000" dirty="0"/>
          </a:p>
        </p:txBody>
      </p:sp>
      <p:grpSp>
        <p:nvGrpSpPr>
          <p:cNvPr id="5" name="مجموعة 40"/>
          <p:cNvGrpSpPr/>
          <p:nvPr/>
        </p:nvGrpSpPr>
        <p:grpSpPr>
          <a:xfrm>
            <a:off x="1763688" y="1241497"/>
            <a:ext cx="5472608" cy="3096344"/>
            <a:chOff x="1763688" y="2348880"/>
            <a:chExt cx="5472608" cy="4509120"/>
          </a:xfrm>
          <a:solidFill>
            <a:schemeClr val="accent2">
              <a:lumMod val="60000"/>
              <a:lumOff val="40000"/>
            </a:schemeClr>
          </a:solidFill>
        </p:grpSpPr>
        <p:sp>
          <p:nvSpPr>
            <p:cNvPr id="6" name="مثلث متساوي الساقين 15"/>
            <p:cNvSpPr/>
            <p:nvPr/>
          </p:nvSpPr>
          <p:spPr>
            <a:xfrm>
              <a:off x="1763688" y="2348880"/>
              <a:ext cx="5472608" cy="4509120"/>
            </a:xfrm>
            <a:prstGeom prst="triangle">
              <a:avLst>
                <a:gd name="adj" fmla="val 51910"/>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smtClean="0"/>
            </a:p>
            <a:p>
              <a:pPr algn="ctr"/>
              <a:endParaRPr lang="ar-SA" dirty="0" smtClean="0"/>
            </a:p>
            <a:p>
              <a:pPr algn="ctr"/>
              <a:endParaRPr lang="ar-SA" dirty="0" smtClean="0"/>
            </a:p>
            <a:p>
              <a:pPr algn="ctr"/>
              <a:endParaRPr lang="ar-SA" dirty="0"/>
            </a:p>
          </p:txBody>
        </p:sp>
        <p:cxnSp>
          <p:nvCxnSpPr>
            <p:cNvPr id="7" name="رابط مستقيم 17"/>
            <p:cNvCxnSpPr/>
            <p:nvPr/>
          </p:nvCxnSpPr>
          <p:spPr>
            <a:xfrm>
              <a:off x="2195736" y="6381328"/>
              <a:ext cx="4680520"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رابط مستقيم 18"/>
            <p:cNvCxnSpPr/>
            <p:nvPr/>
          </p:nvCxnSpPr>
          <p:spPr>
            <a:xfrm>
              <a:off x="2411760" y="5805264"/>
              <a:ext cx="4176464"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19"/>
            <p:cNvCxnSpPr/>
            <p:nvPr/>
          </p:nvCxnSpPr>
          <p:spPr>
            <a:xfrm>
              <a:off x="2843808" y="5157192"/>
              <a:ext cx="3456384"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رابط مستقيم 20"/>
            <p:cNvCxnSpPr/>
            <p:nvPr/>
          </p:nvCxnSpPr>
          <p:spPr>
            <a:xfrm>
              <a:off x="3491880" y="4077072"/>
              <a:ext cx="2088232"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21"/>
            <p:cNvCxnSpPr/>
            <p:nvPr/>
          </p:nvCxnSpPr>
          <p:spPr>
            <a:xfrm>
              <a:off x="3851920" y="3501008"/>
              <a:ext cx="1440160"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رابط مستقيم 36"/>
            <p:cNvCxnSpPr>
              <a:stCxn id="6" idx="1"/>
            </p:cNvCxnSpPr>
            <p:nvPr/>
          </p:nvCxnSpPr>
          <p:spPr>
            <a:xfrm rot="10800000" flipH="1">
              <a:off x="3184102" y="4581128"/>
              <a:ext cx="2684041" cy="22312"/>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4211982" y="1466757"/>
            <a:ext cx="1003069" cy="646331"/>
          </a:xfrm>
          <a:prstGeom prst="rect">
            <a:avLst/>
          </a:prstGeom>
          <a:noFill/>
        </p:spPr>
        <p:txBody>
          <a:bodyPr wrap="square" rtlCol="1">
            <a:spAutoFit/>
          </a:bodyPr>
          <a:lstStyle/>
          <a:p>
            <a:r>
              <a:rPr lang="ar-SA" dirty="0" smtClean="0"/>
              <a:t>الحاجات الجمالية </a:t>
            </a:r>
            <a:endParaRPr lang="ar-SA" dirty="0"/>
          </a:p>
        </p:txBody>
      </p:sp>
      <p:sp>
        <p:nvSpPr>
          <p:cNvPr id="14" name="TextBox 13"/>
          <p:cNvSpPr txBox="1"/>
          <p:nvPr/>
        </p:nvSpPr>
        <p:spPr>
          <a:xfrm>
            <a:off x="3974728" y="4449054"/>
            <a:ext cx="1317352" cy="461665"/>
          </a:xfrm>
          <a:prstGeom prst="rect">
            <a:avLst/>
          </a:prstGeom>
          <a:noFill/>
        </p:spPr>
        <p:txBody>
          <a:bodyPr wrap="square" rtlCol="1">
            <a:spAutoFit/>
          </a:bodyPr>
          <a:lstStyle/>
          <a:p>
            <a:r>
              <a:rPr lang="ar-SA" sz="2400" dirty="0" smtClean="0">
                <a:solidFill>
                  <a:schemeClr val="accent2">
                    <a:lumMod val="75000"/>
                  </a:schemeClr>
                </a:solidFill>
              </a:rPr>
              <a:t>هرم </a:t>
            </a:r>
            <a:r>
              <a:rPr lang="ar-SA" sz="2400" dirty="0" err="1" smtClean="0">
                <a:solidFill>
                  <a:schemeClr val="accent2">
                    <a:lumMod val="75000"/>
                  </a:schemeClr>
                </a:solidFill>
              </a:rPr>
              <a:t>ماسلو</a:t>
            </a:r>
            <a:endParaRPr lang="ar-SA" sz="2400" dirty="0">
              <a:solidFill>
                <a:schemeClr val="accent2">
                  <a:lumMod val="75000"/>
                </a:schemeClr>
              </a:solidFill>
            </a:endParaRPr>
          </a:p>
        </p:txBody>
      </p:sp>
      <p:sp>
        <p:nvSpPr>
          <p:cNvPr id="16" name="TextBox 15"/>
          <p:cNvSpPr txBox="1"/>
          <p:nvPr/>
        </p:nvSpPr>
        <p:spPr>
          <a:xfrm>
            <a:off x="3928983" y="2113032"/>
            <a:ext cx="1286059" cy="338554"/>
          </a:xfrm>
          <a:prstGeom prst="rect">
            <a:avLst/>
          </a:prstGeom>
          <a:noFill/>
        </p:spPr>
        <p:txBody>
          <a:bodyPr wrap="square" rtlCol="1">
            <a:spAutoFit/>
          </a:bodyPr>
          <a:lstStyle/>
          <a:p>
            <a:r>
              <a:rPr lang="ar-SA" sz="1600" dirty="0" smtClean="0"/>
              <a:t>حاجات المعرفة</a:t>
            </a:r>
            <a:endParaRPr lang="ar-SA" sz="1600" dirty="0"/>
          </a:p>
        </p:txBody>
      </p:sp>
      <p:sp>
        <p:nvSpPr>
          <p:cNvPr id="17" name="TextBox 16"/>
          <p:cNvSpPr txBox="1"/>
          <p:nvPr/>
        </p:nvSpPr>
        <p:spPr>
          <a:xfrm flipH="1">
            <a:off x="3636007" y="2438798"/>
            <a:ext cx="1800199" cy="369332"/>
          </a:xfrm>
          <a:prstGeom prst="rect">
            <a:avLst/>
          </a:prstGeom>
          <a:noFill/>
        </p:spPr>
        <p:txBody>
          <a:bodyPr wrap="square" rtlCol="1">
            <a:spAutoFit/>
          </a:bodyPr>
          <a:lstStyle/>
          <a:p>
            <a:r>
              <a:rPr lang="ar-SA" dirty="0" smtClean="0"/>
              <a:t>حاجات تحقيق الذات </a:t>
            </a:r>
            <a:endParaRPr lang="ar-SA" dirty="0"/>
          </a:p>
        </p:txBody>
      </p:sp>
      <p:sp>
        <p:nvSpPr>
          <p:cNvPr id="18" name="TextBox 17"/>
          <p:cNvSpPr txBox="1"/>
          <p:nvPr/>
        </p:nvSpPr>
        <p:spPr>
          <a:xfrm>
            <a:off x="3491881" y="2799594"/>
            <a:ext cx="2088232" cy="338554"/>
          </a:xfrm>
          <a:prstGeom prst="rect">
            <a:avLst/>
          </a:prstGeom>
          <a:noFill/>
        </p:spPr>
        <p:txBody>
          <a:bodyPr wrap="square" rtlCol="1">
            <a:spAutoFit/>
          </a:bodyPr>
          <a:lstStyle/>
          <a:p>
            <a:r>
              <a:rPr lang="ar-SA" sz="1600" dirty="0" smtClean="0"/>
              <a:t>حاجات التقدير واحترام الذات</a:t>
            </a:r>
            <a:endParaRPr lang="ar-SA" sz="1600" dirty="0"/>
          </a:p>
        </p:txBody>
      </p:sp>
      <p:sp>
        <p:nvSpPr>
          <p:cNvPr id="19" name="TextBox 18"/>
          <p:cNvSpPr txBox="1"/>
          <p:nvPr/>
        </p:nvSpPr>
        <p:spPr>
          <a:xfrm>
            <a:off x="3275856" y="3169978"/>
            <a:ext cx="2592286" cy="461665"/>
          </a:xfrm>
          <a:prstGeom prst="rect">
            <a:avLst/>
          </a:prstGeom>
          <a:noFill/>
        </p:spPr>
        <p:txBody>
          <a:bodyPr wrap="square" rtlCol="1">
            <a:spAutoFit/>
          </a:bodyPr>
          <a:lstStyle/>
          <a:p>
            <a:r>
              <a:rPr lang="ar-SA" sz="2400" dirty="0" smtClean="0"/>
              <a:t>حاجات الحب والانتماء</a:t>
            </a:r>
            <a:endParaRPr lang="ar-SA" sz="2400" dirty="0"/>
          </a:p>
        </p:txBody>
      </p:sp>
      <p:sp>
        <p:nvSpPr>
          <p:cNvPr id="20" name="TextBox 19"/>
          <p:cNvSpPr txBox="1"/>
          <p:nvPr/>
        </p:nvSpPr>
        <p:spPr>
          <a:xfrm flipH="1">
            <a:off x="2699792" y="3548909"/>
            <a:ext cx="3384376" cy="461665"/>
          </a:xfrm>
          <a:prstGeom prst="rect">
            <a:avLst/>
          </a:prstGeom>
          <a:noFill/>
        </p:spPr>
        <p:txBody>
          <a:bodyPr wrap="square" rtlCol="1">
            <a:spAutoFit/>
          </a:bodyPr>
          <a:lstStyle/>
          <a:p>
            <a:pPr algn="ctr"/>
            <a:r>
              <a:rPr lang="ar-SA" sz="2400" dirty="0" smtClean="0"/>
              <a:t>حاجات الأمن والسلامة</a:t>
            </a:r>
            <a:endParaRPr lang="ar-SA" sz="2400" dirty="0"/>
          </a:p>
        </p:txBody>
      </p:sp>
      <p:sp>
        <p:nvSpPr>
          <p:cNvPr id="21" name="TextBox 20"/>
          <p:cNvSpPr txBox="1"/>
          <p:nvPr/>
        </p:nvSpPr>
        <p:spPr>
          <a:xfrm>
            <a:off x="2627896" y="3925778"/>
            <a:ext cx="3384375" cy="523220"/>
          </a:xfrm>
          <a:prstGeom prst="rect">
            <a:avLst/>
          </a:prstGeom>
          <a:noFill/>
        </p:spPr>
        <p:txBody>
          <a:bodyPr wrap="square" rtlCol="1">
            <a:spAutoFit/>
          </a:bodyPr>
          <a:lstStyle/>
          <a:p>
            <a:pPr algn="ctr"/>
            <a:r>
              <a:rPr lang="ar-SA" sz="2800" dirty="0" smtClean="0"/>
              <a:t>الحاجات الفسيولوجية</a:t>
            </a:r>
            <a:endParaRPr lang="ar-SA" sz="2800" dirty="0"/>
          </a:p>
        </p:txBody>
      </p:sp>
    </p:spTree>
    <p:extLst>
      <p:ext uri="{BB962C8B-B14F-4D97-AF65-F5344CB8AC3E}">
        <p14:creationId xmlns:p14="http://schemas.microsoft.com/office/powerpoint/2010/main" xmlns="" val="8195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مصادر الدافعية</a:t>
            </a:r>
            <a:endParaRPr lang="ar-SA" dirty="0"/>
          </a:p>
        </p:txBody>
      </p:sp>
      <p:sp>
        <p:nvSpPr>
          <p:cNvPr id="3" name="Content Placeholder 2"/>
          <p:cNvSpPr>
            <a:spLocks noGrp="1"/>
          </p:cNvSpPr>
          <p:nvPr>
            <p:ph idx="1"/>
          </p:nvPr>
        </p:nvSpPr>
        <p:spPr>
          <a:xfrm>
            <a:off x="251520" y="843558"/>
            <a:ext cx="8280920" cy="3888432"/>
          </a:xfrm>
        </p:spPr>
        <p:txBody>
          <a:bodyPr>
            <a:normAutofit fontScale="85000" lnSpcReduction="10000"/>
          </a:bodyPr>
          <a:lstStyle/>
          <a:p>
            <a:pPr marL="0" lvl="0" indent="0">
              <a:lnSpc>
                <a:spcPts val="8000"/>
              </a:lnSpc>
              <a:buNone/>
            </a:pPr>
            <a:r>
              <a:rPr lang="ar-EG" sz="3200" dirty="0">
                <a:solidFill>
                  <a:srgbClr val="C00000"/>
                </a:solidFill>
              </a:rPr>
              <a:t>2- المكافآت والتعزيز الخارجي:</a:t>
            </a:r>
          </a:p>
          <a:p>
            <a:pPr marL="0" lvl="0" indent="0">
              <a:lnSpc>
                <a:spcPts val="8000"/>
              </a:lnSpc>
              <a:buNone/>
            </a:pPr>
            <a:r>
              <a:rPr lang="ar-EG" sz="3200" dirty="0">
                <a:solidFill>
                  <a:prstClr val="black"/>
                </a:solidFill>
              </a:rPr>
              <a:t>يسعى الفرد لأداء السلوك ويحرص على إتمامه وانجازه ليحصل على المكافأة أو تعزيز من الآخرين . ويطلق على ذلك الدافعية الخارجية </a:t>
            </a:r>
            <a:endParaRPr lang="ar-SA" sz="3200" dirty="0">
              <a:solidFill>
                <a:prstClr val="black"/>
              </a:solidFill>
            </a:endParaRPr>
          </a:p>
          <a:p>
            <a:pPr marL="0" lvl="0" indent="0">
              <a:buNone/>
            </a:pPr>
            <a:endParaRPr lang="ar-EG" sz="1800" dirty="0">
              <a:solidFill>
                <a:prstClr val="black"/>
              </a:solidFill>
            </a:endParaRPr>
          </a:p>
        </p:txBody>
      </p:sp>
    </p:spTree>
    <p:extLst>
      <p:ext uri="{BB962C8B-B14F-4D97-AF65-F5344CB8AC3E}">
        <p14:creationId xmlns:p14="http://schemas.microsoft.com/office/powerpoint/2010/main" xmlns="" val="851771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مصادر الدافعية</a:t>
            </a:r>
            <a:endParaRPr lang="ar-SA" dirty="0"/>
          </a:p>
        </p:txBody>
      </p:sp>
      <p:sp>
        <p:nvSpPr>
          <p:cNvPr id="3" name="Content Placeholder 2"/>
          <p:cNvSpPr>
            <a:spLocks noGrp="1"/>
          </p:cNvSpPr>
          <p:nvPr>
            <p:ph idx="1"/>
          </p:nvPr>
        </p:nvSpPr>
        <p:spPr>
          <a:xfrm>
            <a:off x="395536" y="771550"/>
            <a:ext cx="8136904" cy="3672408"/>
          </a:xfrm>
        </p:spPr>
        <p:txBody>
          <a:bodyPr>
            <a:normAutofit fontScale="77500" lnSpcReduction="20000"/>
          </a:bodyPr>
          <a:lstStyle/>
          <a:p>
            <a:pPr marL="0" lvl="0" indent="0">
              <a:buNone/>
            </a:pPr>
            <a:endParaRPr lang="ar-EG" sz="1800" dirty="0">
              <a:solidFill>
                <a:prstClr val="black"/>
              </a:solidFill>
            </a:endParaRPr>
          </a:p>
          <a:p>
            <a:pPr marL="0" lvl="0" indent="0">
              <a:lnSpc>
                <a:spcPts val="6000"/>
              </a:lnSpc>
              <a:buNone/>
            </a:pPr>
            <a:r>
              <a:rPr lang="ar-EG" dirty="0">
                <a:solidFill>
                  <a:srgbClr val="C00000"/>
                </a:solidFill>
              </a:rPr>
              <a:t>3-حب الاستطلاع والتفوق (الدافعية الذاتية) : </a:t>
            </a:r>
          </a:p>
          <a:p>
            <a:pPr marL="0" lvl="0" indent="0">
              <a:lnSpc>
                <a:spcPts val="6000"/>
              </a:lnSpc>
              <a:buNone/>
            </a:pPr>
            <a:r>
              <a:rPr lang="ar-EG" sz="3200" dirty="0">
                <a:solidFill>
                  <a:prstClr val="black"/>
                </a:solidFill>
              </a:rPr>
              <a:t>حب الاستطلاع والتفوق والتعلم من أجل التعلم يثير الدافعية للسلوك ، ويقصد بذلك أن الفرد يقوم بالسلوك النابع من ذاته وليس من مكافآت الآخرين ، فهو يقبل على التعلم لحبه للتعلم وليس للحصول على رضا والديه أو </a:t>
            </a:r>
            <a:r>
              <a:rPr lang="ar-EG" sz="3200" dirty="0" smtClean="0">
                <a:solidFill>
                  <a:prstClr val="black"/>
                </a:solidFill>
              </a:rPr>
              <a:t>مدرسيه</a:t>
            </a:r>
            <a:r>
              <a:rPr lang="ar-SA" sz="3200" dirty="0" smtClean="0">
                <a:solidFill>
                  <a:prstClr val="black"/>
                </a:solidFill>
              </a:rPr>
              <a:t> فقط</a:t>
            </a:r>
            <a:endParaRPr lang="ar-SA" sz="3200" dirty="0">
              <a:solidFill>
                <a:prstClr val="black"/>
              </a:solidFill>
            </a:endParaRPr>
          </a:p>
        </p:txBody>
      </p:sp>
    </p:spTree>
    <p:extLst>
      <p:ext uri="{BB962C8B-B14F-4D97-AF65-F5344CB8AC3E}">
        <p14:creationId xmlns:p14="http://schemas.microsoft.com/office/powerpoint/2010/main" xmlns="" val="2340013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مصادر الدافعية</a:t>
            </a:r>
            <a:endParaRPr lang="ar-SA" dirty="0"/>
          </a:p>
        </p:txBody>
      </p:sp>
      <p:sp>
        <p:nvSpPr>
          <p:cNvPr id="3" name="Content Placeholder 2"/>
          <p:cNvSpPr>
            <a:spLocks noGrp="1"/>
          </p:cNvSpPr>
          <p:nvPr>
            <p:ph idx="1"/>
          </p:nvPr>
        </p:nvSpPr>
        <p:spPr>
          <a:xfrm>
            <a:off x="683568" y="843558"/>
            <a:ext cx="7848872" cy="3672408"/>
          </a:xfrm>
        </p:spPr>
        <p:txBody>
          <a:bodyPr>
            <a:normAutofit fontScale="77500" lnSpcReduction="20000"/>
          </a:bodyPr>
          <a:lstStyle/>
          <a:p>
            <a:pPr marL="0" lvl="0" indent="0">
              <a:buNone/>
            </a:pPr>
            <a:endParaRPr lang="ar-EG" dirty="0">
              <a:solidFill>
                <a:prstClr val="black"/>
              </a:solidFill>
            </a:endParaRPr>
          </a:p>
          <a:p>
            <a:pPr marL="0" lvl="0" indent="0">
              <a:lnSpc>
                <a:spcPts val="7000"/>
              </a:lnSpc>
              <a:buNone/>
            </a:pPr>
            <a:r>
              <a:rPr lang="ar-EG" sz="3600" dirty="0" smtClean="0">
                <a:solidFill>
                  <a:srgbClr val="C00000"/>
                </a:solidFill>
              </a:rPr>
              <a:t>4- </a:t>
            </a:r>
            <a:r>
              <a:rPr lang="ar-EG" sz="3600" dirty="0">
                <a:solidFill>
                  <a:srgbClr val="C00000"/>
                </a:solidFill>
              </a:rPr>
              <a:t>ملاحظة سلوك الآخرين : </a:t>
            </a:r>
          </a:p>
          <a:p>
            <a:pPr marL="0" lvl="0" indent="0" algn="justLow">
              <a:lnSpc>
                <a:spcPts val="7200"/>
              </a:lnSpc>
              <a:buNone/>
            </a:pPr>
            <a:r>
              <a:rPr lang="ar-EG" sz="3000" dirty="0">
                <a:solidFill>
                  <a:prstClr val="black"/>
                </a:solidFill>
              </a:rPr>
              <a:t>ملاحظة سلوك الآخرين قد يشكل محركا للسلوك وخاصة إننا ننتبه إليهم ونرى ما يحصلون عليه من تعزيز ونخزن المعلومات الملاحظة لنستطيع </a:t>
            </a:r>
            <a:r>
              <a:rPr lang="ar-EG" sz="3000" dirty="0" smtClean="0">
                <a:solidFill>
                  <a:prstClr val="black"/>
                </a:solidFill>
              </a:rPr>
              <a:t>تقليدها</a:t>
            </a:r>
            <a:r>
              <a:rPr lang="ar-SA" sz="3000" dirty="0" smtClean="0">
                <a:solidFill>
                  <a:prstClr val="black"/>
                </a:solidFill>
              </a:rPr>
              <a:t>.</a:t>
            </a:r>
            <a:endParaRPr lang="ar-SA" sz="3000" dirty="0"/>
          </a:p>
        </p:txBody>
      </p:sp>
    </p:spTree>
    <p:extLst>
      <p:ext uri="{BB962C8B-B14F-4D97-AF65-F5344CB8AC3E}">
        <p14:creationId xmlns:p14="http://schemas.microsoft.com/office/powerpoint/2010/main" xmlns="" val="3062209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9503"/>
            <a:ext cx="8305800" cy="584775"/>
          </a:xfrm>
        </p:spPr>
        <p:txBody>
          <a:bodyPr>
            <a:noAutofit/>
          </a:bodyPr>
          <a:lstStyle/>
          <a:p>
            <a:pPr algn="ctr"/>
            <a:r>
              <a:rPr lang="ar-SA" sz="4400" b="0" dirty="0">
                <a:solidFill>
                  <a:srgbClr val="C00000"/>
                </a:solidFill>
                <a:latin typeface="Calibri"/>
                <a:ea typeface="+mn-ea"/>
                <a:cs typeface="Arial"/>
              </a:rPr>
              <a:t>3- الممارسة</a:t>
            </a:r>
          </a:p>
        </p:txBody>
      </p:sp>
      <p:sp>
        <p:nvSpPr>
          <p:cNvPr id="3" name="Content Placeholder 2"/>
          <p:cNvSpPr>
            <a:spLocks noGrp="1"/>
          </p:cNvSpPr>
          <p:nvPr>
            <p:ph idx="1"/>
          </p:nvPr>
        </p:nvSpPr>
        <p:spPr>
          <a:xfrm>
            <a:off x="107504" y="897564"/>
            <a:ext cx="8640960" cy="3942438"/>
          </a:xfrm>
        </p:spPr>
        <p:txBody>
          <a:bodyPr>
            <a:noAutofit/>
          </a:bodyPr>
          <a:lstStyle/>
          <a:p>
            <a:pPr>
              <a:lnSpc>
                <a:spcPts val="6100"/>
              </a:lnSpc>
              <a:buFont typeface="Wingdings" pitchFamily="2" charset="2"/>
              <a:buChar char="Ø"/>
            </a:pPr>
            <a:r>
              <a:rPr lang="ar-SA" dirty="0">
                <a:solidFill>
                  <a:prstClr val="black"/>
                </a:solidFill>
              </a:rPr>
              <a:t>هي ثالث شرط من شروط التعلم الجيد وتعني تكرار الأداء أو </a:t>
            </a:r>
            <a:r>
              <a:rPr lang="ar-SA" dirty="0" smtClean="0">
                <a:solidFill>
                  <a:prstClr val="black"/>
                </a:solidFill>
              </a:rPr>
              <a:t>الفعل</a:t>
            </a:r>
          </a:p>
          <a:p>
            <a:pPr>
              <a:lnSpc>
                <a:spcPts val="6100"/>
              </a:lnSpc>
              <a:buFont typeface="Wingdings" pitchFamily="2" charset="2"/>
              <a:buChar char="Ø"/>
            </a:pPr>
            <a:r>
              <a:rPr lang="ar-SA" dirty="0" smtClean="0">
                <a:solidFill>
                  <a:prstClr val="black"/>
                </a:solidFill>
              </a:rPr>
              <a:t>التعلم </a:t>
            </a:r>
            <a:r>
              <a:rPr lang="ar-SA" dirty="0">
                <a:solidFill>
                  <a:prstClr val="black"/>
                </a:solidFill>
              </a:rPr>
              <a:t>لا يحدث من مرة أو محاولة واحدة ولكن لابد من تكرار الأداء </a:t>
            </a:r>
            <a:r>
              <a:rPr lang="ar-SA" dirty="0" smtClean="0">
                <a:solidFill>
                  <a:prstClr val="black"/>
                </a:solidFill>
              </a:rPr>
              <a:t>.</a:t>
            </a:r>
            <a:endParaRPr lang="ar-SA" dirty="0">
              <a:solidFill>
                <a:prstClr val="black"/>
              </a:solidFill>
            </a:endParaRPr>
          </a:p>
          <a:p>
            <a:pPr>
              <a:lnSpc>
                <a:spcPts val="6100"/>
              </a:lnSpc>
              <a:buFont typeface="Wingdings" pitchFamily="2" charset="2"/>
              <a:buChar char="Ø"/>
            </a:pPr>
            <a:r>
              <a:rPr lang="ar-SA" dirty="0" smtClean="0">
                <a:solidFill>
                  <a:prstClr val="black"/>
                </a:solidFill>
              </a:rPr>
              <a:t> لابد </a:t>
            </a:r>
            <a:r>
              <a:rPr lang="ar-SA" dirty="0">
                <a:solidFill>
                  <a:prstClr val="black"/>
                </a:solidFill>
              </a:rPr>
              <a:t>أن تكون الممارسة موجهة </a:t>
            </a:r>
            <a:r>
              <a:rPr lang="ar-SA" sz="3200" dirty="0" smtClean="0"/>
              <a:t>.</a:t>
            </a:r>
            <a:endParaRPr lang="ar-SA" sz="3200" dirty="0"/>
          </a:p>
        </p:txBody>
      </p:sp>
    </p:spTree>
    <p:extLst>
      <p:ext uri="{BB962C8B-B14F-4D97-AF65-F5344CB8AC3E}">
        <p14:creationId xmlns:p14="http://schemas.microsoft.com/office/powerpoint/2010/main" xmlns="" val="2006062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16850"/>
            <a:ext cx="7632848" cy="3643132"/>
          </a:xfrm>
        </p:spPr>
        <p:txBody>
          <a:bodyPr>
            <a:normAutofit fontScale="85000" lnSpcReduction="10000"/>
          </a:bodyPr>
          <a:lstStyle/>
          <a:p>
            <a:pPr marL="0" indent="0">
              <a:lnSpc>
                <a:spcPts val="5500"/>
              </a:lnSpc>
              <a:buNone/>
            </a:pPr>
            <a:r>
              <a:rPr lang="ar-SA" sz="3000" dirty="0">
                <a:solidFill>
                  <a:schemeClr val="tx2">
                    <a:lumMod val="60000"/>
                    <a:lumOff val="40000"/>
                  </a:schemeClr>
                </a:solidFill>
              </a:rPr>
              <a:t>هناك نوعان من الممارسة : </a:t>
            </a:r>
          </a:p>
          <a:p>
            <a:pPr>
              <a:lnSpc>
                <a:spcPts val="5000"/>
              </a:lnSpc>
              <a:buFont typeface="Wingdings" pitchFamily="2" charset="2"/>
              <a:buChar char="Ø"/>
            </a:pPr>
            <a:r>
              <a:rPr lang="ar-SA" sz="3200" dirty="0">
                <a:solidFill>
                  <a:prstClr val="black"/>
                </a:solidFill>
              </a:rPr>
              <a:t>ممارسة موزعة : مثل تقسيم المادة العلمية إلي أجزاء عند دراستها .</a:t>
            </a:r>
          </a:p>
          <a:p>
            <a:pPr>
              <a:lnSpc>
                <a:spcPts val="5000"/>
              </a:lnSpc>
              <a:buFont typeface="Wingdings" pitchFamily="2" charset="2"/>
              <a:buChar char="Ø"/>
            </a:pPr>
            <a:r>
              <a:rPr lang="ar-SA" sz="3200" dirty="0">
                <a:solidFill>
                  <a:prstClr val="black"/>
                </a:solidFill>
              </a:rPr>
              <a:t>ممارسة مركزة : تناول المادة التعليمية دون تقسيم مثل حفظ سورة قرآنية قصيرة أو مجموعة أبيات شعرية قصيرة وهكذا. </a:t>
            </a:r>
          </a:p>
          <a:p>
            <a:pPr>
              <a:lnSpc>
                <a:spcPts val="5500"/>
              </a:lnSpc>
              <a:buFont typeface="Wingdings" pitchFamily="2" charset="2"/>
              <a:buChar char="Ø"/>
            </a:pPr>
            <a:endParaRPr lang="ar-SA" dirty="0"/>
          </a:p>
          <a:p>
            <a:endParaRPr lang="ar-SA" dirty="0"/>
          </a:p>
        </p:txBody>
      </p:sp>
    </p:spTree>
    <p:extLst>
      <p:ext uri="{BB962C8B-B14F-4D97-AF65-F5344CB8AC3E}">
        <p14:creationId xmlns:p14="http://schemas.microsoft.com/office/powerpoint/2010/main" xmlns="" val="26591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16852"/>
            <a:ext cx="7776864" cy="3108543"/>
          </a:xfrm>
        </p:spPr>
        <p:txBody>
          <a:bodyPr/>
          <a:lstStyle/>
          <a:p>
            <a:pPr marL="0" indent="0">
              <a:buNone/>
            </a:pPr>
            <a:endParaRPr lang="ar-SA" dirty="0" smtClean="0"/>
          </a:p>
          <a:p>
            <a:pPr marL="0" indent="0">
              <a:buNone/>
            </a:pPr>
            <a:endParaRPr lang="ar-SA" dirty="0"/>
          </a:p>
          <a:p>
            <a:pPr marL="0" indent="0">
              <a:buNone/>
            </a:pPr>
            <a:endParaRPr lang="ar-SA" dirty="0" smtClean="0"/>
          </a:p>
          <a:p>
            <a:pPr>
              <a:lnSpc>
                <a:spcPts val="5500"/>
              </a:lnSpc>
              <a:buFont typeface="Wingdings" pitchFamily="2" charset="2"/>
              <a:buChar char="Ø"/>
            </a:pPr>
            <a:r>
              <a:rPr lang="ar-SA" sz="3200" dirty="0">
                <a:solidFill>
                  <a:prstClr val="black"/>
                </a:solidFill>
              </a:rPr>
              <a:t>إيهما أفضل ولماذا ( الممارسة الموزعة أم المركزة)؟</a:t>
            </a:r>
          </a:p>
        </p:txBody>
      </p:sp>
    </p:spTree>
    <p:extLst>
      <p:ext uri="{BB962C8B-B14F-4D97-AF65-F5344CB8AC3E}">
        <p14:creationId xmlns:p14="http://schemas.microsoft.com/office/powerpoint/2010/main" xmlns="" val="376099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3" end="3"/>
                                            </p:txEl>
                                          </p:spTgt>
                                        </p:tgtEl>
                                        <p:attrNameLst>
                                          <p:attrName>r</p:attrName>
                                        </p:attrNameLst>
                                      </p:cBhvr>
                                    </p:animRot>
                                    <p:animRot by="-240000">
                                      <p:cBhvr>
                                        <p:cTn id="7" dur="200" fill="hold">
                                          <p:stCondLst>
                                            <p:cond delay="200"/>
                                          </p:stCondLst>
                                        </p:cTn>
                                        <p:tgtEl>
                                          <p:spTgt spid="3">
                                            <p:txEl>
                                              <p:pRg st="3" end="3"/>
                                            </p:txEl>
                                          </p:spTgt>
                                        </p:tgtEl>
                                        <p:attrNameLst>
                                          <p:attrName>r</p:attrName>
                                        </p:attrNameLst>
                                      </p:cBhvr>
                                    </p:animRot>
                                    <p:animRot by="240000">
                                      <p:cBhvr>
                                        <p:cTn id="8" dur="200" fill="hold">
                                          <p:stCondLst>
                                            <p:cond delay="400"/>
                                          </p:stCondLst>
                                        </p:cTn>
                                        <p:tgtEl>
                                          <p:spTgt spid="3">
                                            <p:txEl>
                                              <p:pRg st="3" end="3"/>
                                            </p:txEl>
                                          </p:spTgt>
                                        </p:tgtEl>
                                        <p:attrNameLst>
                                          <p:attrName>r</p:attrName>
                                        </p:attrNameLst>
                                      </p:cBhvr>
                                    </p:animRot>
                                    <p:animRot by="-240000">
                                      <p:cBhvr>
                                        <p:cTn id="9" dur="200" fill="hold">
                                          <p:stCondLst>
                                            <p:cond delay="600"/>
                                          </p:stCondLst>
                                        </p:cTn>
                                        <p:tgtEl>
                                          <p:spTgt spid="3">
                                            <p:txEl>
                                              <p:pRg st="3" end="3"/>
                                            </p:txEl>
                                          </p:spTgt>
                                        </p:tgtEl>
                                        <p:attrNameLst>
                                          <p:attrName>r</p:attrName>
                                        </p:attrNameLst>
                                      </p:cBhvr>
                                    </p:animRot>
                                    <p:animRot by="120000">
                                      <p:cBhvr>
                                        <p:cTn id="10"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16852"/>
            <a:ext cx="7416824" cy="3108543"/>
          </a:xfrm>
        </p:spPr>
        <p:txBody>
          <a:bodyPr/>
          <a:lstStyle/>
          <a:p>
            <a:r>
              <a:rPr lang="ar-SA" sz="3200" dirty="0" smtClean="0">
                <a:solidFill>
                  <a:schemeClr val="tx2">
                    <a:lumMod val="60000"/>
                    <a:lumOff val="40000"/>
                  </a:schemeClr>
                </a:solidFill>
              </a:rPr>
              <a:t>يتوقف نوع الممارسة علي ثلاثة عوامل أساسية :</a:t>
            </a:r>
          </a:p>
          <a:p>
            <a:pPr>
              <a:lnSpc>
                <a:spcPts val="5800"/>
              </a:lnSpc>
              <a:buFontTx/>
              <a:buChar char="-"/>
            </a:pPr>
            <a:r>
              <a:rPr lang="ar-SA" dirty="0" smtClean="0"/>
              <a:t>طبيعة الفرد</a:t>
            </a:r>
          </a:p>
          <a:p>
            <a:pPr>
              <a:lnSpc>
                <a:spcPts val="5800"/>
              </a:lnSpc>
              <a:buFontTx/>
              <a:buChar char="-"/>
            </a:pPr>
            <a:r>
              <a:rPr lang="ar-SA" dirty="0" smtClean="0"/>
              <a:t>طبيعة المادة المتعلمة</a:t>
            </a:r>
          </a:p>
          <a:p>
            <a:pPr>
              <a:lnSpc>
                <a:spcPts val="5800"/>
              </a:lnSpc>
              <a:buFontTx/>
              <a:buChar char="-"/>
            </a:pPr>
            <a:r>
              <a:rPr lang="ar-SA" dirty="0" smtClean="0"/>
              <a:t>المعرفة السابقة بمادة التعلم</a:t>
            </a:r>
            <a:endParaRPr lang="ar-SA" dirty="0"/>
          </a:p>
        </p:txBody>
      </p:sp>
    </p:spTree>
    <p:extLst>
      <p:ext uri="{BB962C8B-B14F-4D97-AF65-F5344CB8AC3E}">
        <p14:creationId xmlns:p14="http://schemas.microsoft.com/office/powerpoint/2010/main" xmlns="" val="267959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016851"/>
            <a:ext cx="8568952" cy="3787148"/>
          </a:xfrm>
        </p:spPr>
        <p:txBody>
          <a:bodyPr>
            <a:normAutofit/>
          </a:bodyPr>
          <a:lstStyle/>
          <a:p>
            <a:r>
              <a:rPr lang="ar-SA" dirty="0" smtClean="0">
                <a:solidFill>
                  <a:schemeClr val="tx2">
                    <a:lumMod val="75000"/>
                  </a:schemeClr>
                </a:solidFill>
              </a:rPr>
              <a:t>هناك تقسيم آخر لأنواع الممارسة:</a:t>
            </a:r>
          </a:p>
          <a:p>
            <a:pPr marL="0" indent="0">
              <a:lnSpc>
                <a:spcPts val="6000"/>
              </a:lnSpc>
              <a:buNone/>
            </a:pPr>
            <a:r>
              <a:rPr lang="ar-SA" dirty="0"/>
              <a:t> </a:t>
            </a:r>
            <a:r>
              <a:rPr lang="ar-SA" sz="3600" dirty="0">
                <a:solidFill>
                  <a:schemeClr val="tx2">
                    <a:lumMod val="40000"/>
                    <a:lumOff val="60000"/>
                  </a:schemeClr>
                </a:solidFill>
              </a:rPr>
              <a:t>1- الممارسة للتذكر( للحفظ</a:t>
            </a:r>
            <a:r>
              <a:rPr lang="ar-SA" sz="3600" dirty="0" smtClean="0">
                <a:solidFill>
                  <a:schemeClr val="tx2">
                    <a:lumMod val="40000"/>
                    <a:lumOff val="60000"/>
                  </a:schemeClr>
                </a:solidFill>
              </a:rPr>
              <a:t>):</a:t>
            </a:r>
          </a:p>
          <a:p>
            <a:pPr marL="0" indent="0">
              <a:lnSpc>
                <a:spcPts val="6000"/>
              </a:lnSpc>
              <a:buNone/>
            </a:pPr>
            <a:r>
              <a:rPr lang="ar-SA" sz="3200" dirty="0">
                <a:solidFill>
                  <a:prstClr val="black"/>
                </a:solidFill>
              </a:rPr>
              <a:t>يستخدمه أغلب الطلاب  الذين يدرسون المادة للامتحان فقط، ومعظم المواد الدراسية تتضمن مجموعة من التمرينات أو التدريبات لتحقيق هذا. </a:t>
            </a:r>
          </a:p>
          <a:p>
            <a:pPr marL="0" indent="0">
              <a:buNone/>
            </a:pPr>
            <a:endParaRPr lang="ar-SA" dirty="0"/>
          </a:p>
          <a:p>
            <a:endParaRPr lang="ar-SA" dirty="0"/>
          </a:p>
        </p:txBody>
      </p:sp>
    </p:spTree>
    <p:extLst>
      <p:ext uri="{BB962C8B-B14F-4D97-AF65-F5344CB8AC3E}">
        <p14:creationId xmlns:p14="http://schemas.microsoft.com/office/powerpoint/2010/main" xmlns="" val="35800534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016850"/>
            <a:ext cx="7848872" cy="3499116"/>
          </a:xfrm>
        </p:spPr>
        <p:txBody>
          <a:bodyPr>
            <a:normAutofit fontScale="92500" lnSpcReduction="20000"/>
          </a:bodyPr>
          <a:lstStyle/>
          <a:p>
            <a:pPr marL="0" indent="0">
              <a:buNone/>
            </a:pPr>
            <a:r>
              <a:rPr lang="ar-SA" dirty="0"/>
              <a:t>واتضح من الدراسات أن التعلم يكون أكثر فعالية إذا كان مرتبطا بـ :</a:t>
            </a:r>
          </a:p>
          <a:p>
            <a:pPr>
              <a:lnSpc>
                <a:spcPts val="8100"/>
              </a:lnSpc>
              <a:buFont typeface="Wingdings" pitchFamily="2" charset="2"/>
              <a:buChar char="Ø"/>
            </a:pPr>
            <a:r>
              <a:rPr lang="ar-SA" dirty="0" smtClean="0"/>
              <a:t> </a:t>
            </a:r>
            <a:r>
              <a:rPr lang="ar-SA" sz="3200" dirty="0">
                <a:solidFill>
                  <a:prstClr val="black"/>
                </a:solidFill>
              </a:rPr>
              <a:t>الأمور التي يهتم بها الفرد ( الدوافع )</a:t>
            </a:r>
          </a:p>
          <a:p>
            <a:pPr>
              <a:lnSpc>
                <a:spcPts val="8100"/>
              </a:lnSpc>
              <a:buFont typeface="Wingdings" pitchFamily="2" charset="2"/>
              <a:buChar char="Ø"/>
            </a:pPr>
            <a:r>
              <a:rPr lang="ar-SA" sz="3200" dirty="0">
                <a:solidFill>
                  <a:prstClr val="black"/>
                </a:solidFill>
              </a:rPr>
              <a:t>الأمور التي تكون ذات فائدة للفرد </a:t>
            </a:r>
            <a:r>
              <a:rPr lang="ar-SA" sz="3200" dirty="0" smtClean="0">
                <a:solidFill>
                  <a:prstClr val="black"/>
                </a:solidFill>
              </a:rPr>
              <a:t>.</a:t>
            </a:r>
          </a:p>
          <a:p>
            <a:pPr>
              <a:lnSpc>
                <a:spcPts val="8100"/>
              </a:lnSpc>
              <a:buFont typeface="Wingdings" pitchFamily="2" charset="2"/>
              <a:buChar char="Ø"/>
            </a:pPr>
            <a:r>
              <a:rPr lang="ar-SA" sz="3200" dirty="0" smtClean="0">
                <a:solidFill>
                  <a:prstClr val="black"/>
                </a:solidFill>
              </a:rPr>
              <a:t> إذا </a:t>
            </a:r>
            <a:r>
              <a:rPr lang="ar-SA" sz="3200" dirty="0">
                <a:solidFill>
                  <a:prstClr val="black"/>
                </a:solidFill>
              </a:rPr>
              <a:t>تعلم الفرد للفهم ، وليس للحفظ </a:t>
            </a:r>
            <a:r>
              <a:rPr lang="ar-SA" sz="3200" dirty="0" smtClean="0">
                <a:solidFill>
                  <a:prstClr val="black"/>
                </a:solidFill>
              </a:rPr>
              <a:t>فقط.</a:t>
            </a:r>
            <a:endParaRPr lang="ar-SA" sz="3200" dirty="0">
              <a:solidFill>
                <a:prstClr val="black"/>
              </a:solidFill>
            </a:endParaRPr>
          </a:p>
          <a:p>
            <a:endParaRPr lang="ar-SA" dirty="0"/>
          </a:p>
        </p:txBody>
      </p:sp>
    </p:spTree>
    <p:extLst>
      <p:ext uri="{BB962C8B-B14F-4D97-AF65-F5344CB8AC3E}">
        <p14:creationId xmlns:p14="http://schemas.microsoft.com/office/powerpoint/2010/main" xmlns="" val="34477286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016850"/>
            <a:ext cx="7632848" cy="3427108"/>
          </a:xfrm>
        </p:spPr>
        <p:txBody>
          <a:bodyPr>
            <a:normAutofit/>
          </a:bodyPr>
          <a:lstStyle/>
          <a:p>
            <a:pPr marL="0" indent="0">
              <a:lnSpc>
                <a:spcPts val="5500"/>
              </a:lnSpc>
              <a:buNone/>
            </a:pPr>
            <a:r>
              <a:rPr lang="ar-SA" sz="3000" dirty="0">
                <a:solidFill>
                  <a:schemeClr val="tx2">
                    <a:lumMod val="40000"/>
                    <a:lumOff val="60000"/>
                  </a:schemeClr>
                </a:solidFill>
              </a:rPr>
              <a:t>2-</a:t>
            </a:r>
            <a:r>
              <a:rPr lang="ar-SA" sz="3000" dirty="0">
                <a:solidFill>
                  <a:schemeClr val="accent4">
                    <a:lumMod val="50000"/>
                  </a:schemeClr>
                </a:solidFill>
              </a:rPr>
              <a:t> </a:t>
            </a:r>
            <a:r>
              <a:rPr lang="ar-SA" sz="3000" dirty="0">
                <a:solidFill>
                  <a:schemeClr val="tx2">
                    <a:lumMod val="40000"/>
                    <a:lumOff val="60000"/>
                  </a:schemeClr>
                </a:solidFill>
              </a:rPr>
              <a:t>الممارسة للتحسين والتطوير:</a:t>
            </a:r>
          </a:p>
          <a:p>
            <a:pPr marL="0" indent="0">
              <a:lnSpc>
                <a:spcPts val="5500"/>
              </a:lnSpc>
              <a:buNone/>
            </a:pPr>
            <a:r>
              <a:rPr lang="ar-SA" dirty="0" smtClean="0"/>
              <a:t> - في هذا النوع من الممارسة، الفرد لا يكرر ما يفعله بدون وعي، انما للتطوير.</a:t>
            </a:r>
          </a:p>
          <a:p>
            <a:pPr marL="0" indent="0">
              <a:lnSpc>
                <a:spcPts val="5500"/>
              </a:lnSpc>
              <a:buNone/>
            </a:pPr>
            <a:r>
              <a:rPr lang="ar-SA" dirty="0" smtClean="0"/>
              <a:t>- هذا النوع هو المطلوب لأن الفرد هنا يمارس المهارة لتحسينها.</a:t>
            </a:r>
          </a:p>
          <a:p>
            <a:pPr marL="0" indent="0">
              <a:buNone/>
            </a:pPr>
            <a:r>
              <a:rPr lang="ar-SA" dirty="0" smtClean="0"/>
              <a:t> </a:t>
            </a:r>
          </a:p>
        </p:txBody>
      </p:sp>
    </p:spTree>
    <p:extLst>
      <p:ext uri="{BB962C8B-B14F-4D97-AF65-F5344CB8AC3E}">
        <p14:creationId xmlns:p14="http://schemas.microsoft.com/office/powerpoint/2010/main" xmlns="" val="2235573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83518"/>
            <a:ext cx="8305800" cy="584775"/>
          </a:xfrm>
        </p:spPr>
        <p:txBody>
          <a:bodyPr>
            <a:normAutofit fontScale="90000"/>
          </a:bodyPr>
          <a:lstStyle/>
          <a:p>
            <a:pPr algn="ctr"/>
            <a:r>
              <a:rPr lang="ar-EG" sz="4000" b="0" dirty="0">
                <a:solidFill>
                  <a:srgbClr val="C00000"/>
                </a:solidFill>
                <a:latin typeface="Calibri"/>
                <a:ea typeface="+mn-ea"/>
                <a:cs typeface="Arial"/>
              </a:rPr>
              <a:t>4-الصحة الجسمية والعقلية</a:t>
            </a:r>
            <a:r>
              <a:rPr lang="ar-EG" dirty="0"/>
              <a:t/>
            </a:r>
            <a:br>
              <a:rPr lang="ar-EG" dirty="0"/>
            </a:br>
            <a:endParaRPr lang="ar-EG" dirty="0"/>
          </a:p>
        </p:txBody>
      </p:sp>
      <p:sp>
        <p:nvSpPr>
          <p:cNvPr id="3" name="Content Placeholder 2"/>
          <p:cNvSpPr>
            <a:spLocks noGrp="1"/>
          </p:cNvSpPr>
          <p:nvPr>
            <p:ph idx="1"/>
          </p:nvPr>
        </p:nvSpPr>
        <p:spPr/>
        <p:txBody>
          <a:bodyPr/>
          <a:lstStyle/>
          <a:p>
            <a:pPr marL="0" indent="0" algn="r" rtl="1">
              <a:buNone/>
            </a:pPr>
            <a:r>
              <a:rPr lang="ar-EG" sz="3200" dirty="0" smtClean="0"/>
              <a:t>من </a:t>
            </a:r>
            <a:r>
              <a:rPr lang="ar-EG" sz="3200" dirty="0"/>
              <a:t>الشروط التي يجب توفرها في عملية التعلم توفر الصحة الجسمية والعقلية التي تؤهل المتعلم من استيعاب وتخزين واستدعاء </a:t>
            </a:r>
            <a:r>
              <a:rPr lang="ar-EG" sz="3200" dirty="0" smtClean="0"/>
              <a:t>المعلومات</a:t>
            </a:r>
            <a:r>
              <a:rPr lang="ar-SA" sz="3200" dirty="0" smtClean="0"/>
              <a:t>.</a:t>
            </a:r>
            <a:r>
              <a:rPr lang="ar-EG" sz="3200" dirty="0" smtClean="0"/>
              <a:t> </a:t>
            </a:r>
          </a:p>
          <a:p>
            <a:pPr algn="just" rtl="1"/>
            <a:endParaRPr lang="ar-EG"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2643758"/>
            <a:ext cx="3888432" cy="19442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5527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70154" y="734296"/>
            <a:ext cx="8095867" cy="2630060"/>
            <a:chOff x="263488" y="1525641"/>
            <a:chExt cx="8095867" cy="1385593"/>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4441474" y="2341591"/>
              <a:ext cx="950730"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230637" y="2341591"/>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425225" y="1525641"/>
              <a:ext cx="4323135" cy="626673"/>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311400" rtl="1">
                <a:lnSpc>
                  <a:spcPct val="90000"/>
                </a:lnSpc>
                <a:spcBef>
                  <a:spcPct val="0"/>
                </a:spcBef>
                <a:spcAft>
                  <a:spcPct val="35000"/>
                </a:spcAft>
              </a:pPr>
              <a:r>
                <a:rPr lang="ar-SA" sz="4000" dirty="0">
                  <a:solidFill>
                    <a:srgbClr val="C00000"/>
                  </a:solidFill>
                </a:rPr>
                <a:t>العوامل المؤثرة في التعلم</a:t>
              </a:r>
            </a:p>
          </p:txBody>
        </p:sp>
        <p:sp>
          <p:nvSpPr>
            <p:cNvPr id="25" name="Freeform 24"/>
            <p:cNvSpPr/>
            <p:nvPr/>
          </p:nvSpPr>
          <p:spPr>
            <a:xfrm>
              <a:off x="263488"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800" dirty="0">
                  <a:solidFill>
                    <a:srgbClr val="C00000"/>
                  </a:solidFill>
                </a:rPr>
                <a:t>الانفعالات</a:t>
              </a:r>
            </a:p>
          </p:txBody>
        </p:sp>
        <p:sp>
          <p:nvSpPr>
            <p:cNvPr id="27" name="Freeform 26"/>
            <p:cNvSpPr/>
            <p:nvPr/>
          </p:nvSpPr>
          <p:spPr>
            <a:xfrm>
              <a:off x="2425056"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178050" rtl="1">
                <a:lnSpc>
                  <a:spcPct val="90000"/>
                </a:lnSpc>
                <a:spcBef>
                  <a:spcPct val="0"/>
                </a:spcBef>
                <a:spcAft>
                  <a:spcPct val="35000"/>
                </a:spcAft>
              </a:pPr>
              <a:r>
                <a:rPr lang="ar-SA" sz="2800" dirty="0">
                  <a:solidFill>
                    <a:srgbClr val="C00000"/>
                  </a:solidFill>
                </a:rPr>
                <a:t>التدريب</a:t>
              </a:r>
            </a:p>
          </p:txBody>
        </p:sp>
        <p:sp>
          <p:nvSpPr>
            <p:cNvPr id="29" name="Freeform 28"/>
            <p:cNvSpPr/>
            <p:nvPr/>
          </p:nvSpPr>
          <p:spPr>
            <a:xfrm>
              <a:off x="4586624"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800" dirty="0">
                  <a:solidFill>
                    <a:srgbClr val="C00000"/>
                  </a:solidFill>
                </a:rPr>
                <a:t>الخبرة</a:t>
              </a:r>
            </a:p>
          </p:txBody>
        </p:sp>
        <p:sp>
          <p:nvSpPr>
            <p:cNvPr id="31" name="Freeform 30"/>
            <p:cNvSpPr/>
            <p:nvPr/>
          </p:nvSpPr>
          <p:spPr>
            <a:xfrm>
              <a:off x="6748192" y="2494140"/>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800" dirty="0">
                  <a:solidFill>
                    <a:srgbClr val="C00000"/>
                  </a:solidFill>
                </a:rPr>
                <a:t>الممارسة</a:t>
              </a:r>
              <a:endParaRPr lang="ar-SA" sz="6000" dirty="0">
                <a:solidFill>
                  <a:srgbClr val="C00000"/>
                </a:solidFill>
              </a:endParaRPr>
            </a:p>
          </p:txBody>
        </p:sp>
      </p:grpSp>
    </p:spTree>
    <p:extLst>
      <p:ext uri="{BB962C8B-B14F-4D97-AF65-F5344CB8AC3E}">
        <p14:creationId xmlns:p14="http://schemas.microsoft.com/office/powerpoint/2010/main" xmlns="" val="293423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16850"/>
            <a:ext cx="8208912" cy="3283092"/>
          </a:xfrm>
        </p:spPr>
        <p:txBody>
          <a:bodyPr>
            <a:normAutofit fontScale="85000" lnSpcReduction="10000"/>
          </a:bodyPr>
          <a:lstStyle/>
          <a:p>
            <a:pPr marL="0" indent="0">
              <a:lnSpc>
                <a:spcPts val="5500"/>
              </a:lnSpc>
              <a:buNone/>
            </a:pPr>
            <a:r>
              <a:rPr lang="ar-SA" sz="4800" dirty="0">
                <a:solidFill>
                  <a:srgbClr val="C00000"/>
                </a:solidFill>
              </a:rPr>
              <a:t>1- الممارسة :</a:t>
            </a:r>
          </a:p>
          <a:p>
            <a:pPr marL="0" indent="0" algn="justLow">
              <a:lnSpc>
                <a:spcPts val="5500"/>
              </a:lnSpc>
              <a:buNone/>
            </a:pPr>
            <a:r>
              <a:rPr lang="ar-SA" sz="4400" dirty="0"/>
              <a:t>هي نوع من الخبرة المنظمة نسبياً ، وهي تعني تكرار حدوث نفس الاستجابات أو ما يشابهها في مواقف بيئية منظمة نسبياً ، مثال: الأنشطة الصفية أو اللامنهجية .</a:t>
            </a:r>
          </a:p>
        </p:txBody>
      </p:sp>
    </p:spTree>
    <p:extLst>
      <p:ext uri="{BB962C8B-B14F-4D97-AF65-F5344CB8AC3E}">
        <p14:creationId xmlns:p14="http://schemas.microsoft.com/office/powerpoint/2010/main" xmlns="" val="392691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75606"/>
            <a:ext cx="8064896" cy="3499116"/>
          </a:xfrm>
        </p:spPr>
        <p:txBody>
          <a:bodyPr>
            <a:normAutofit fontScale="92500"/>
          </a:bodyPr>
          <a:lstStyle/>
          <a:p>
            <a:pPr marL="0" indent="0">
              <a:lnSpc>
                <a:spcPts val="5500"/>
              </a:lnSpc>
              <a:buNone/>
            </a:pPr>
            <a:r>
              <a:rPr lang="ar-SA" sz="4800" dirty="0">
                <a:solidFill>
                  <a:srgbClr val="C00000"/>
                </a:solidFill>
              </a:rPr>
              <a:t>2-الخبرة :</a:t>
            </a:r>
          </a:p>
          <a:p>
            <a:pPr marL="0" indent="0" algn="justLow">
              <a:lnSpc>
                <a:spcPts val="5500"/>
              </a:lnSpc>
              <a:buNone/>
            </a:pPr>
            <a:r>
              <a:rPr lang="ar-SA" sz="4400" dirty="0"/>
              <a:t>تدل على موقف يمر به الإنسان ويتأثر به.</a:t>
            </a:r>
          </a:p>
          <a:p>
            <a:pPr marL="0" indent="0" algn="justLow">
              <a:lnSpc>
                <a:spcPts val="5500"/>
              </a:lnSpc>
              <a:buNone/>
            </a:pPr>
            <a:r>
              <a:rPr lang="ar-SA" sz="4400" dirty="0"/>
              <a:t>وهو كل ما يؤثر في سلوك الإنسان من خارجه، ويؤدى به إلى الوعي والإحساس </a:t>
            </a:r>
            <a:r>
              <a:rPr lang="ar-SA" sz="4400" dirty="0" smtClean="0"/>
              <a:t>بمثير ما </a:t>
            </a:r>
            <a:r>
              <a:rPr lang="ar-SA" sz="4400" dirty="0"/>
              <a:t>.</a:t>
            </a:r>
          </a:p>
          <a:p>
            <a:endParaRPr lang="ar-SA" dirty="0"/>
          </a:p>
        </p:txBody>
      </p:sp>
    </p:spTree>
    <p:extLst>
      <p:ext uri="{BB962C8B-B14F-4D97-AF65-F5344CB8AC3E}">
        <p14:creationId xmlns:p14="http://schemas.microsoft.com/office/powerpoint/2010/main" xmlns="" val="87730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016853"/>
            <a:ext cx="8280920" cy="3553120"/>
          </a:xfrm>
        </p:spPr>
        <p:txBody>
          <a:bodyPr/>
          <a:lstStyle/>
          <a:p>
            <a:pPr marL="0" indent="0">
              <a:lnSpc>
                <a:spcPts val="5500"/>
              </a:lnSpc>
              <a:buNone/>
            </a:pPr>
            <a:r>
              <a:rPr lang="ar-SA" sz="4800" dirty="0">
                <a:solidFill>
                  <a:srgbClr val="C00000"/>
                </a:solidFill>
              </a:rPr>
              <a:t>3- التدريب :</a:t>
            </a:r>
          </a:p>
          <a:p>
            <a:pPr marL="0" indent="0" algn="justLow">
              <a:lnSpc>
                <a:spcPts val="8000"/>
              </a:lnSpc>
              <a:buNone/>
            </a:pPr>
            <a:r>
              <a:rPr lang="ar-SA" sz="4400" dirty="0"/>
              <a:t>أكثر صور الخبرة تنظيما وتحديدا وهو سلسلة منظمة من المواقف التي يتعرض لها </a:t>
            </a:r>
            <a:r>
              <a:rPr lang="ar-SA" sz="4400" dirty="0" smtClean="0"/>
              <a:t>الفرد.</a:t>
            </a:r>
            <a:endParaRPr lang="ar-SA" sz="4400" dirty="0"/>
          </a:p>
          <a:p>
            <a:endParaRPr lang="ar-SA" dirty="0"/>
          </a:p>
        </p:txBody>
      </p:sp>
    </p:spTree>
    <p:extLst>
      <p:ext uri="{BB962C8B-B14F-4D97-AF65-F5344CB8AC3E}">
        <p14:creationId xmlns:p14="http://schemas.microsoft.com/office/powerpoint/2010/main" xmlns="" val="14969513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016850"/>
            <a:ext cx="7920880" cy="3283092"/>
          </a:xfrm>
        </p:spPr>
        <p:txBody>
          <a:bodyPr>
            <a:normAutofit fontScale="55000" lnSpcReduction="20000"/>
          </a:bodyPr>
          <a:lstStyle/>
          <a:p>
            <a:pPr marL="0" indent="0">
              <a:lnSpc>
                <a:spcPts val="5500"/>
              </a:lnSpc>
              <a:buNone/>
            </a:pPr>
            <a:r>
              <a:rPr lang="ar-EG" sz="5800" dirty="0">
                <a:solidFill>
                  <a:srgbClr val="C00000"/>
                </a:solidFill>
              </a:rPr>
              <a:t>4- الانفعالات :</a:t>
            </a:r>
          </a:p>
          <a:p>
            <a:pPr algn="justLow">
              <a:lnSpc>
                <a:spcPts val="5900"/>
              </a:lnSpc>
            </a:pPr>
            <a:r>
              <a:rPr lang="ar-EG" sz="4400" dirty="0"/>
              <a:t>حالة نفسية ذات صفة وجدانية قوية مصحوبة بتغيرات فسيولوجية سريعة</a:t>
            </a:r>
            <a:r>
              <a:rPr lang="ar-SA" sz="4400" dirty="0"/>
              <a:t>.</a:t>
            </a:r>
          </a:p>
          <a:p>
            <a:pPr algn="justLow">
              <a:lnSpc>
                <a:spcPts val="5900"/>
              </a:lnSpc>
            </a:pPr>
            <a:r>
              <a:rPr lang="ar-EG" sz="4400" dirty="0"/>
              <a:t> من أمثلة </a:t>
            </a:r>
            <a:r>
              <a:rPr lang="ar-EG" sz="4400" dirty="0" smtClean="0"/>
              <a:t>الانفعالات </a:t>
            </a:r>
            <a:r>
              <a:rPr lang="ar-EG" sz="4400" dirty="0"/>
              <a:t>: </a:t>
            </a:r>
            <a:endParaRPr lang="ar-SA" sz="4400" dirty="0" smtClean="0"/>
          </a:p>
          <a:p>
            <a:pPr marL="0" indent="0" algn="justLow">
              <a:lnSpc>
                <a:spcPts val="5900"/>
              </a:lnSpc>
              <a:buNone/>
            </a:pPr>
            <a:r>
              <a:rPr lang="ar-SA" sz="4400" dirty="0" smtClean="0"/>
              <a:t>      </a:t>
            </a:r>
            <a:r>
              <a:rPr lang="ar-EG" sz="4400" dirty="0" smtClean="0"/>
              <a:t>الخوف </a:t>
            </a:r>
            <a:r>
              <a:rPr lang="ar-EG" sz="4400" dirty="0"/>
              <a:t>– العدوان –القلق.</a:t>
            </a:r>
          </a:p>
          <a:p>
            <a:endParaRPr lang="ar-EG" dirty="0"/>
          </a:p>
        </p:txBody>
      </p:sp>
    </p:spTree>
    <p:extLst>
      <p:ext uri="{BB962C8B-B14F-4D97-AF65-F5344CB8AC3E}">
        <p14:creationId xmlns:p14="http://schemas.microsoft.com/office/powerpoint/2010/main" xmlns="" val="28275117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16853"/>
            <a:ext cx="7488832" cy="3229084"/>
          </a:xfrm>
        </p:spPr>
        <p:txBody>
          <a:bodyPr>
            <a:normAutofit fontScale="92500" lnSpcReduction="20000"/>
          </a:bodyPr>
          <a:lstStyle/>
          <a:p>
            <a:pPr marL="0" indent="0">
              <a:buNone/>
            </a:pPr>
            <a:r>
              <a:rPr lang="ar-SA" sz="4800" dirty="0" smtClean="0">
                <a:solidFill>
                  <a:srgbClr val="C00000"/>
                </a:solidFill>
              </a:rPr>
              <a:t>ما الفرق </a:t>
            </a:r>
            <a:r>
              <a:rPr lang="ar-SA" sz="4800" smtClean="0">
                <a:solidFill>
                  <a:srgbClr val="C00000"/>
                </a:solidFill>
              </a:rPr>
              <a:t>بين التعلم </a:t>
            </a:r>
            <a:r>
              <a:rPr lang="ar-SA" sz="4800" dirty="0" smtClean="0">
                <a:solidFill>
                  <a:srgbClr val="C00000"/>
                </a:solidFill>
              </a:rPr>
              <a:t>والتعليم؟</a:t>
            </a:r>
          </a:p>
          <a:p>
            <a:pPr marL="0" indent="0">
              <a:buNone/>
            </a:pPr>
            <a:endParaRPr lang="ar-SA" sz="4800" dirty="0" smtClean="0">
              <a:solidFill>
                <a:srgbClr val="C00000"/>
              </a:solidFill>
            </a:endParaRPr>
          </a:p>
          <a:p>
            <a:pPr marL="0" indent="0" algn="justLow">
              <a:lnSpc>
                <a:spcPts val="5100"/>
              </a:lnSpc>
              <a:buNone/>
            </a:pPr>
            <a:r>
              <a:rPr lang="ar-SA" dirty="0" smtClean="0"/>
              <a:t>بداية نحب أن نوضح أن التعلم عملية مستمرة مدي الحياة ، لا تقف طالما بقينا قيد الحياة ، وهناك فرصة لمعرفة اكثر ، ولحياة أفضل كل يوم.</a:t>
            </a:r>
            <a:endParaRPr lang="ar-SA" dirty="0"/>
          </a:p>
        </p:txBody>
      </p:sp>
    </p:spTree>
    <p:extLst>
      <p:ext uri="{BB962C8B-B14F-4D97-AF65-F5344CB8AC3E}">
        <p14:creationId xmlns:p14="http://schemas.microsoft.com/office/powerpoint/2010/main" xmlns="" val="371907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170910494"/>
              </p:ext>
            </p:extLst>
          </p:nvPr>
        </p:nvGraphicFramePr>
        <p:xfrm>
          <a:off x="395577" y="681540"/>
          <a:ext cx="8208913" cy="3703354"/>
        </p:xfrm>
        <a:graphic>
          <a:graphicData uri="http://schemas.openxmlformats.org/drawingml/2006/table">
            <a:tbl>
              <a:tblPr rtl="1" firstRow="1" bandRow="1">
                <a:tableStyleId>{5C22544A-7EE6-4342-B048-85BDC9FD1C3A}</a:tableStyleId>
              </a:tblPr>
              <a:tblGrid>
                <a:gridCol w="1252160"/>
                <a:gridCol w="3294816"/>
                <a:gridCol w="3661937"/>
              </a:tblGrid>
              <a:tr h="914400">
                <a:tc>
                  <a:txBody>
                    <a:bodyPr/>
                    <a:lstStyle/>
                    <a:p>
                      <a:pPr marL="0" algn="ctr" defTabSz="914400" rtl="1" eaLnBrk="1" latinLnBrk="0" hangingPunct="1"/>
                      <a:r>
                        <a:rPr lang="ar-SA" sz="1800" b="1" kern="1200" dirty="0" smtClean="0">
                          <a:solidFill>
                            <a:srgbClr val="C00000"/>
                          </a:solidFill>
                          <a:latin typeface="+mn-lt"/>
                          <a:ea typeface="+mn-ea"/>
                          <a:cs typeface="+mn-cs"/>
                        </a:rPr>
                        <a:t>وجه المقارنة</a:t>
                      </a:r>
                      <a:endParaRPr lang="ar-SA" sz="1800" b="1" kern="1200" dirty="0">
                        <a:solidFill>
                          <a:srgbClr val="C00000"/>
                        </a:solidFill>
                        <a:latin typeface="+mn-lt"/>
                        <a:ea typeface="+mn-ea"/>
                        <a:cs typeface="+mn-cs"/>
                      </a:endParaRPr>
                    </a:p>
                  </a:txBody>
                  <a:tcPr>
                    <a:solidFill>
                      <a:schemeClr val="tx2">
                        <a:lumMod val="20000"/>
                        <a:lumOff val="80000"/>
                      </a:schemeClr>
                    </a:solidFill>
                  </a:tcPr>
                </a:tc>
                <a:tc>
                  <a:txBody>
                    <a:bodyPr/>
                    <a:lstStyle/>
                    <a:p>
                      <a:pPr algn="ctr" rtl="1"/>
                      <a:r>
                        <a:rPr lang="ar-SA" sz="3200" dirty="0" smtClean="0">
                          <a:solidFill>
                            <a:srgbClr val="C00000"/>
                          </a:solidFill>
                        </a:rPr>
                        <a:t>التعلم</a:t>
                      </a:r>
                      <a:endParaRPr lang="ar-SA" sz="3200" dirty="0">
                        <a:solidFill>
                          <a:srgbClr val="C00000"/>
                        </a:solidFill>
                      </a:endParaRPr>
                    </a:p>
                  </a:txBody>
                  <a:tcPr>
                    <a:solidFill>
                      <a:schemeClr val="tx2">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smtClean="0">
                          <a:ln>
                            <a:noFill/>
                          </a:ln>
                          <a:solidFill>
                            <a:srgbClr val="C00000"/>
                          </a:solidFill>
                          <a:effectLst/>
                          <a:uLnTx/>
                          <a:uFillTx/>
                          <a:latin typeface="+mn-lt"/>
                          <a:ea typeface="+mn-ea"/>
                          <a:cs typeface="+mn-cs"/>
                        </a:rPr>
                        <a:t>التعليم</a:t>
                      </a:r>
                    </a:p>
                    <a:p>
                      <a:pPr rtl="1"/>
                      <a:endParaRPr lang="ar-SA" sz="1800" dirty="0"/>
                    </a:p>
                  </a:txBody>
                  <a:tcPr>
                    <a:solidFill>
                      <a:schemeClr val="tx2">
                        <a:lumMod val="20000"/>
                        <a:lumOff val="80000"/>
                      </a:schemeClr>
                    </a:solidFill>
                  </a:tcPr>
                </a:tc>
              </a:tr>
              <a:tr h="2788954">
                <a:tc>
                  <a:txBody>
                    <a:bodyPr/>
                    <a:lstStyle/>
                    <a:p>
                      <a:pPr marL="0" algn="ctr" defTabSz="914400" rtl="1" eaLnBrk="1" latinLnBrk="0" hangingPunct="1"/>
                      <a:r>
                        <a:rPr lang="ar-SA" sz="1800" b="1" kern="1200" dirty="0" smtClean="0">
                          <a:solidFill>
                            <a:srgbClr val="C00000"/>
                          </a:solidFill>
                          <a:latin typeface="+mn-lt"/>
                          <a:ea typeface="+mn-ea"/>
                          <a:cs typeface="+mn-cs"/>
                        </a:rPr>
                        <a:t>التعريف</a:t>
                      </a:r>
                      <a:endParaRPr lang="ar-SA" sz="1800" b="1" kern="1200" dirty="0">
                        <a:solidFill>
                          <a:srgbClr val="C00000"/>
                        </a:solidFill>
                        <a:latin typeface="+mn-lt"/>
                        <a:ea typeface="+mn-ea"/>
                        <a:cs typeface="+mn-cs"/>
                      </a:endParaRPr>
                    </a:p>
                  </a:txBody>
                  <a:tcPr/>
                </a:tc>
                <a:tc>
                  <a:txBody>
                    <a:bodyPr/>
                    <a:lstStyle/>
                    <a:p>
                      <a:pPr marL="0" marR="0" indent="0" algn="justLow" defTabSz="914400" rtl="1" eaLnBrk="1" fontAlgn="auto" latinLnBrk="0" hangingPunct="1">
                        <a:lnSpc>
                          <a:spcPts val="2200"/>
                        </a:lnSpc>
                        <a:spcBef>
                          <a:spcPts val="0"/>
                        </a:spcBef>
                        <a:spcAft>
                          <a:spcPts val="0"/>
                        </a:spcAft>
                        <a:buClrTx/>
                        <a:buSzTx/>
                        <a:buFontTx/>
                        <a:buNone/>
                        <a:tabLst/>
                        <a:defRPr/>
                      </a:pPr>
                      <a:r>
                        <a:rPr lang="ar-SA" sz="1800" b="1" dirty="0" smtClean="0">
                          <a:solidFill>
                            <a:srgbClr val="320404"/>
                          </a:solidFill>
                          <a:latin typeface="Verdana"/>
                          <a:ea typeface="Times New Roman"/>
                          <a:cs typeface="+mn-cs"/>
                        </a:rPr>
                        <a:t>تغير شبه دائم في سلوك الفرد نتيجة الممارسة والخبرة .وهو تغيير وتعديل في السلوك الثابت نسبياً وناتج عن</a:t>
                      </a:r>
                      <a:r>
                        <a:rPr lang="ar-SA" sz="1800" b="1" dirty="0" smtClean="0">
                          <a:solidFill>
                            <a:srgbClr val="320404"/>
                          </a:solidFill>
                          <a:latin typeface="+mn-lt"/>
                          <a:ea typeface="Times New Roman"/>
                          <a:cs typeface="Verdana"/>
                        </a:rPr>
                        <a:t> </a:t>
                      </a:r>
                      <a:r>
                        <a:rPr lang="ar-SA" sz="1800" b="1" dirty="0" smtClean="0">
                          <a:solidFill>
                            <a:srgbClr val="320404"/>
                          </a:solidFill>
                          <a:latin typeface="Verdana"/>
                          <a:ea typeface="Times New Roman"/>
                          <a:cs typeface="+mn-cs"/>
                        </a:rPr>
                        <a:t>التدريب . "حيث يتعرض المتعلم في التعلم إلى معلومات أو مهارات ومن ثم يتغير سلوكه</a:t>
                      </a:r>
                      <a:r>
                        <a:rPr lang="ar-SA" sz="1800" b="1" dirty="0" smtClean="0">
                          <a:solidFill>
                            <a:srgbClr val="320404"/>
                          </a:solidFill>
                          <a:latin typeface="+mn-lt"/>
                          <a:ea typeface="Times New Roman"/>
                          <a:cs typeface="Verdana"/>
                        </a:rPr>
                        <a:t> </a:t>
                      </a:r>
                      <a:r>
                        <a:rPr lang="ar-SA" sz="1800" b="1" dirty="0" smtClean="0">
                          <a:solidFill>
                            <a:srgbClr val="320404"/>
                          </a:solidFill>
                          <a:latin typeface="Verdana"/>
                          <a:ea typeface="Times New Roman"/>
                          <a:cs typeface="+mn-cs"/>
                        </a:rPr>
                        <a:t>أو يتعدل بتأثير ما تعرض له ، وهو ثابت نسبياً بشكل عام .</a:t>
                      </a:r>
                      <a:endParaRPr lang="en-US" sz="1800" b="1" dirty="0" smtClean="0">
                        <a:latin typeface="+mn-lt"/>
                        <a:ea typeface="Times New Roman"/>
                        <a:cs typeface="Arial"/>
                      </a:endParaRPr>
                    </a:p>
                    <a:p>
                      <a:pPr rtl="1"/>
                      <a:endParaRPr lang="ar-SA" sz="1800" dirty="0"/>
                    </a:p>
                  </a:txBody>
                  <a:tcPr/>
                </a:tc>
                <a:tc>
                  <a:txBody>
                    <a:bodyPr/>
                    <a:lstStyle/>
                    <a:p>
                      <a:pPr marL="0" marR="0" indent="0" algn="justLow" defTabSz="914400" rtl="1" eaLnBrk="1" fontAlgn="auto" latinLnBrk="0" hangingPunct="1">
                        <a:lnSpc>
                          <a:spcPts val="2200"/>
                        </a:lnSpc>
                        <a:spcBef>
                          <a:spcPts val="0"/>
                        </a:spcBef>
                        <a:spcAft>
                          <a:spcPts val="0"/>
                        </a:spcAft>
                        <a:buClrTx/>
                        <a:buSzTx/>
                        <a:buFontTx/>
                        <a:buNone/>
                        <a:tabLst/>
                        <a:defRPr/>
                      </a:pPr>
                      <a:r>
                        <a:rPr lang="ar-SA" sz="1800" b="1" kern="1200" dirty="0" smtClean="0">
                          <a:solidFill>
                            <a:srgbClr val="320404"/>
                          </a:solidFill>
                          <a:latin typeface="Verdana"/>
                          <a:ea typeface="Times New Roman"/>
                          <a:cs typeface="+mn-cs"/>
                        </a:rPr>
                        <a:t>العملية المنظمة التي يمارسها المعلم بهدف نقل ما لديه  من معلومات ومعارف وإكسابها إلى المتعلمين ( الطلبة ) الذين هم بحاجة إلى تلك المعارف والمعلومات .ويتحكم في درجة تحقق حصول الطلاب على تلك المعارف والمعلومات المعلم وما يمتلكه من خبرات في هذا المجال</a:t>
                      </a:r>
                      <a:endParaRPr lang="en-US" sz="1800" b="1" kern="1200" dirty="0" smtClean="0">
                        <a:solidFill>
                          <a:srgbClr val="320404"/>
                        </a:solidFill>
                        <a:latin typeface="Verdana"/>
                        <a:ea typeface="Times New Roman"/>
                        <a:cs typeface="+mn-cs"/>
                      </a:endParaRPr>
                    </a:p>
                    <a:p>
                      <a:pPr rtl="1"/>
                      <a:endParaRPr lang="ar-SA" sz="1800" dirty="0"/>
                    </a:p>
                  </a:txBody>
                  <a:tcPr/>
                </a:tc>
              </a:tr>
            </a:tbl>
          </a:graphicData>
        </a:graphic>
      </p:graphicFrame>
    </p:spTree>
    <p:extLst>
      <p:ext uri="{BB962C8B-B14F-4D97-AF65-F5344CB8AC3E}">
        <p14:creationId xmlns:p14="http://schemas.microsoft.com/office/powerpoint/2010/main" xmlns="" val="169447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947301198"/>
              </p:ext>
            </p:extLst>
          </p:nvPr>
        </p:nvGraphicFramePr>
        <p:xfrm>
          <a:off x="611560" y="627536"/>
          <a:ext cx="7997934" cy="3963924"/>
        </p:xfrm>
        <a:graphic>
          <a:graphicData uri="http://schemas.openxmlformats.org/drawingml/2006/table">
            <a:tbl>
              <a:tblPr rtl="1" firstRow="1" bandRow="1">
                <a:tableStyleId>{5C22544A-7EE6-4342-B048-85BDC9FD1C3A}</a:tableStyleId>
              </a:tblPr>
              <a:tblGrid>
                <a:gridCol w="1281957"/>
                <a:gridCol w="3199790"/>
                <a:gridCol w="3516187"/>
              </a:tblGrid>
              <a:tr h="914400">
                <a:tc>
                  <a:txBody>
                    <a:bodyPr/>
                    <a:lstStyle/>
                    <a:p>
                      <a:pPr marL="0" algn="ctr" defTabSz="914400" rtl="1" eaLnBrk="1" latinLnBrk="0" hangingPunct="1"/>
                      <a:r>
                        <a:rPr lang="ar-SA" sz="1800" b="1" kern="1200" dirty="0" smtClean="0">
                          <a:solidFill>
                            <a:srgbClr val="C00000"/>
                          </a:solidFill>
                          <a:latin typeface="+mn-lt"/>
                          <a:ea typeface="+mn-ea"/>
                          <a:cs typeface="+mn-cs"/>
                        </a:rPr>
                        <a:t>وجه المقارنة</a:t>
                      </a:r>
                      <a:endParaRPr lang="ar-SA" sz="1800" b="1" kern="1200" dirty="0">
                        <a:solidFill>
                          <a:srgbClr val="C00000"/>
                        </a:solidFill>
                        <a:latin typeface="+mn-lt"/>
                        <a:ea typeface="+mn-ea"/>
                        <a:cs typeface="+mn-cs"/>
                      </a:endParaRPr>
                    </a:p>
                  </a:txBody>
                  <a:tcPr>
                    <a:solidFill>
                      <a:schemeClr val="tx2">
                        <a:lumMod val="20000"/>
                        <a:lumOff val="80000"/>
                      </a:schemeClr>
                    </a:solidFill>
                  </a:tcPr>
                </a:tc>
                <a:tc>
                  <a:txBody>
                    <a:bodyPr/>
                    <a:lstStyle/>
                    <a:p>
                      <a:pPr algn="ctr" rtl="1"/>
                      <a:r>
                        <a:rPr lang="ar-SA" sz="3200" dirty="0" smtClean="0">
                          <a:solidFill>
                            <a:srgbClr val="C00000"/>
                          </a:solidFill>
                        </a:rPr>
                        <a:t>التعلم</a:t>
                      </a:r>
                      <a:endParaRPr lang="ar-SA" sz="3200" dirty="0">
                        <a:solidFill>
                          <a:srgbClr val="C00000"/>
                        </a:solidFill>
                      </a:endParaRPr>
                    </a:p>
                  </a:txBody>
                  <a:tcPr>
                    <a:solidFill>
                      <a:schemeClr val="tx2">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smtClean="0">
                          <a:ln>
                            <a:noFill/>
                          </a:ln>
                          <a:solidFill>
                            <a:srgbClr val="C00000"/>
                          </a:solidFill>
                          <a:effectLst/>
                          <a:uLnTx/>
                          <a:uFillTx/>
                          <a:latin typeface="+mn-lt"/>
                          <a:ea typeface="+mn-ea"/>
                          <a:cs typeface="+mn-cs"/>
                        </a:rPr>
                        <a:t>التعليم</a:t>
                      </a:r>
                    </a:p>
                    <a:p>
                      <a:pPr rtl="1"/>
                      <a:endParaRPr lang="ar-SA" sz="1800" dirty="0"/>
                    </a:p>
                  </a:txBody>
                  <a:tcPr>
                    <a:solidFill>
                      <a:schemeClr val="tx2">
                        <a:lumMod val="20000"/>
                        <a:lumOff val="80000"/>
                      </a:schemeClr>
                    </a:solidFill>
                  </a:tcPr>
                </a:tc>
              </a:tr>
              <a:tr h="1037844">
                <a:tc>
                  <a:txBody>
                    <a:bodyPr/>
                    <a:lstStyle/>
                    <a:p>
                      <a:pPr marL="0" algn="ctr" defTabSz="914400" rtl="1" eaLnBrk="1" latinLnBrk="0" hangingPunct="1"/>
                      <a:r>
                        <a:rPr lang="ar-SA" sz="1800" b="1" kern="1200" dirty="0" smtClean="0">
                          <a:solidFill>
                            <a:srgbClr val="C00000"/>
                          </a:solidFill>
                          <a:latin typeface="+mn-lt"/>
                          <a:ea typeface="+mn-ea"/>
                          <a:cs typeface="+mn-cs"/>
                        </a:rPr>
                        <a:t> المكان</a:t>
                      </a:r>
                      <a:endParaRPr lang="ar-SA" sz="1800" b="1" kern="1200" dirty="0">
                        <a:solidFill>
                          <a:srgbClr val="C00000"/>
                        </a:solidFill>
                        <a:latin typeface="+mn-lt"/>
                        <a:ea typeface="+mn-ea"/>
                        <a:cs typeface="+mn-cs"/>
                      </a:endParaRPr>
                    </a:p>
                  </a:txBody>
                  <a:tcPr/>
                </a:tc>
                <a:tc>
                  <a:txBody>
                    <a:bodyPr/>
                    <a:lstStyle/>
                    <a:p>
                      <a:pPr algn="r" rtl="1">
                        <a:lnSpc>
                          <a:spcPct val="115000"/>
                        </a:lnSpc>
                        <a:spcAft>
                          <a:spcPts val="0"/>
                        </a:spcAft>
                      </a:pPr>
                      <a:r>
                        <a:rPr lang="ar-SA" sz="1800" b="1" dirty="0" smtClean="0">
                          <a:latin typeface="+mn-lt"/>
                          <a:ea typeface="Times New Roman"/>
                          <a:cs typeface="+mn-cs"/>
                        </a:rPr>
                        <a:t>ليس له مؤسسات خاصة</a:t>
                      </a:r>
                      <a:endParaRPr lang="en-US" sz="1800" b="1" dirty="0" smtClean="0">
                        <a:latin typeface="+mn-lt"/>
                        <a:ea typeface="Times New Roman"/>
                        <a:cs typeface="Arial"/>
                      </a:endParaRPr>
                    </a:p>
                    <a:p>
                      <a:pPr rtl="1"/>
                      <a:endParaRPr lang="ar-SA" sz="1800" dirty="0"/>
                    </a:p>
                  </a:txBody>
                  <a:tcPr/>
                </a:tc>
                <a:tc>
                  <a:txBody>
                    <a:bodyPr/>
                    <a:lstStyle/>
                    <a:p>
                      <a:pPr algn="r" rtl="1">
                        <a:lnSpc>
                          <a:spcPct val="115000"/>
                        </a:lnSpc>
                        <a:spcAft>
                          <a:spcPts val="0"/>
                        </a:spcAft>
                      </a:pPr>
                      <a:r>
                        <a:rPr lang="ar-SA" sz="1800" b="1" dirty="0" smtClean="0">
                          <a:latin typeface="+mn-lt"/>
                          <a:ea typeface="Times New Roman"/>
                          <a:cs typeface="+mn-cs"/>
                        </a:rPr>
                        <a:t>له مؤسسات تعليمية معينة</a:t>
                      </a:r>
                      <a:r>
                        <a:rPr lang="ar-SA" sz="1800" b="1" baseline="0" dirty="0" smtClean="0">
                          <a:latin typeface="+mn-lt"/>
                          <a:ea typeface="Times New Roman"/>
                          <a:cs typeface="+mn-cs"/>
                        </a:rPr>
                        <a:t> </a:t>
                      </a:r>
                    </a:p>
                    <a:p>
                      <a:pPr algn="r" rtl="1">
                        <a:lnSpc>
                          <a:spcPct val="115000"/>
                        </a:lnSpc>
                        <a:spcAft>
                          <a:spcPts val="0"/>
                        </a:spcAft>
                      </a:pPr>
                      <a:r>
                        <a:rPr lang="ar-SA" sz="1800" b="1" dirty="0" smtClean="0">
                          <a:latin typeface="+mn-lt"/>
                          <a:ea typeface="Times New Roman"/>
                          <a:cs typeface="+mn-cs"/>
                        </a:rPr>
                        <a:t>( لمدارس – المعاهد - الجامعات )</a:t>
                      </a:r>
                      <a:endParaRPr lang="en-US" sz="1800" b="1" dirty="0">
                        <a:latin typeface="+mn-lt"/>
                        <a:ea typeface="Times New Roman"/>
                        <a:cs typeface="Arial"/>
                      </a:endParaRPr>
                    </a:p>
                  </a:txBody>
                  <a:tcPr/>
                </a:tc>
              </a:tr>
              <a:tr h="2011680">
                <a:tc>
                  <a:txBody>
                    <a:bodyPr/>
                    <a:lstStyle/>
                    <a:p>
                      <a:pPr marL="0" algn="ctr" defTabSz="914400" rtl="1" eaLnBrk="1" latinLnBrk="0" hangingPunct="1"/>
                      <a:r>
                        <a:rPr lang="ar-SA" sz="1800" b="1" kern="1200" dirty="0" smtClean="0">
                          <a:solidFill>
                            <a:srgbClr val="C00000"/>
                          </a:solidFill>
                          <a:latin typeface="+mn-lt"/>
                          <a:ea typeface="+mn-ea"/>
                          <a:cs typeface="+mn-cs"/>
                        </a:rPr>
                        <a:t>القائم عليه</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b="1" dirty="0" smtClean="0">
                          <a:solidFill>
                            <a:srgbClr val="320404"/>
                          </a:solidFill>
                          <a:latin typeface="Verdana"/>
                          <a:ea typeface="Times New Roman"/>
                          <a:cs typeface="+mn-cs"/>
                        </a:rPr>
                        <a:t>ليس له أناس معينون ممكن الأم – الأب الأصدقاء ..... الخ يمكن التعلم منهم كل من يحيط بالمتعلم من أشخاص يمكن أن يؤثر فيه سواء بالسلب أو الايجاب .</a:t>
                      </a:r>
                    </a:p>
                    <a:p>
                      <a:pPr rtl="1"/>
                      <a:endParaRPr lang="ar-SA"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rgbClr val="320404"/>
                          </a:solidFill>
                          <a:latin typeface="Verdana"/>
                          <a:ea typeface="Times New Roman"/>
                          <a:cs typeface="+mn-cs"/>
                        </a:rPr>
                        <a:t>له أشخاص معينون هم المعلمون، او المدربون </a:t>
                      </a:r>
                      <a:r>
                        <a:rPr lang="en-US" sz="1800" b="1" kern="1200" dirty="0" smtClean="0">
                          <a:solidFill>
                            <a:srgbClr val="320404"/>
                          </a:solidFill>
                          <a:latin typeface="Verdana"/>
                          <a:ea typeface="Times New Roman"/>
                          <a:cs typeface="+mn-cs"/>
                        </a:rPr>
                        <a:t> .</a:t>
                      </a:r>
                    </a:p>
                    <a:p>
                      <a:pPr rtl="1"/>
                      <a:endParaRPr lang="ar-SA" sz="1800" b="1" kern="1200" dirty="0">
                        <a:solidFill>
                          <a:srgbClr val="320404"/>
                        </a:solidFill>
                        <a:latin typeface="Verdana"/>
                        <a:ea typeface="Times New Roman"/>
                        <a:cs typeface="+mn-cs"/>
                      </a:endParaRPr>
                    </a:p>
                  </a:txBody>
                  <a:tcPr/>
                </a:tc>
              </a:tr>
            </a:tbl>
          </a:graphicData>
        </a:graphic>
      </p:graphicFrame>
    </p:spTree>
    <p:extLst>
      <p:ext uri="{BB962C8B-B14F-4D97-AF65-F5344CB8AC3E}">
        <p14:creationId xmlns:p14="http://schemas.microsoft.com/office/powerpoint/2010/main" xmlns="" val="19985439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173922050"/>
              </p:ext>
            </p:extLst>
          </p:nvPr>
        </p:nvGraphicFramePr>
        <p:xfrm>
          <a:off x="611560" y="483519"/>
          <a:ext cx="7909722" cy="4286250"/>
        </p:xfrm>
        <a:graphic>
          <a:graphicData uri="http://schemas.openxmlformats.org/drawingml/2006/table">
            <a:tbl>
              <a:tblPr rtl="1" firstRow="1" bandRow="1">
                <a:tableStyleId>{5C22544A-7EE6-4342-B048-85BDC9FD1C3A}</a:tableStyleId>
              </a:tblPr>
              <a:tblGrid>
                <a:gridCol w="1193745"/>
                <a:gridCol w="3199790"/>
                <a:gridCol w="3516187"/>
              </a:tblGrid>
              <a:tr h="914400">
                <a:tc>
                  <a:txBody>
                    <a:bodyPr/>
                    <a:lstStyle/>
                    <a:p>
                      <a:pPr marL="0" algn="ctr" defTabSz="914400" rtl="1" eaLnBrk="1" latinLnBrk="0" hangingPunct="1"/>
                      <a:r>
                        <a:rPr lang="ar-SA" sz="1800" b="1" kern="1200" dirty="0" smtClean="0">
                          <a:solidFill>
                            <a:srgbClr val="C00000"/>
                          </a:solidFill>
                          <a:latin typeface="+mn-lt"/>
                          <a:ea typeface="+mn-ea"/>
                          <a:cs typeface="+mn-cs"/>
                        </a:rPr>
                        <a:t>وجه المقارنة</a:t>
                      </a:r>
                      <a:endParaRPr lang="ar-SA" sz="1800" b="1" kern="1200" dirty="0">
                        <a:solidFill>
                          <a:srgbClr val="C00000"/>
                        </a:solidFill>
                        <a:latin typeface="+mn-lt"/>
                        <a:ea typeface="+mn-ea"/>
                        <a:cs typeface="+mn-cs"/>
                      </a:endParaRPr>
                    </a:p>
                  </a:txBody>
                  <a:tcPr>
                    <a:solidFill>
                      <a:schemeClr val="tx2">
                        <a:lumMod val="20000"/>
                        <a:lumOff val="80000"/>
                      </a:schemeClr>
                    </a:solidFill>
                  </a:tcPr>
                </a:tc>
                <a:tc>
                  <a:txBody>
                    <a:bodyPr/>
                    <a:lstStyle/>
                    <a:p>
                      <a:pPr algn="ctr" rtl="1"/>
                      <a:r>
                        <a:rPr lang="ar-SA" sz="3200" dirty="0" smtClean="0">
                          <a:solidFill>
                            <a:srgbClr val="C00000"/>
                          </a:solidFill>
                        </a:rPr>
                        <a:t>التعلم</a:t>
                      </a:r>
                      <a:endParaRPr lang="ar-SA" sz="3200" dirty="0">
                        <a:solidFill>
                          <a:srgbClr val="C00000"/>
                        </a:solidFill>
                      </a:endParaRPr>
                    </a:p>
                  </a:txBody>
                  <a:tcPr>
                    <a:solidFill>
                      <a:schemeClr val="tx2">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smtClean="0">
                          <a:ln>
                            <a:noFill/>
                          </a:ln>
                          <a:solidFill>
                            <a:srgbClr val="C00000"/>
                          </a:solidFill>
                          <a:effectLst/>
                          <a:uLnTx/>
                          <a:uFillTx/>
                          <a:latin typeface="+mn-lt"/>
                          <a:ea typeface="+mn-ea"/>
                          <a:cs typeface="+mn-cs"/>
                        </a:rPr>
                        <a:t>التعليم</a:t>
                      </a:r>
                    </a:p>
                    <a:p>
                      <a:pPr rtl="1"/>
                      <a:endParaRPr lang="ar-SA" sz="1800" dirty="0"/>
                    </a:p>
                  </a:txBody>
                  <a:tcPr>
                    <a:solidFill>
                      <a:schemeClr val="tx2">
                        <a:lumMod val="20000"/>
                        <a:lumOff val="80000"/>
                      </a:schemeClr>
                    </a:solidFill>
                  </a:tcPr>
                </a:tc>
              </a:tr>
              <a:tr h="994410">
                <a:tc>
                  <a:txBody>
                    <a:bodyPr/>
                    <a:lstStyle/>
                    <a:p>
                      <a:pPr marL="0" algn="ctr" defTabSz="914400" rtl="1" eaLnBrk="1" latinLnBrk="0" hangingPunct="1"/>
                      <a:r>
                        <a:rPr lang="ar-SA" sz="1800" b="1" kern="1200" dirty="0" smtClean="0">
                          <a:solidFill>
                            <a:srgbClr val="C00000"/>
                          </a:solidFill>
                          <a:latin typeface="+mn-lt"/>
                          <a:ea typeface="+mn-ea"/>
                          <a:cs typeface="+mn-cs"/>
                        </a:rPr>
                        <a:t> دور الطالب</a:t>
                      </a:r>
                      <a:endParaRPr lang="ar-SA" sz="1800" b="1" kern="1200" dirty="0">
                        <a:solidFill>
                          <a:srgbClr val="C00000"/>
                        </a:solidFill>
                        <a:latin typeface="+mn-lt"/>
                        <a:ea typeface="+mn-ea"/>
                        <a:cs typeface="+mn-cs"/>
                      </a:endParaRPr>
                    </a:p>
                  </a:txBody>
                  <a:tcPr/>
                </a:tc>
                <a:tc>
                  <a:txBody>
                    <a:bodyPr/>
                    <a:lstStyle/>
                    <a:p>
                      <a:pPr marL="0" marR="0" indent="0" algn="justLow" defTabSz="914400" rtl="1" eaLnBrk="1" fontAlgn="auto" latinLnBrk="0" hangingPunct="1">
                        <a:lnSpc>
                          <a:spcPts val="2200"/>
                        </a:lnSpc>
                        <a:spcBef>
                          <a:spcPts val="0"/>
                        </a:spcBef>
                        <a:spcAft>
                          <a:spcPts val="0"/>
                        </a:spcAft>
                        <a:buClrTx/>
                        <a:buSzTx/>
                        <a:buFontTx/>
                        <a:buNone/>
                        <a:tabLst/>
                        <a:defRPr/>
                      </a:pPr>
                      <a:r>
                        <a:rPr lang="ar-SA" sz="1800" b="1" dirty="0" smtClean="0">
                          <a:solidFill>
                            <a:srgbClr val="320404"/>
                          </a:solidFill>
                          <a:latin typeface="Verdana"/>
                          <a:ea typeface="Times New Roman"/>
                          <a:cs typeface="+mn-cs"/>
                        </a:rPr>
                        <a:t>مبادر ولديه الرغبة والدافعية ، إضافة إلى التصميم وتنظيم المعارف.</a:t>
                      </a:r>
                      <a:endParaRPr lang="en-US" sz="1800" b="1" dirty="0" smtClean="0">
                        <a:latin typeface="+mn-lt"/>
                        <a:ea typeface="Times New Roman"/>
                        <a:cs typeface="Arial"/>
                      </a:endParaRPr>
                    </a:p>
                    <a:p>
                      <a:pPr rtl="1"/>
                      <a:endParaRPr lang="ar-SA" sz="1800" dirty="0"/>
                    </a:p>
                  </a:txBody>
                  <a:tcPr/>
                </a:tc>
                <a:tc>
                  <a:txBody>
                    <a:bodyPr/>
                    <a:lstStyle/>
                    <a:p>
                      <a:pPr rtl="1"/>
                      <a:r>
                        <a:rPr lang="ar-SA" sz="1800" b="1" kern="1200" dirty="0" smtClean="0">
                          <a:solidFill>
                            <a:srgbClr val="320404"/>
                          </a:solidFill>
                          <a:latin typeface="Verdana"/>
                          <a:ea typeface="Times New Roman"/>
                          <a:cs typeface="+mn-cs"/>
                        </a:rPr>
                        <a:t>متلقي ،مستمع </a:t>
                      </a:r>
                    </a:p>
                    <a:p>
                      <a:pPr rtl="1"/>
                      <a:r>
                        <a:rPr lang="ar-SA" sz="1800" b="1" kern="1200" dirty="0" smtClean="0">
                          <a:solidFill>
                            <a:srgbClr val="320404"/>
                          </a:solidFill>
                          <a:latin typeface="Verdana"/>
                          <a:ea typeface="Times New Roman"/>
                          <a:cs typeface="+mn-cs"/>
                        </a:rPr>
                        <a:t>وقد يكون مشارك – متفاعل مع المعلم </a:t>
                      </a:r>
                      <a:endParaRPr lang="ar-SA" sz="1800" b="1" kern="1200" dirty="0">
                        <a:solidFill>
                          <a:srgbClr val="320404"/>
                        </a:solidFill>
                        <a:latin typeface="Verdana"/>
                        <a:ea typeface="Times New Roman"/>
                        <a:cs typeface="+mn-cs"/>
                      </a:endParaRPr>
                    </a:p>
                  </a:txBody>
                  <a:tcPr/>
                </a:tc>
              </a:tr>
              <a:tr h="1188720">
                <a:tc>
                  <a:txBody>
                    <a:bodyPr/>
                    <a:lstStyle/>
                    <a:p>
                      <a:pPr marL="0" algn="ctr" defTabSz="914400" rtl="1" eaLnBrk="1" latinLnBrk="0" hangingPunct="1"/>
                      <a:r>
                        <a:rPr lang="ar-SA" sz="1800" b="1" kern="1200" dirty="0" smtClean="0">
                          <a:solidFill>
                            <a:srgbClr val="C00000"/>
                          </a:solidFill>
                          <a:latin typeface="+mn-lt"/>
                          <a:ea typeface="+mn-ea"/>
                          <a:cs typeface="+mn-cs"/>
                        </a:rPr>
                        <a:t>دور المعلم</a:t>
                      </a:r>
                      <a:endParaRPr lang="ar-SA" sz="1800" b="1" kern="1200" dirty="0">
                        <a:solidFill>
                          <a:srgbClr val="C00000"/>
                        </a:solidFill>
                        <a:latin typeface="+mn-lt"/>
                        <a:ea typeface="+mn-ea"/>
                        <a:cs typeface="+mn-cs"/>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b="1" dirty="0" smtClean="0">
                          <a:solidFill>
                            <a:srgbClr val="320404"/>
                          </a:solidFill>
                          <a:latin typeface="Verdana"/>
                          <a:ea typeface="Times New Roman"/>
                          <a:cs typeface="+mn-cs"/>
                        </a:rPr>
                        <a:t>ميسر </a:t>
                      </a:r>
                      <a:r>
                        <a:rPr lang="ar-SA" sz="1800" b="1" dirty="0" smtClean="0">
                          <a:solidFill>
                            <a:srgbClr val="320404"/>
                          </a:solidFill>
                          <a:latin typeface="+mn-lt"/>
                          <a:ea typeface="Times New Roman"/>
                          <a:cs typeface="Verdana"/>
                        </a:rPr>
                        <a:t> </a:t>
                      </a:r>
                      <a:r>
                        <a:rPr lang="ar-SA" sz="1800" b="1" dirty="0" smtClean="0">
                          <a:solidFill>
                            <a:srgbClr val="320404"/>
                          </a:solidFill>
                          <a:latin typeface="Verdana"/>
                          <a:ea typeface="Times New Roman"/>
                          <a:cs typeface="+mn-cs"/>
                        </a:rPr>
                        <a:t>منسق ومنظم ومعقب ومتابع للتحقق من تحقيق التعلم</a:t>
                      </a:r>
                      <a:r>
                        <a:rPr lang="ar-SA" sz="1800" b="1" dirty="0" smtClean="0">
                          <a:solidFill>
                            <a:srgbClr val="320404"/>
                          </a:solidFill>
                          <a:latin typeface="+mn-lt"/>
                          <a:ea typeface="Times New Roman"/>
                          <a:cs typeface="Verdana"/>
                        </a:rPr>
                        <a:t> </a:t>
                      </a:r>
                      <a:endParaRPr lang="en-US" sz="1800" b="1" dirty="0" smtClean="0">
                        <a:latin typeface="+mn-lt"/>
                        <a:ea typeface="Times New Roman"/>
                        <a:cs typeface="Arial"/>
                      </a:endParaRPr>
                    </a:p>
                    <a:p>
                      <a:pPr rtl="1"/>
                      <a:endParaRPr lang="ar-SA"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rgbClr val="320404"/>
                          </a:solidFill>
                          <a:latin typeface="Verdana"/>
                          <a:ea typeface="Times New Roman"/>
                          <a:cs typeface="+mn-cs"/>
                        </a:rPr>
                        <a:t>ملقن إيجابي ، يتحدث طوال الوقت، ملم بالمعرفة وخبيراَ بها</a:t>
                      </a:r>
                      <a:r>
                        <a:rPr lang="en-US" sz="1800" b="1" kern="1200" dirty="0" smtClean="0">
                          <a:solidFill>
                            <a:srgbClr val="320404"/>
                          </a:solidFill>
                          <a:latin typeface="Verdana"/>
                          <a:ea typeface="Times New Roman"/>
                          <a:cs typeface="+mn-cs"/>
                        </a:rPr>
                        <a:t> .</a:t>
                      </a:r>
                    </a:p>
                    <a:p>
                      <a:pPr rtl="1"/>
                      <a:endParaRPr lang="ar-SA" sz="1800" b="1" kern="1200" dirty="0">
                        <a:solidFill>
                          <a:srgbClr val="320404"/>
                        </a:solidFill>
                        <a:latin typeface="Verdana"/>
                        <a:ea typeface="Times New Roman"/>
                        <a:cs typeface="+mn-cs"/>
                      </a:endParaRPr>
                    </a:p>
                  </a:txBody>
                  <a:tcPr/>
                </a:tc>
              </a:tr>
              <a:tr h="1188720">
                <a:tc>
                  <a:txBody>
                    <a:bodyPr/>
                    <a:lstStyle/>
                    <a:p>
                      <a:pPr marL="0" algn="ctr" defTabSz="914400" rtl="1" eaLnBrk="1" latinLnBrk="0" hangingPunct="1"/>
                      <a:r>
                        <a:rPr lang="ar-SA" sz="1800" b="1" kern="1200" dirty="0" smtClean="0">
                          <a:solidFill>
                            <a:srgbClr val="C00000"/>
                          </a:solidFill>
                          <a:latin typeface="+mn-lt"/>
                          <a:ea typeface="+mn-ea"/>
                          <a:cs typeface="+mn-cs"/>
                        </a:rPr>
                        <a:t>نوعه</a:t>
                      </a:r>
                      <a:endParaRPr lang="ar-SA" sz="1800" b="1" kern="1200" dirty="0">
                        <a:solidFill>
                          <a:srgbClr val="C00000"/>
                        </a:solidFill>
                        <a:latin typeface="+mn-lt"/>
                        <a:ea typeface="+mn-ea"/>
                        <a:cs typeface="+mn-cs"/>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b="1" dirty="0" smtClean="0">
                          <a:latin typeface="+mn-lt"/>
                          <a:ea typeface="Times New Roman"/>
                          <a:cs typeface="+mn-cs"/>
                        </a:rPr>
                        <a:t>قد يكون مقصود أو غير مقصود</a:t>
                      </a:r>
                      <a:r>
                        <a:rPr lang="ar-SA" sz="1800" b="1" baseline="0" dirty="0" smtClean="0">
                          <a:latin typeface="+mn-lt"/>
                          <a:ea typeface="Times New Roman"/>
                          <a:cs typeface="+mn-cs"/>
                        </a:rPr>
                        <a:t> و</a:t>
                      </a:r>
                      <a:r>
                        <a:rPr lang="ar-SA" sz="1800" b="1" dirty="0" smtClean="0">
                          <a:latin typeface="+mn-lt"/>
                          <a:ea typeface="Times New Roman"/>
                          <a:cs typeface="+mn-cs"/>
                        </a:rPr>
                        <a:t> قد يكون ذاتي أو غير ذاتي </a:t>
                      </a:r>
                      <a:endParaRPr lang="en-US" sz="1800" b="1" dirty="0" smtClean="0">
                        <a:latin typeface="+mn-lt"/>
                        <a:ea typeface="Times New Roman"/>
                        <a:cs typeface="Arial"/>
                      </a:endParaRPr>
                    </a:p>
                    <a:p>
                      <a:pPr rtl="1"/>
                      <a:endParaRPr lang="ar-SA"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b="1" dirty="0" smtClean="0">
                          <a:latin typeface="+mn-lt"/>
                          <a:ea typeface="Times New Roman"/>
                          <a:cs typeface="+mn-cs"/>
                        </a:rPr>
                        <a:t>مقصود وله أهداف محددة - وغالبا ما يكون غير ذاتي </a:t>
                      </a:r>
                      <a:endParaRPr lang="en-US" sz="1800" b="1" dirty="0" smtClean="0">
                        <a:latin typeface="+mn-lt"/>
                        <a:ea typeface="Times New Roman"/>
                        <a:cs typeface="Arial"/>
                      </a:endParaRPr>
                    </a:p>
                    <a:p>
                      <a:pPr rtl="1"/>
                      <a:endParaRPr lang="ar-SA" sz="1800" b="1" kern="1200" dirty="0">
                        <a:solidFill>
                          <a:srgbClr val="320404"/>
                        </a:solidFill>
                        <a:latin typeface="Verdana"/>
                        <a:ea typeface="Times New Roman"/>
                        <a:cs typeface="+mn-cs"/>
                      </a:endParaRPr>
                    </a:p>
                  </a:txBody>
                  <a:tcPr/>
                </a:tc>
              </a:tr>
            </a:tbl>
          </a:graphicData>
        </a:graphic>
      </p:graphicFrame>
    </p:spTree>
    <p:extLst>
      <p:ext uri="{BB962C8B-B14F-4D97-AF65-F5344CB8AC3E}">
        <p14:creationId xmlns:p14="http://schemas.microsoft.com/office/powerpoint/2010/main" xmlns="" val="27084942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016852"/>
            <a:ext cx="7241232" cy="3108543"/>
          </a:xfrm>
        </p:spPr>
        <p:txBody>
          <a:bodyPr>
            <a:normAutofit fontScale="92500"/>
          </a:bodyPr>
          <a:lstStyle/>
          <a:p>
            <a:r>
              <a:rPr lang="ar-SA" dirty="0" smtClean="0">
                <a:solidFill>
                  <a:srgbClr val="FF0000"/>
                </a:solidFill>
              </a:rPr>
              <a:t>ومما سبق يمكن ان نستخلص ما يلي :</a:t>
            </a:r>
          </a:p>
          <a:p>
            <a:pPr algn="justLow">
              <a:lnSpc>
                <a:spcPts val="5000"/>
              </a:lnSpc>
              <a:buFont typeface="Wingdings" pitchFamily="2" charset="2"/>
              <a:buChar char="Ø"/>
            </a:pPr>
            <a:r>
              <a:rPr lang="ar-EG" dirty="0" smtClean="0"/>
              <a:t>التعلم</a:t>
            </a:r>
            <a:r>
              <a:rPr lang="ar-SA" dirty="0" smtClean="0"/>
              <a:t> هو</a:t>
            </a:r>
            <a:r>
              <a:rPr lang="ar-EG" dirty="0" smtClean="0"/>
              <a:t> </a:t>
            </a:r>
            <a:r>
              <a:rPr lang="ar-EG" dirty="0"/>
              <a:t>تغير شبه دائم في الأداء نتيجة للخبرة والممارسة والتدريب وليس للنضج </a:t>
            </a:r>
            <a:r>
              <a:rPr lang="ar-EG" dirty="0" smtClean="0"/>
              <a:t>فقط</a:t>
            </a:r>
            <a:r>
              <a:rPr lang="ar-SA" dirty="0" smtClean="0"/>
              <a:t>.</a:t>
            </a:r>
            <a:r>
              <a:rPr lang="ar-EG" dirty="0" smtClean="0"/>
              <a:t> </a:t>
            </a:r>
          </a:p>
          <a:p>
            <a:pPr algn="justLow">
              <a:lnSpc>
                <a:spcPts val="5000"/>
              </a:lnSpc>
              <a:buFont typeface="Wingdings" pitchFamily="2" charset="2"/>
              <a:buChar char="Ø"/>
            </a:pPr>
            <a:r>
              <a:rPr lang="ar-EG" dirty="0" smtClean="0"/>
              <a:t>أما التعليم</a:t>
            </a:r>
            <a:r>
              <a:rPr lang="ar-SA" dirty="0"/>
              <a:t> </a:t>
            </a:r>
            <a:r>
              <a:rPr lang="ar-SA" dirty="0" smtClean="0"/>
              <a:t>هو </a:t>
            </a:r>
            <a:r>
              <a:rPr lang="ar-EG" dirty="0" smtClean="0"/>
              <a:t>مجهود </a:t>
            </a:r>
            <a:r>
              <a:rPr lang="ar-EG" dirty="0"/>
              <a:t>يبذل بقصد إكساب المعلومات والمعارف والمهارات للمتعلم </a:t>
            </a:r>
            <a:r>
              <a:rPr lang="ar-EG" dirty="0" smtClean="0"/>
              <a:t>، </a:t>
            </a:r>
            <a:r>
              <a:rPr lang="ar-EG" dirty="0"/>
              <a:t>واستثارة قواه العقلية ، ونشاطه الذاتي </a:t>
            </a:r>
            <a:r>
              <a:rPr lang="ar-SA" dirty="0"/>
              <a:t>.</a:t>
            </a:r>
            <a:endParaRPr lang="ar-EG" dirty="0"/>
          </a:p>
        </p:txBody>
      </p:sp>
    </p:spTree>
    <p:extLst>
      <p:ext uri="{BB962C8B-B14F-4D97-AF65-F5344CB8AC3E}">
        <p14:creationId xmlns:p14="http://schemas.microsoft.com/office/powerpoint/2010/main" xmlns="" val="7645472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71551"/>
            <a:ext cx="8280920" cy="4032448"/>
          </a:xfrm>
        </p:spPr>
        <p:txBody>
          <a:bodyPr>
            <a:normAutofit fontScale="70000" lnSpcReduction="20000"/>
          </a:bodyPr>
          <a:lstStyle/>
          <a:p>
            <a:pPr algn="justLow">
              <a:lnSpc>
                <a:spcPts val="5000"/>
              </a:lnSpc>
            </a:pPr>
            <a:r>
              <a:rPr lang="ar-SA" b="1" dirty="0">
                <a:solidFill>
                  <a:srgbClr val="FF0000"/>
                </a:solidFill>
                <a:latin typeface="Times New Roman"/>
                <a:ea typeface="Times New Roman"/>
              </a:rPr>
              <a:t>نستطيع القول أن </a:t>
            </a:r>
            <a:r>
              <a:rPr lang="ar-SA" b="1" dirty="0" smtClean="0">
                <a:solidFill>
                  <a:srgbClr val="FF0000"/>
                </a:solidFill>
                <a:latin typeface="Times New Roman"/>
                <a:ea typeface="Times New Roman"/>
              </a:rPr>
              <a:t>هناك اختلاف بين </a:t>
            </a:r>
            <a:r>
              <a:rPr lang="ar-SA" b="1" dirty="0">
                <a:solidFill>
                  <a:srgbClr val="FF0000"/>
                </a:solidFill>
                <a:latin typeface="Times New Roman"/>
                <a:ea typeface="Times New Roman"/>
              </a:rPr>
              <a:t>التعلم والتعليم </a:t>
            </a:r>
            <a:r>
              <a:rPr lang="ar-SA" b="1" dirty="0" smtClean="0">
                <a:solidFill>
                  <a:srgbClr val="FF0000"/>
                </a:solidFill>
                <a:latin typeface="Times New Roman"/>
                <a:ea typeface="Times New Roman"/>
              </a:rPr>
              <a:t>يتمثل فيما </a:t>
            </a:r>
            <a:r>
              <a:rPr lang="ar-SA" b="1" dirty="0">
                <a:solidFill>
                  <a:srgbClr val="FF0000"/>
                </a:solidFill>
                <a:latin typeface="Times New Roman"/>
                <a:ea typeface="Times New Roman"/>
              </a:rPr>
              <a:t>يلي:</a:t>
            </a:r>
            <a:endParaRPr lang="en-US" sz="2000" dirty="0">
              <a:latin typeface="Times New Roman"/>
              <a:ea typeface="Times New Roman"/>
            </a:endParaRPr>
          </a:p>
          <a:p>
            <a:pPr marL="0" lvl="0" indent="0" algn="justLow">
              <a:lnSpc>
                <a:spcPts val="5000"/>
              </a:lnSpc>
              <a:buNone/>
              <a:tabLst>
                <a:tab pos="228600" algn="l"/>
              </a:tabLst>
            </a:pPr>
            <a:r>
              <a:rPr lang="ar-SA" dirty="0">
                <a:solidFill>
                  <a:schemeClr val="accent5">
                    <a:lumMod val="50000"/>
                  </a:schemeClr>
                </a:solidFill>
                <a:latin typeface="Times New Roman"/>
                <a:ea typeface="Times New Roman"/>
                <a:cs typeface="Arabic Transparent"/>
              </a:rPr>
              <a:t>التعلم</a:t>
            </a:r>
            <a:r>
              <a:rPr lang="ar-SA" dirty="0">
                <a:latin typeface="Times New Roman"/>
                <a:ea typeface="Times New Roman"/>
                <a:cs typeface="Arabic Transparent"/>
              </a:rPr>
              <a:t> عملية مستمرة من الولادة حتى الممات بينما </a:t>
            </a:r>
            <a:r>
              <a:rPr lang="ar-SA" dirty="0">
                <a:solidFill>
                  <a:schemeClr val="accent5">
                    <a:lumMod val="50000"/>
                  </a:schemeClr>
                </a:solidFill>
                <a:latin typeface="Times New Roman"/>
                <a:ea typeface="Times New Roman"/>
                <a:cs typeface="Arabic Transparent"/>
              </a:rPr>
              <a:t>التعليم</a:t>
            </a:r>
            <a:r>
              <a:rPr lang="ar-SA" dirty="0">
                <a:latin typeface="Times New Roman"/>
                <a:ea typeface="Times New Roman"/>
                <a:cs typeface="Arabic Transparent"/>
              </a:rPr>
              <a:t> </a:t>
            </a:r>
            <a:r>
              <a:rPr lang="ar-SA" dirty="0" smtClean="0">
                <a:latin typeface="Times New Roman"/>
                <a:ea typeface="Times New Roman"/>
                <a:cs typeface="Arabic Transparent"/>
              </a:rPr>
              <a:t>قد يتوقف </a:t>
            </a:r>
            <a:r>
              <a:rPr lang="ar-SA" dirty="0">
                <a:latin typeface="Times New Roman"/>
                <a:ea typeface="Times New Roman"/>
                <a:cs typeface="Arabic Transparent"/>
              </a:rPr>
              <a:t>عند مرحلة عمرية ما وذلك بعد الحصول على الشهادات العليا.</a:t>
            </a:r>
            <a:endParaRPr lang="en-US" sz="2000" dirty="0">
              <a:latin typeface="Times New Roman"/>
              <a:ea typeface="Times New Roman"/>
              <a:cs typeface="Arabic Transparent"/>
            </a:endParaRPr>
          </a:p>
          <a:p>
            <a:pPr marL="0" lvl="0" indent="0" algn="justLow">
              <a:lnSpc>
                <a:spcPts val="5000"/>
              </a:lnSpc>
              <a:buNone/>
              <a:tabLst>
                <a:tab pos="228600" algn="l"/>
              </a:tabLst>
            </a:pPr>
            <a:r>
              <a:rPr lang="ar-SA" dirty="0">
                <a:solidFill>
                  <a:schemeClr val="accent5">
                    <a:lumMod val="50000"/>
                  </a:schemeClr>
                </a:solidFill>
                <a:latin typeface="Times New Roman"/>
                <a:ea typeface="Times New Roman"/>
                <a:cs typeface="Arabic Transparent"/>
              </a:rPr>
              <a:t>التعلم</a:t>
            </a:r>
            <a:r>
              <a:rPr lang="ar-SA" dirty="0">
                <a:latin typeface="Times New Roman"/>
                <a:ea typeface="Times New Roman"/>
                <a:cs typeface="Arabic Transparent"/>
              </a:rPr>
              <a:t> قد يكون مقصود أو غير مقصود بينما </a:t>
            </a:r>
            <a:r>
              <a:rPr lang="ar-SA" dirty="0">
                <a:solidFill>
                  <a:schemeClr val="accent5">
                    <a:lumMod val="50000"/>
                  </a:schemeClr>
                </a:solidFill>
                <a:latin typeface="Times New Roman"/>
                <a:ea typeface="Times New Roman"/>
                <a:cs typeface="Arabic Transparent"/>
              </a:rPr>
              <a:t>التعليم </a:t>
            </a:r>
            <a:r>
              <a:rPr lang="ar-SA" dirty="0">
                <a:latin typeface="Times New Roman"/>
                <a:ea typeface="Times New Roman"/>
                <a:cs typeface="Arabic Transparent"/>
              </a:rPr>
              <a:t>دائما مقصود.</a:t>
            </a:r>
            <a:endParaRPr lang="en-US" sz="2000" dirty="0">
              <a:latin typeface="Times New Roman"/>
              <a:ea typeface="Times New Roman"/>
              <a:cs typeface="Arabic Transparent"/>
            </a:endParaRPr>
          </a:p>
          <a:p>
            <a:pPr marL="0" lvl="0" indent="0" algn="justLow">
              <a:lnSpc>
                <a:spcPts val="5000"/>
              </a:lnSpc>
              <a:buNone/>
              <a:tabLst>
                <a:tab pos="228600" algn="l"/>
              </a:tabLst>
            </a:pPr>
            <a:r>
              <a:rPr lang="ar-SA" dirty="0">
                <a:solidFill>
                  <a:schemeClr val="accent5">
                    <a:lumMod val="50000"/>
                  </a:schemeClr>
                </a:solidFill>
                <a:latin typeface="Times New Roman"/>
                <a:ea typeface="Times New Roman"/>
                <a:cs typeface="Arabic Transparent"/>
              </a:rPr>
              <a:t>التعلم</a:t>
            </a:r>
            <a:r>
              <a:rPr lang="ar-SA" dirty="0">
                <a:latin typeface="Times New Roman"/>
                <a:ea typeface="Times New Roman"/>
                <a:cs typeface="Arabic Transparent"/>
              </a:rPr>
              <a:t> قد يكون ذاتي أو غير ذاتي بينما </a:t>
            </a:r>
            <a:r>
              <a:rPr lang="ar-SA" dirty="0">
                <a:solidFill>
                  <a:schemeClr val="accent5">
                    <a:lumMod val="50000"/>
                  </a:schemeClr>
                </a:solidFill>
                <a:latin typeface="Times New Roman"/>
                <a:ea typeface="Times New Roman"/>
                <a:cs typeface="Arabic Transparent"/>
              </a:rPr>
              <a:t>التعليم</a:t>
            </a:r>
            <a:r>
              <a:rPr lang="ar-SA" dirty="0">
                <a:latin typeface="Times New Roman"/>
                <a:ea typeface="Times New Roman"/>
                <a:cs typeface="Arabic Transparent"/>
              </a:rPr>
              <a:t> يغلب عليه وجود معلم وبالتالي يُطلق عليه غير ذاتي. </a:t>
            </a:r>
            <a:endParaRPr lang="en-US" sz="2000" dirty="0">
              <a:latin typeface="Times New Roman"/>
              <a:ea typeface="Times New Roman"/>
              <a:cs typeface="Arabic Transparent"/>
            </a:endParaRPr>
          </a:p>
          <a:p>
            <a:pPr marL="0" lvl="0" indent="0" algn="justLow">
              <a:lnSpc>
                <a:spcPts val="5000"/>
              </a:lnSpc>
              <a:buNone/>
              <a:tabLst>
                <a:tab pos="228600" algn="l"/>
              </a:tabLst>
            </a:pPr>
            <a:r>
              <a:rPr lang="ar-SA" dirty="0">
                <a:solidFill>
                  <a:schemeClr val="accent5">
                    <a:lumMod val="50000"/>
                  </a:schemeClr>
                </a:solidFill>
                <a:latin typeface="Times New Roman"/>
                <a:ea typeface="Times New Roman"/>
                <a:cs typeface="Arabic Transparent"/>
              </a:rPr>
              <a:t>التعلم</a:t>
            </a:r>
            <a:r>
              <a:rPr lang="ar-SA" dirty="0">
                <a:latin typeface="Times New Roman"/>
                <a:ea typeface="Times New Roman"/>
                <a:cs typeface="Arabic Transparent"/>
              </a:rPr>
              <a:t> قد يكون للسيئ والحسن بينما </a:t>
            </a:r>
            <a:r>
              <a:rPr lang="ar-SA" dirty="0">
                <a:solidFill>
                  <a:schemeClr val="accent5">
                    <a:lumMod val="50000"/>
                  </a:schemeClr>
                </a:solidFill>
                <a:latin typeface="Times New Roman"/>
                <a:ea typeface="Times New Roman"/>
                <a:cs typeface="Arabic Transparent"/>
              </a:rPr>
              <a:t>التعليم </a:t>
            </a:r>
            <a:r>
              <a:rPr lang="ar-SA" dirty="0">
                <a:latin typeface="Times New Roman"/>
                <a:ea typeface="Times New Roman"/>
                <a:cs typeface="Arabic Transparent"/>
              </a:rPr>
              <a:t>يُفترض دائما حسن.</a:t>
            </a:r>
            <a:endParaRPr lang="en-US" sz="2000" dirty="0">
              <a:latin typeface="Times New Roman"/>
              <a:ea typeface="Times New Roman"/>
              <a:cs typeface="Arabic Transparent"/>
            </a:endParaRPr>
          </a:p>
          <a:p>
            <a:endParaRPr lang="ar-EG" dirty="0"/>
          </a:p>
        </p:txBody>
      </p:sp>
    </p:spTree>
    <p:extLst>
      <p:ext uri="{BB962C8B-B14F-4D97-AF65-F5344CB8AC3E}">
        <p14:creationId xmlns:p14="http://schemas.microsoft.com/office/powerpoint/2010/main" xmlns="" val="26501585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616" y="1575323"/>
            <a:ext cx="6768752" cy="2015936"/>
          </a:xfrm>
          <a:prstGeom prst="rect">
            <a:avLst/>
          </a:prstGeom>
        </p:spPr>
        <p:txBody>
          <a:bodyPr wrap="square">
            <a:spAutoFit/>
          </a:bodyPr>
          <a:lstStyle/>
          <a:p>
            <a:pPr algn="justLow" rtl="1">
              <a:lnSpc>
                <a:spcPts val="5000"/>
              </a:lnSpc>
            </a:pPr>
            <a:r>
              <a:rPr lang="ar-SA" sz="3600" u="sng" dirty="0" smtClean="0">
                <a:solidFill>
                  <a:prstClr val="black"/>
                </a:solidFill>
                <a:latin typeface="Times New Roman"/>
                <a:ea typeface="Times New Roman"/>
              </a:rPr>
              <a:t>يُسمى </a:t>
            </a:r>
            <a:r>
              <a:rPr lang="ar-SA" sz="3600" u="sng" dirty="0">
                <a:solidFill>
                  <a:prstClr val="black"/>
                </a:solidFill>
                <a:latin typeface="Times New Roman"/>
                <a:ea typeface="Times New Roman"/>
              </a:rPr>
              <a:t>التعلم تعليم إذا توفرت الشروط التالية: </a:t>
            </a:r>
            <a:endParaRPr lang="en-US" sz="2800" dirty="0">
              <a:solidFill>
                <a:prstClr val="black"/>
              </a:solidFill>
              <a:latin typeface="Times New Roman"/>
              <a:ea typeface="Times New Roman"/>
            </a:endParaRPr>
          </a:p>
          <a:p>
            <a:pPr algn="justLow" rtl="1">
              <a:lnSpc>
                <a:spcPts val="5000"/>
              </a:lnSpc>
              <a:tabLst>
                <a:tab pos="228600" algn="l"/>
              </a:tabLst>
            </a:pPr>
            <a:r>
              <a:rPr lang="ar-SA" sz="3600" dirty="0">
                <a:solidFill>
                  <a:srgbClr val="4BACC6">
                    <a:lumMod val="50000"/>
                  </a:srgbClr>
                </a:solidFill>
                <a:latin typeface="Times New Roman"/>
                <a:ea typeface="Times New Roman"/>
                <a:cs typeface="Arabic Transparent"/>
              </a:rPr>
              <a:t>- تحديد المكان والزمان. </a:t>
            </a:r>
            <a:endParaRPr lang="en-US" sz="3600" dirty="0">
              <a:solidFill>
                <a:srgbClr val="4BACC6">
                  <a:lumMod val="50000"/>
                </a:srgbClr>
              </a:solidFill>
              <a:latin typeface="Times New Roman"/>
              <a:ea typeface="Times New Roman"/>
              <a:cs typeface="Arabic Transparent"/>
            </a:endParaRPr>
          </a:p>
          <a:p>
            <a:pPr algn="justLow" rtl="1">
              <a:lnSpc>
                <a:spcPts val="5000"/>
              </a:lnSpc>
              <a:tabLst>
                <a:tab pos="228600" algn="l"/>
              </a:tabLst>
            </a:pPr>
            <a:r>
              <a:rPr lang="ar-SA" sz="3600" dirty="0">
                <a:solidFill>
                  <a:srgbClr val="4BACC6">
                    <a:lumMod val="50000"/>
                  </a:srgbClr>
                </a:solidFill>
                <a:latin typeface="Times New Roman"/>
                <a:ea typeface="Times New Roman"/>
                <a:cs typeface="Arabic Transparent"/>
              </a:rPr>
              <a:t>- تحديد المنهج والتحكم فيه كما وكيفاً.</a:t>
            </a:r>
            <a:endParaRPr lang="en-US" sz="3600" dirty="0">
              <a:solidFill>
                <a:srgbClr val="4BACC6">
                  <a:lumMod val="50000"/>
                </a:srgbClr>
              </a:solidFill>
              <a:latin typeface="Times New Roman"/>
              <a:ea typeface="Times New Roman"/>
              <a:cs typeface="Arabic Transparent"/>
            </a:endParaRPr>
          </a:p>
        </p:txBody>
      </p:sp>
    </p:spTree>
    <p:extLst>
      <p:ext uri="{BB962C8B-B14F-4D97-AF65-F5344CB8AC3E}">
        <p14:creationId xmlns:p14="http://schemas.microsoft.com/office/powerpoint/2010/main" xmlns="" val="31086421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016850"/>
            <a:ext cx="7560840" cy="2995060"/>
          </a:xfrm>
        </p:spPr>
        <p:txBody>
          <a:bodyPr/>
          <a:lstStyle/>
          <a:p>
            <a:pPr marL="0" indent="0">
              <a:buNone/>
            </a:pPr>
            <a:endParaRPr lang="ar-SA" dirty="0" smtClean="0">
              <a:solidFill>
                <a:srgbClr val="FF0000"/>
              </a:solidFill>
            </a:endParaRPr>
          </a:p>
          <a:p>
            <a:pPr marL="0" indent="0">
              <a:buNone/>
            </a:pPr>
            <a:endParaRPr lang="ar-SA" dirty="0">
              <a:solidFill>
                <a:srgbClr val="FF0000"/>
              </a:solidFill>
            </a:endParaRPr>
          </a:p>
          <a:p>
            <a:pPr marL="0" indent="0" algn="ctr">
              <a:buNone/>
            </a:pPr>
            <a:r>
              <a:rPr lang="ar-SA" sz="4000" dirty="0" smtClean="0">
                <a:solidFill>
                  <a:srgbClr val="FF0000"/>
                </a:solidFill>
              </a:rPr>
              <a:t>سؤال</a:t>
            </a:r>
            <a:r>
              <a:rPr lang="ar-SA" sz="4000" dirty="0">
                <a:solidFill>
                  <a:srgbClr val="FF0000"/>
                </a:solidFill>
              </a:rPr>
              <a:t>: هل كل تغير في الأداء يعد تعلم ؟</a:t>
            </a:r>
          </a:p>
          <a:p>
            <a:pPr marL="0" indent="0">
              <a:buNone/>
            </a:pPr>
            <a:endParaRPr lang="ar-SA" dirty="0"/>
          </a:p>
        </p:txBody>
      </p:sp>
    </p:spTree>
    <p:extLst>
      <p:ext uri="{BB962C8B-B14F-4D97-AF65-F5344CB8AC3E}">
        <p14:creationId xmlns:p14="http://schemas.microsoft.com/office/powerpoint/2010/main" xmlns="" val="248578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16852"/>
            <a:ext cx="7488832" cy="3108543"/>
          </a:xfrm>
        </p:spPr>
        <p:txBody>
          <a:bodyPr/>
          <a:lstStyle/>
          <a:p>
            <a:pPr marL="0" indent="0" algn="justLow">
              <a:lnSpc>
                <a:spcPts val="5100"/>
              </a:lnSpc>
              <a:buNone/>
            </a:pPr>
            <a:r>
              <a:rPr lang="ar-SA" dirty="0"/>
              <a:t>ليس كل تغير في السلوك يعد تعلما </a:t>
            </a:r>
            <a:r>
              <a:rPr lang="ar-SA" dirty="0" smtClean="0"/>
              <a:t>، , والسبب </a:t>
            </a:r>
            <a:r>
              <a:rPr lang="ar-SA" dirty="0"/>
              <a:t>: </a:t>
            </a:r>
          </a:p>
          <a:p>
            <a:pPr marL="0" indent="0" algn="justLow">
              <a:lnSpc>
                <a:spcPts val="5100"/>
              </a:lnSpc>
              <a:buNone/>
            </a:pPr>
            <a:r>
              <a:rPr lang="ar-SA" dirty="0"/>
              <a:t>( أن هناك بعض التغيرات التي تطرأ علي السلوك نتيجة التعرض لمثير ما ( ظروف مرضية – وقوعه تحت تأثير مخدر – ازالة جزء من اعضائه ) ويزول التغير في الاداء بزوال المؤثر . </a:t>
            </a:r>
          </a:p>
          <a:p>
            <a:endParaRPr lang="ar-SA" dirty="0"/>
          </a:p>
        </p:txBody>
      </p:sp>
    </p:spTree>
    <p:extLst>
      <p:ext uri="{BB962C8B-B14F-4D97-AF65-F5344CB8AC3E}">
        <p14:creationId xmlns:p14="http://schemas.microsoft.com/office/powerpoint/2010/main" xmlns="" val="35404485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C00000"/>
                </a:solidFill>
              </a:rPr>
              <a:t>لماذا ندرس التعلم</a:t>
            </a:r>
            <a:endParaRPr lang="ar-EG" dirty="0">
              <a:solidFill>
                <a:srgbClr val="C00000"/>
              </a:solidFill>
            </a:endParaRPr>
          </a:p>
        </p:txBody>
      </p:sp>
      <p:sp>
        <p:nvSpPr>
          <p:cNvPr id="3" name="Content Placeholder 2"/>
          <p:cNvSpPr>
            <a:spLocks noGrp="1"/>
          </p:cNvSpPr>
          <p:nvPr>
            <p:ph idx="1"/>
          </p:nvPr>
        </p:nvSpPr>
        <p:spPr>
          <a:xfrm>
            <a:off x="323528" y="843558"/>
            <a:ext cx="8280920" cy="3816424"/>
          </a:xfrm>
        </p:spPr>
        <p:txBody>
          <a:bodyPr>
            <a:normAutofit fontScale="77500" lnSpcReduction="20000"/>
          </a:bodyPr>
          <a:lstStyle/>
          <a:p>
            <a:pPr marL="0" indent="0" algn="justLow" rtl="1">
              <a:lnSpc>
                <a:spcPts val="5400"/>
              </a:lnSpc>
              <a:buNone/>
            </a:pPr>
            <a:r>
              <a:rPr lang="ar-EG" dirty="0" smtClean="0"/>
              <a:t>- </a:t>
            </a:r>
            <a:r>
              <a:rPr lang="ar-EG" sz="3300" dirty="0" smtClean="0"/>
              <a:t>لأن التعلم الوسيلة التي نستطيع بها تحقيق السلوك التكيفي.     </a:t>
            </a:r>
          </a:p>
          <a:p>
            <a:pPr marL="0" indent="0" algn="justLow" rtl="1">
              <a:lnSpc>
                <a:spcPts val="5400"/>
              </a:lnSpc>
              <a:buNone/>
            </a:pPr>
            <a:r>
              <a:rPr lang="ar-EG" sz="3300" dirty="0" smtClean="0"/>
              <a:t>- </a:t>
            </a:r>
            <a:r>
              <a:rPr lang="ar-SA" sz="3300" dirty="0" smtClean="0"/>
              <a:t>ي</a:t>
            </a:r>
            <a:r>
              <a:rPr lang="ar-EG" sz="3300" dirty="0" err="1" smtClean="0"/>
              <a:t>عتبر</a:t>
            </a:r>
            <a:r>
              <a:rPr lang="ar-SA" sz="3300" dirty="0" smtClean="0"/>
              <a:t>التعلم هو</a:t>
            </a:r>
            <a:r>
              <a:rPr lang="ar-EG" sz="3300" dirty="0" smtClean="0"/>
              <a:t> الدعامة الأساسية لكل جوانب النمو (عقلي- خلقي-  اجتماعي)</a:t>
            </a:r>
          </a:p>
          <a:p>
            <a:pPr marL="0" indent="0" algn="justLow" rtl="1">
              <a:lnSpc>
                <a:spcPts val="5400"/>
              </a:lnSpc>
              <a:buNone/>
            </a:pPr>
            <a:r>
              <a:rPr lang="ar-EG" sz="3300" dirty="0" smtClean="0"/>
              <a:t>- لا</a:t>
            </a:r>
            <a:r>
              <a:rPr lang="ar-SA" sz="3300" dirty="0" smtClean="0"/>
              <a:t> ي</a:t>
            </a:r>
            <a:r>
              <a:rPr lang="ar-EG" sz="3300" dirty="0" err="1" smtClean="0"/>
              <a:t>قتصر</a:t>
            </a:r>
            <a:r>
              <a:rPr lang="ar-SA" sz="3300" dirty="0" smtClean="0"/>
              <a:t> التعلم </a:t>
            </a:r>
            <a:r>
              <a:rPr lang="ar-EG" sz="3300" dirty="0" smtClean="0"/>
              <a:t>على اكتساب المعلومات والأفكار وإنما </a:t>
            </a:r>
            <a:r>
              <a:rPr lang="ar-SA" sz="3300" dirty="0" smtClean="0"/>
              <a:t>ي</a:t>
            </a:r>
            <a:r>
              <a:rPr lang="ar-EG" sz="3300" dirty="0" smtClean="0"/>
              <a:t>شمل أيضاً مختلف العادات والمهارات</a:t>
            </a:r>
            <a:r>
              <a:rPr lang="ar-SA" sz="3300" dirty="0" smtClean="0"/>
              <a:t>،</a:t>
            </a:r>
            <a:r>
              <a:rPr lang="ar-EG" sz="3300" dirty="0" smtClean="0"/>
              <a:t> فكل ما يكتسبه الفرد على اختلاف صوره ما هو إلا نتاج لعملية التعلم</a:t>
            </a:r>
            <a:r>
              <a:rPr lang="ar-SA" sz="3300" dirty="0" smtClean="0"/>
              <a:t>.</a:t>
            </a:r>
            <a:endParaRPr lang="ar-EG" sz="3300" dirty="0"/>
          </a:p>
        </p:txBody>
      </p:sp>
    </p:spTree>
    <p:extLst>
      <p:ext uri="{BB962C8B-B14F-4D97-AF65-F5344CB8AC3E}">
        <p14:creationId xmlns:p14="http://schemas.microsoft.com/office/powerpoint/2010/main" xmlns="" val="216384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283718"/>
            <a:ext cx="8305800" cy="2096943"/>
          </a:xfrm>
        </p:spPr>
        <p:txBody>
          <a:bodyPr>
            <a:normAutofit fontScale="90000"/>
          </a:bodyPr>
          <a:lstStyle/>
          <a:p>
            <a:pPr marL="0" lvl="0" indent="0" algn="ct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شكرا علي حسن المتابعة</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إلي اللقاء </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dirty="0" smtClean="0"/>
              <a:t>د/أسماء عبد السلام</a:t>
            </a:r>
            <a:br>
              <a:rPr lang="ar-SA" dirty="0" smtClean="0"/>
            </a:br>
            <a:endParaRPr lang="ar-SA" dirty="0"/>
          </a:p>
        </p:txBody>
      </p:sp>
      <p:sp>
        <p:nvSpPr>
          <p:cNvPr id="3" name="Content Placeholder 2"/>
          <p:cNvSpPr>
            <a:spLocks noGrp="1"/>
          </p:cNvSpPr>
          <p:nvPr>
            <p:ph idx="1"/>
          </p:nvPr>
        </p:nvSpPr>
        <p:spPr>
          <a:xfrm>
            <a:off x="1331640" y="483518"/>
            <a:ext cx="6705600" cy="1697661"/>
          </a:xfrm>
        </p:spPr>
        <p:txBody>
          <a:bodyPr>
            <a:normAutofit fontScale="85000" lnSpcReduction="20000"/>
          </a:bodyPr>
          <a:lstStyle/>
          <a:p>
            <a:pPr marL="0" indent="0" algn="ctr">
              <a:buNone/>
            </a:pPr>
            <a:endParaRPr lang="ar-SA" dirty="0" smtClean="0"/>
          </a:p>
          <a:p>
            <a:pPr marL="0" indent="0" algn="ctr">
              <a:buNone/>
            </a:pPr>
            <a:endParaRPr lang="ar-SA" dirty="0"/>
          </a:p>
          <a:p>
            <a:pPr marL="0" indent="0" algn="ctr">
              <a:buNone/>
            </a:pPr>
            <a:endParaRPr lang="ar-SA" dirty="0" smtClean="0"/>
          </a:p>
          <a:p>
            <a:pPr marL="0" indent="0" algn="ctr">
              <a:buNone/>
            </a:pPr>
            <a:r>
              <a:rPr lang="ar-SA" sz="6000" dirty="0" smtClean="0">
                <a:solidFill>
                  <a:srgbClr val="00B0F0"/>
                </a:solidFill>
              </a:rPr>
              <a:t>تمت بحمد الله</a:t>
            </a:r>
            <a:endParaRPr lang="ar-SA" sz="6000" dirty="0">
              <a:solidFill>
                <a:srgbClr val="00B0F0"/>
              </a:solidFill>
            </a:endParaRPr>
          </a:p>
        </p:txBody>
      </p:sp>
    </p:spTree>
    <p:extLst>
      <p:ext uri="{BB962C8B-B14F-4D97-AF65-F5344CB8AC3E}">
        <p14:creationId xmlns:p14="http://schemas.microsoft.com/office/powerpoint/2010/main" xmlns="" val="379915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839c4af37e9fb775237f959e1658ef4eeea9cb"/>
</p:tagLst>
</file>

<file path=ppt/theme/theme1.xml><?xml version="1.0" encoding="utf-8"?>
<a:theme xmlns:a="http://schemas.openxmlformats.org/drawingml/2006/main" name="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الاولي  التعلم د اسما</Template>
  <TotalTime>555</TotalTime>
  <Words>1367</Words>
  <Application>Microsoft Office PowerPoint</Application>
  <PresentationFormat>عرض على الشاشة (9:16)‏</PresentationFormat>
  <Paragraphs>166</Paragraphs>
  <Slides>39</Slides>
  <Notes>0</Notes>
  <HiddenSlides>0</HiddenSlides>
  <MMClips>0</MMClips>
  <ScaleCrop>false</ScaleCrop>
  <HeadingPairs>
    <vt:vector size="4" baseType="variant">
      <vt:variant>
        <vt:lpstr>سمة</vt:lpstr>
      </vt:variant>
      <vt:variant>
        <vt:i4>1</vt:i4>
      </vt:variant>
      <vt:variant>
        <vt:lpstr>عناوين الشرائح</vt:lpstr>
      </vt:variant>
      <vt:variant>
        <vt:i4>39</vt:i4>
      </vt:variant>
    </vt:vector>
  </HeadingPairs>
  <TitlesOfParts>
    <vt:vector size="40" baseType="lpstr">
      <vt:lpstr>المحاضرة الاولي  التعلم د اسما</vt:lpstr>
      <vt:lpstr>الشريحة 1</vt:lpstr>
      <vt:lpstr>الشريحة 2</vt:lpstr>
      <vt:lpstr>التعلم</vt:lpstr>
      <vt:lpstr>  مفهوم التعلم</vt:lpstr>
      <vt:lpstr>مفهوم التعلم</vt:lpstr>
      <vt:lpstr>الشريحة 6</vt:lpstr>
      <vt:lpstr>1- النضج </vt:lpstr>
      <vt:lpstr>الشريحة 8</vt:lpstr>
      <vt:lpstr>الشريحة 9</vt:lpstr>
      <vt:lpstr> 2- الدافعية</vt:lpstr>
      <vt:lpstr>الشريحة 11</vt:lpstr>
      <vt:lpstr>الشريحة 12</vt:lpstr>
      <vt:lpstr>مصادر الدافعية</vt:lpstr>
      <vt:lpstr>مصادر الدافعية</vt:lpstr>
      <vt:lpstr>مصادر الدافعية</vt:lpstr>
      <vt:lpstr>3- الممارسة</vt:lpstr>
      <vt:lpstr>الشريحة 17</vt:lpstr>
      <vt:lpstr>الشريحة 18</vt:lpstr>
      <vt:lpstr>الشريحة 19</vt:lpstr>
      <vt:lpstr>الشريحة 20</vt:lpstr>
      <vt:lpstr>الشريحة 21</vt:lpstr>
      <vt:lpstr>الشريحة 22</vt:lpstr>
      <vt:lpstr>4-الصحة الجسمية والعقلية </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لماذا ندرس التعلم</vt:lpstr>
      <vt:lpstr>شكرا علي حسن المتابعة إلي اللقاء    د/أسماء عبد السلام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HP</cp:lastModifiedBy>
  <cp:revision>173</cp:revision>
  <dcterms:created xsi:type="dcterms:W3CDTF">2012-10-24T01:44:12Z</dcterms:created>
  <dcterms:modified xsi:type="dcterms:W3CDTF">2013-05-03T12:42:42Z</dcterms:modified>
</cp:coreProperties>
</file>