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6.xml" ContentType="application/vnd.openxmlformats-officedocument.presentationml.slideMaster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  <p:sldMasterId id="2147483686" r:id="rId3"/>
    <p:sldMasterId id="2147483699" r:id="rId4"/>
    <p:sldMasterId id="2147483712" r:id="rId5"/>
    <p:sldMasterId id="2147483725" r:id="rId6"/>
  </p:sldMasterIdLst>
  <p:notesMasterIdLst>
    <p:notesMasterId r:id="rId32"/>
  </p:notesMasterIdLst>
  <p:sldIdLst>
    <p:sldId id="256" r:id="rId7"/>
    <p:sldId id="257" r:id="rId8"/>
    <p:sldId id="280" r:id="rId9"/>
    <p:sldId id="322" r:id="rId10"/>
    <p:sldId id="330" r:id="rId11"/>
    <p:sldId id="331" r:id="rId12"/>
    <p:sldId id="323" r:id="rId13"/>
    <p:sldId id="324" r:id="rId14"/>
    <p:sldId id="332" r:id="rId15"/>
    <p:sldId id="325" r:id="rId16"/>
    <p:sldId id="326" r:id="rId17"/>
    <p:sldId id="334" r:id="rId18"/>
    <p:sldId id="335" r:id="rId19"/>
    <p:sldId id="336" r:id="rId20"/>
    <p:sldId id="337" r:id="rId21"/>
    <p:sldId id="338" r:id="rId22"/>
    <p:sldId id="328" r:id="rId23"/>
    <p:sldId id="340" r:id="rId24"/>
    <p:sldId id="341" r:id="rId25"/>
    <p:sldId id="342" r:id="rId26"/>
    <p:sldId id="343" r:id="rId27"/>
    <p:sldId id="344" r:id="rId28"/>
    <p:sldId id="345" r:id="rId29"/>
    <p:sldId id="346" r:id="rId30"/>
    <p:sldId id="319" r:id="rId31"/>
  </p:sldIdLst>
  <p:sldSz cx="9144000" cy="5143500" type="screen16x9"/>
  <p:notesSz cx="6858000" cy="9144000"/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7E8D"/>
    <a:srgbClr val="0033CC"/>
    <a:srgbClr val="5E7FA6"/>
    <a:srgbClr val="000000"/>
    <a:srgbClr val="D5DCE1"/>
    <a:srgbClr val="8BA3BF"/>
    <a:srgbClr val="9FA8C5"/>
    <a:srgbClr val="618F9F"/>
    <a:srgbClr val="8FAFBB"/>
    <a:srgbClr val="637B8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60" d="100"/>
          <a:sy n="60" d="100"/>
        </p:scale>
        <p:origin x="-702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9EDBE0F-454E-4E23-9025-3FCB0D2A2459}" type="datetimeFigureOut">
              <a:rPr lang="ar-EG" smtClean="0"/>
              <a:pPr/>
              <a:t>23/06/1434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53461D4-C238-4928-AD59-2CB5255659FB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xmlns="" val="2104077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461D4-C238-4928-AD59-2CB5255659FB}" type="slidenum">
              <a:rPr lang="ar-EG" smtClean="0"/>
              <a:pPr/>
              <a:t>1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xmlns="" val="18057871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461D4-C238-4928-AD59-2CB5255659FB}" type="slidenum">
              <a:rPr lang="ar-EG" smtClean="0"/>
              <a:pPr/>
              <a:t>2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xmlns="" val="902918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461D4-C238-4928-AD59-2CB5255659FB}" type="slidenum">
              <a:rPr lang="ar-EG" smtClean="0"/>
              <a:pPr/>
              <a:t>3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xmlns="" val="847660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461D4-C238-4928-AD59-2CB5255659FB}" type="slidenum">
              <a:rPr lang="ar-EG" smtClean="0"/>
              <a:pPr/>
              <a:t>4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xmlns="" val="2131544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461D4-C238-4928-AD59-2CB5255659FB}" type="slidenum">
              <a:rPr lang="ar-EG" smtClean="0"/>
              <a:pPr/>
              <a:t>5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xmlns="" val="3810744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461D4-C238-4928-AD59-2CB5255659FB}" type="slidenum">
              <a:rPr lang="ar-EG" smtClean="0"/>
              <a:pPr/>
              <a:t>6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xmlns="" val="819030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461D4-C238-4928-AD59-2CB5255659FB}" type="slidenum">
              <a:rPr lang="ar-EG" smtClean="0"/>
              <a:pPr/>
              <a:t>7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xmlns="" val="5602972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773BDA-2F00-4EBF-992A-0FA58650D70C}" type="slidenum">
              <a:rPr lang="ar-SA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2694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yCGTitleMasterTransparentShape"/>
          <p:cNvSpPr/>
          <p:nvPr userDrawn="1"/>
        </p:nvSpPr>
        <p:spPr>
          <a:xfrm>
            <a:off x="-254000" y="0"/>
            <a:ext cx="9652000" cy="5143500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SyCGVideoTemplateTextBkgShape1"/>
          <p:cNvSpPr/>
          <p:nvPr userDrawn="1"/>
        </p:nvSpPr>
        <p:spPr>
          <a:xfrm>
            <a:off x="119743" y="389165"/>
            <a:ext cx="8534400" cy="4191000"/>
          </a:xfrm>
          <a:prstGeom prst="rect">
            <a:avLst/>
          </a:prstGeom>
          <a:gradFill flip="none" rotWithShape="1">
            <a:gsLst>
              <a:gs pos="53800">
                <a:schemeClr val="tx2">
                  <a:lumMod val="60000"/>
                  <a:lumOff val="40000"/>
                  <a:alpha val="0"/>
                </a:schemeClr>
              </a:gs>
              <a:gs pos="0">
                <a:srgbClr val="9FA8C5"/>
              </a:gs>
              <a:gs pos="100000">
                <a:srgbClr val="DAE5EA">
                  <a:alpha val="62000"/>
                </a:srgbClr>
              </a:gs>
            </a:gsLst>
            <a:lin ang="432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SyCGVideoTemplateTextBkgShape2"/>
          <p:cNvSpPr/>
          <p:nvPr userDrawn="1"/>
        </p:nvSpPr>
        <p:spPr>
          <a:xfrm>
            <a:off x="272143" y="541565"/>
            <a:ext cx="8534400" cy="4191000"/>
          </a:xfrm>
          <a:prstGeom prst="rect">
            <a:avLst/>
          </a:prstGeom>
          <a:gradFill flip="none" rotWithShape="1">
            <a:gsLst>
              <a:gs pos="53800">
                <a:srgbClr val="896700">
                  <a:alpha val="0"/>
                </a:srgbClr>
              </a:gs>
              <a:gs pos="0">
                <a:srgbClr val="8BA3BF"/>
              </a:gs>
              <a:gs pos="100000">
                <a:srgbClr val="C4CFD4">
                  <a:alpha val="28627"/>
                </a:srgbClr>
              </a:gs>
            </a:gsLst>
            <a:lin ang="432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SyCGVideoTemplateTextBkgShape3"/>
          <p:cNvSpPr/>
          <p:nvPr userDrawn="1"/>
        </p:nvSpPr>
        <p:spPr>
          <a:xfrm>
            <a:off x="424543" y="693965"/>
            <a:ext cx="8534400" cy="4191000"/>
          </a:xfrm>
          <a:prstGeom prst="rect">
            <a:avLst/>
          </a:prstGeom>
          <a:gradFill flip="none" rotWithShape="1">
            <a:gsLst>
              <a:gs pos="57000">
                <a:srgbClr val="896700">
                  <a:alpha val="0"/>
                </a:srgbClr>
              </a:gs>
              <a:gs pos="0">
                <a:schemeClr val="bg1"/>
              </a:gs>
              <a:gs pos="100000">
                <a:srgbClr val="C3CED5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66751"/>
            <a:ext cx="7924800" cy="914400"/>
          </a:xfrm>
        </p:spPr>
        <p:txBody>
          <a:bodyPr>
            <a:noAutofit/>
          </a:bodyPr>
          <a:lstStyle>
            <a:lvl1pPr algn="l">
              <a:defRPr sz="4800" b="1">
                <a:solidFill>
                  <a:schemeClr val="tx1"/>
                </a:solidFill>
                <a:latin typeface="Candar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504952"/>
            <a:ext cx="6400800" cy="657225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rgbClr val="618F9F"/>
                </a:solidFill>
                <a:latin typeface="Candar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12507"/>
            <a:ext cx="2133600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909F1AB-4D8C-4A64-BA64-1AE6184D7623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12507"/>
            <a:ext cx="2895600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12507"/>
            <a:ext cx="2133600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02788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latin typeface="Candar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1513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2819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5499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3326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0487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2249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81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9851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32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372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571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222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1" descr="pi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66000165"/>
      </p:ext>
    </p:extLst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440356510"/>
      </p:ext>
    </p:extLst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xmlns="" val="3637844106"/>
      </p:ext>
    </p:extLst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644605814"/>
      </p:ext>
    </p:extLst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215218578"/>
      </p:ext>
    </p:extLst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428202848"/>
      </p:ext>
    </p:extLst>
  </p:cSld>
  <p:clrMapOvr>
    <a:masterClrMapping/>
  </p:clrMapOvr>
  <p:transition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991741179"/>
      </p:ext>
    </p:extLst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04803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xmlns="" val="1101640160"/>
      </p:ext>
    </p:extLst>
  </p:cSld>
  <p:clrMapOvr>
    <a:masterClrMapping/>
  </p:clrMapOvr>
  <p:transition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4025518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xmlns="" val="37997858"/>
      </p:ext>
    </p:extLst>
  </p:cSld>
  <p:clrMapOvr>
    <a:masterClrMapping/>
  </p:clrMapOvr>
  <p:transition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570357236"/>
      </p:ext>
    </p:extLst>
  </p:cSld>
  <p:clrMapOvr>
    <a:masterClrMapping/>
  </p:clrMapOvr>
  <p:transition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565846405"/>
      </p:ext>
    </p:extLst>
  </p:cSld>
  <p:clrMapOvr>
    <a:masterClrMapping/>
  </p:clrMapOvr>
  <p:transition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عنوان، ومحتوى، واثنان من ال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114300"/>
            <a:ext cx="6870700" cy="12001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71900" cy="2743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4610100" y="137160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3"/>
          </p:nvPr>
        </p:nvSpPr>
        <p:spPr>
          <a:xfrm>
            <a:off x="4610100" y="280035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>
          <a:xfrm>
            <a:off x="13716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>
          <a:xfrm>
            <a:off x="3556000" y="4686300"/>
            <a:ext cx="28956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>
          <a:xfrm>
            <a:off x="67183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A46BE4F-ED7C-4C65-BE56-06D3BB81F2EF}" type="slidenum">
              <a:rPr lang="ar-SA" sz="4000" b="1">
                <a:solidFill>
                  <a:srgbClr val="EAEAEA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4000" b="1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1366155"/>
      </p:ext>
    </p:extLst>
  </p:cSld>
  <p:clrMapOvr>
    <a:masterClrMapping/>
  </p:clrMapOvr>
  <p:transition advTm="1000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1" descr="pi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42136187"/>
      </p:ext>
    </p:extLst>
  </p:cSld>
  <p:clrMapOvr>
    <a:masterClrMapping/>
  </p:clrMapOvr>
  <p:transition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435045543"/>
      </p:ext>
    </p:extLst>
  </p:cSld>
  <p:clrMapOvr>
    <a:masterClrMapping/>
  </p:clrMapOvr>
  <p:transition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xmlns="" val="3651300017"/>
      </p:ext>
    </p:extLst>
  </p:cSld>
  <p:clrMapOvr>
    <a:masterClrMapping/>
  </p:clrMapOvr>
  <p:transition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733149038"/>
      </p:ext>
    </p:extLst>
  </p:cSld>
  <p:clrMapOvr>
    <a:masterClrMapping/>
  </p:clrMapOvr>
  <p:transition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989481455"/>
      </p:ext>
    </p:extLst>
  </p:cSld>
  <p:clrMapOvr>
    <a:masterClrMapping/>
  </p:clrMapOvr>
  <p:transition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904852149"/>
      </p:ext>
    </p:extLst>
  </p:cSld>
  <p:clrMapOvr>
    <a:masterClrMapping/>
  </p:clrMapOvr>
  <p:transition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42595491"/>
      </p:ext>
    </p:extLst>
  </p:cSld>
  <p:clrMapOvr>
    <a:masterClrMapping/>
  </p:clrMapOvr>
  <p:transition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04802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xmlns="" val="3882178429"/>
      </p:ext>
    </p:extLst>
  </p:cSld>
  <p:clrMapOvr>
    <a:masterClrMapping/>
  </p:clrMapOvr>
  <p:transition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4025517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xmlns="" val="1294577237"/>
      </p:ext>
    </p:extLst>
  </p:cSld>
  <p:clrMapOvr>
    <a:masterClrMapping/>
  </p:clrMapOvr>
  <p:transition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942887635"/>
      </p:ext>
    </p:extLst>
  </p:cSld>
  <p:clrMapOvr>
    <a:masterClrMapping/>
  </p:clrMapOvr>
  <p:transition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468490782"/>
      </p:ext>
    </p:extLst>
  </p:cSld>
  <p:clrMapOvr>
    <a:masterClrMapping/>
  </p:clrMapOvr>
  <p:transition>
    <p:rand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عنوان، ومحتوى، واثنان من ال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114300"/>
            <a:ext cx="6870700" cy="12001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71900" cy="2743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4610100" y="137160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3"/>
          </p:nvPr>
        </p:nvSpPr>
        <p:spPr>
          <a:xfrm>
            <a:off x="4610100" y="280035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>
          <a:xfrm>
            <a:off x="13716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>
          <a:xfrm>
            <a:off x="3556000" y="4686300"/>
            <a:ext cx="28956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>
          <a:xfrm>
            <a:off x="67183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A46BE4F-ED7C-4C65-BE56-06D3BB81F2EF}" type="slidenum">
              <a:rPr lang="ar-SA" sz="4000" b="1">
                <a:solidFill>
                  <a:srgbClr val="EAEAEA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4000" b="1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125460"/>
      </p:ext>
    </p:extLst>
  </p:cSld>
  <p:clrMapOvr>
    <a:masterClrMapping/>
  </p:clrMapOvr>
  <p:transition advTm="1000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1" descr="pi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67497324"/>
      </p:ext>
    </p:extLst>
  </p:cSld>
  <p:clrMapOvr>
    <a:masterClrMapping/>
  </p:clrMapOvr>
  <p:transition>
    <p:random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44736390"/>
      </p:ext>
    </p:extLst>
  </p:cSld>
  <p:clrMapOvr>
    <a:masterClrMapping/>
  </p:clrMapOvr>
  <p:transition>
    <p:random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xmlns="" val="2336993117"/>
      </p:ext>
    </p:extLst>
  </p:cSld>
  <p:clrMapOvr>
    <a:masterClrMapping/>
  </p:clrMapOvr>
  <p:transition>
    <p:random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367745204"/>
      </p:ext>
    </p:extLst>
  </p:cSld>
  <p:clrMapOvr>
    <a:masterClrMapping/>
  </p:clrMapOvr>
  <p:transition>
    <p:random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09220299"/>
      </p:ext>
    </p:extLst>
  </p:cSld>
  <p:clrMapOvr>
    <a:masterClrMapping/>
  </p:clrMapOvr>
  <p:transition>
    <p:random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997854695"/>
      </p:ext>
    </p:extLst>
  </p:cSld>
  <p:clrMapOvr>
    <a:masterClrMapping/>
  </p:clrMapOvr>
  <p:transition>
    <p:random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31574123"/>
      </p:ext>
    </p:extLst>
  </p:cSld>
  <p:clrMapOvr>
    <a:masterClrMapping/>
  </p:clrMapOvr>
  <p:transition>
    <p:random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04800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xmlns="" val="1106639236"/>
      </p:ext>
    </p:extLst>
  </p:cSld>
  <p:clrMapOvr>
    <a:masterClrMapping/>
  </p:clrMapOvr>
  <p:transition>
    <p:random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4025515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xmlns="" val="2336431082"/>
      </p:ext>
    </p:extLst>
  </p:cSld>
  <p:clrMapOvr>
    <a:masterClrMapping/>
  </p:clrMapOvr>
  <p:transition>
    <p:random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549021828"/>
      </p:ext>
    </p:extLst>
  </p:cSld>
  <p:clrMapOvr>
    <a:masterClrMapping/>
  </p:clrMapOvr>
  <p:transition>
    <p:random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365945267"/>
      </p:ext>
    </p:extLst>
  </p:cSld>
  <p:clrMapOvr>
    <a:masterClrMapping/>
  </p:clrMapOvr>
  <p:transition>
    <p:random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عنوان، ومحتوى، واثنان من ال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114300"/>
            <a:ext cx="6870700" cy="12001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71900" cy="2743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4610100" y="137160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3"/>
          </p:nvPr>
        </p:nvSpPr>
        <p:spPr>
          <a:xfrm>
            <a:off x="4610100" y="280035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>
          <a:xfrm>
            <a:off x="13716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>
          <a:xfrm>
            <a:off x="3556000" y="4686300"/>
            <a:ext cx="28956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>
          <a:xfrm>
            <a:off x="67183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A46BE4F-ED7C-4C65-BE56-06D3BB81F2EF}" type="slidenum">
              <a:rPr lang="ar-SA" sz="4000" b="1">
                <a:solidFill>
                  <a:srgbClr val="EAEAEA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4000" b="1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7117575"/>
      </p:ext>
    </p:extLst>
  </p:cSld>
  <p:clrMapOvr>
    <a:masterClrMapping/>
  </p:clrMapOvr>
  <p:transition advTm="1000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1" descr="pi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26833675"/>
      </p:ext>
    </p:extLst>
  </p:cSld>
  <p:clrMapOvr>
    <a:masterClrMapping/>
  </p:clrMapOvr>
  <p:transition>
    <p:random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045097185"/>
      </p:ext>
    </p:extLst>
  </p:cSld>
  <p:clrMapOvr>
    <a:masterClrMapping/>
  </p:clrMapOvr>
  <p:transition>
    <p:random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xmlns="" val="122153684"/>
      </p:ext>
    </p:extLst>
  </p:cSld>
  <p:clrMapOvr>
    <a:masterClrMapping/>
  </p:clrMapOvr>
  <p:transition>
    <p:random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666951863"/>
      </p:ext>
    </p:extLst>
  </p:cSld>
  <p:clrMapOvr>
    <a:masterClrMapping/>
  </p:clrMapOvr>
  <p:transition>
    <p:random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120769511"/>
      </p:ext>
    </p:extLst>
  </p:cSld>
  <p:clrMapOvr>
    <a:masterClrMapping/>
  </p:clrMapOvr>
  <p:transition>
    <p:random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117946426"/>
      </p:ext>
    </p:extLst>
  </p:cSld>
  <p:clrMapOvr>
    <a:masterClrMapping/>
  </p:clrMapOvr>
  <p:transition>
    <p:random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12344378"/>
      </p:ext>
    </p:extLst>
  </p:cSld>
  <p:clrMapOvr>
    <a:masterClrMapping/>
  </p:clrMapOvr>
  <p:transition>
    <p:random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xmlns="" val="2879759254"/>
      </p:ext>
    </p:extLst>
  </p:cSld>
  <p:clrMapOvr>
    <a:masterClrMapping/>
  </p:clrMapOvr>
  <p:transition>
    <p:random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4025512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xmlns="" val="3600967375"/>
      </p:ext>
    </p:extLst>
  </p:cSld>
  <p:clrMapOvr>
    <a:masterClrMapping/>
  </p:clrMapOvr>
  <p:transition>
    <p:random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4157214291"/>
      </p:ext>
    </p:extLst>
  </p:cSld>
  <p:clrMapOvr>
    <a:masterClrMapping/>
  </p:clrMapOvr>
  <p:transition>
    <p:random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4164348541"/>
      </p:ext>
    </p:extLst>
  </p:cSld>
  <p:clrMapOvr>
    <a:masterClrMapping/>
  </p:clrMapOvr>
  <p:transition>
    <p:random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عنوان، ومحتوى، واثنان من ال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114300"/>
            <a:ext cx="6870700" cy="12001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71900" cy="2743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4610100" y="137160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3"/>
          </p:nvPr>
        </p:nvSpPr>
        <p:spPr>
          <a:xfrm>
            <a:off x="4610100" y="280035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>
          <a:xfrm>
            <a:off x="13716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>
          <a:xfrm>
            <a:off x="3556000" y="4686300"/>
            <a:ext cx="28956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>
          <a:xfrm>
            <a:off x="67183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A46BE4F-ED7C-4C65-BE56-06D3BB81F2EF}" type="slidenum">
              <a:rPr lang="ar-SA" sz="4000" b="1">
                <a:solidFill>
                  <a:srgbClr val="EAEAEA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4000" b="1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5839239"/>
      </p:ext>
    </p:extLst>
  </p:cSld>
  <p:clrMapOvr>
    <a:masterClrMapping/>
  </p:clrMapOvr>
  <p:transition advTm="1000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1" descr="pi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05800687"/>
      </p:ext>
    </p:extLst>
  </p:cSld>
  <p:clrMapOvr>
    <a:masterClrMapping/>
  </p:clrMapOvr>
  <p:transition>
    <p:random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275968831"/>
      </p:ext>
    </p:extLst>
  </p:cSld>
  <p:clrMapOvr>
    <a:masterClrMapping/>
  </p:clrMapOvr>
  <p:transition>
    <p:random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xmlns="" val="1704864650"/>
      </p:ext>
    </p:extLst>
  </p:cSld>
  <p:clrMapOvr>
    <a:masterClrMapping/>
  </p:clrMapOvr>
  <p:transition>
    <p:random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352609290"/>
      </p:ext>
    </p:extLst>
  </p:cSld>
  <p:clrMapOvr>
    <a:masterClrMapping/>
  </p:clrMapOvr>
  <p:transition>
    <p:random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997013206"/>
      </p:ext>
    </p:extLst>
  </p:cSld>
  <p:clrMapOvr>
    <a:masterClrMapping/>
  </p:clrMapOvr>
  <p:transition>
    <p:random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605963784"/>
      </p:ext>
    </p:extLst>
  </p:cSld>
  <p:clrMapOvr>
    <a:masterClrMapping/>
  </p:clrMapOvr>
  <p:transition>
    <p:random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82208676"/>
      </p:ext>
    </p:extLst>
  </p:cSld>
  <p:clrMapOvr>
    <a:masterClrMapping/>
  </p:clrMapOvr>
  <p:transition>
    <p:random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1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11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xmlns="" val="2012611778"/>
      </p:ext>
    </p:extLst>
  </p:cSld>
  <p:clrMapOvr>
    <a:masterClrMapping/>
  </p:clrMapOvr>
  <p:transition>
    <p:random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4025508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xmlns="" val="2208862510"/>
      </p:ext>
    </p:extLst>
  </p:cSld>
  <p:clrMapOvr>
    <a:masterClrMapping/>
  </p:clrMapOvr>
  <p:transition>
    <p:random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4066964261"/>
      </p:ext>
    </p:extLst>
  </p:cSld>
  <p:clrMapOvr>
    <a:masterClrMapping/>
  </p:clrMapOvr>
  <p:transition>
    <p:random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569691677"/>
      </p:ext>
    </p:extLst>
  </p:cSld>
  <p:clrMapOvr>
    <a:masterClrMapping/>
  </p:clrMapOvr>
  <p:transition>
    <p:random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عنوان، ومحتوى، واثنان من ال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114300"/>
            <a:ext cx="6870700" cy="12001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71900" cy="2743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4610100" y="137160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3"/>
          </p:nvPr>
        </p:nvSpPr>
        <p:spPr>
          <a:xfrm>
            <a:off x="4610100" y="280035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>
          <a:xfrm>
            <a:off x="13716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>
          <a:xfrm>
            <a:off x="3556000" y="4686300"/>
            <a:ext cx="28956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>
          <a:xfrm>
            <a:off x="67183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A46BE4F-ED7C-4C65-BE56-06D3BB81F2EF}" type="slidenum">
              <a:rPr lang="ar-SA" sz="4000" b="1">
                <a:solidFill>
                  <a:srgbClr val="EAEAEA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4000" b="1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8565100"/>
      </p:ext>
    </p:extLst>
  </p:cSld>
  <p:clrMapOvr>
    <a:masterClrMapping/>
  </p:clrMapOvr>
  <p:transition advTm="1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yCGVideoTemplatePictureShape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SyCGVideoTemplatePictureTransparentShape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53800">
                <a:schemeClr val="tx2">
                  <a:lumMod val="60000"/>
                  <a:lumOff val="40000"/>
                  <a:alpha val="0"/>
                </a:schemeClr>
              </a:gs>
              <a:gs pos="0">
                <a:srgbClr val="9FA8C5"/>
              </a:gs>
              <a:gs pos="100000">
                <a:srgbClr val="8BA3BF"/>
              </a:gs>
            </a:gsLst>
            <a:lin ang="432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eSyCGVideoTemplateTextBkgShape"/>
          <p:cNvSpPr/>
          <p:nvPr/>
        </p:nvSpPr>
        <p:spPr>
          <a:xfrm>
            <a:off x="304800" y="285750"/>
            <a:ext cx="8534400" cy="4572000"/>
          </a:xfrm>
          <a:prstGeom prst="rect">
            <a:avLst/>
          </a:prstGeom>
          <a:solidFill>
            <a:schemeClr val="bg1">
              <a:alpha val="80000"/>
            </a:schemeClr>
          </a:solidFill>
          <a:ln w="12700">
            <a:solidFill>
              <a:srgbClr val="618F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209552"/>
            <a:ext cx="83058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016852"/>
            <a:ext cx="6705600" cy="310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1250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1909F1AB-4D8C-4A64-BA64-1AE6184D7623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12507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1250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61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3200" b="1" kern="1200">
          <a:solidFill>
            <a:srgbClr val="5E7FA6"/>
          </a:solidFill>
          <a:latin typeface="Candara" pitchFamily="34" charset="0"/>
          <a:ea typeface="+mj-ea"/>
          <a:cs typeface="+mj-cs"/>
        </a:defRPr>
      </a:lvl1pPr>
    </p:titleStyle>
    <p:bodyStyle>
      <a:lvl1pPr marL="457200" indent="-457200" algn="r" defTabSz="914400" rtl="1" eaLnBrk="1" latinLnBrk="0" hangingPunct="1">
        <a:spcBef>
          <a:spcPts val="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457200" algn="r" defTabSz="914400" rtl="1" eaLnBrk="1" latinLnBrk="0" hangingPunct="1">
        <a:spcBef>
          <a:spcPts val="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457200" algn="r" defTabSz="914400" rtl="1" eaLnBrk="1" latinLnBrk="0" hangingPunct="1">
        <a:spcBef>
          <a:spcPts val="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457200" indent="-457200" algn="r" defTabSz="914400" rtl="1" eaLnBrk="1" latinLnBrk="0" hangingPunct="1">
        <a:spcBef>
          <a:spcPts val="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457200" indent="-457200" algn="r" defTabSz="914400" rtl="1" eaLnBrk="1" latinLnBrk="0" hangingPunct="1">
        <a:spcBef>
          <a:spcPts val="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Line 18"/>
          <p:cNvSpPr>
            <a:spLocks noChangeShapeType="1"/>
          </p:cNvSpPr>
          <p:nvPr/>
        </p:nvSpPr>
        <p:spPr bwMode="auto">
          <a:xfrm>
            <a:off x="0" y="102870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152400" y="4868466"/>
            <a:ext cx="8839200" cy="33855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مفاتيح النجاح العشرة                                                      </a:t>
            </a:r>
            <a:r>
              <a:rPr lang="en-US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</a:t>
            </a: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    </a:t>
            </a:r>
            <a:r>
              <a:rPr lang="en-US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</a:t>
            </a: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مركز الموجز للتدريب</a:t>
            </a:r>
            <a:endParaRPr lang="en-US" sz="1600" b="1">
              <a:solidFill>
                <a:srgbClr val="333399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069" name="Line 21"/>
          <p:cNvSpPr>
            <a:spLocks noChangeShapeType="1"/>
          </p:cNvSpPr>
          <p:nvPr/>
        </p:nvSpPr>
        <p:spPr bwMode="auto">
          <a:xfrm>
            <a:off x="0" y="485775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752369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Symbol" pitchFamily="18" charset="2"/>
        <a:buChar char="¨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Line 18"/>
          <p:cNvSpPr>
            <a:spLocks noChangeShapeType="1"/>
          </p:cNvSpPr>
          <p:nvPr/>
        </p:nvSpPr>
        <p:spPr bwMode="auto">
          <a:xfrm>
            <a:off x="0" y="102870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152400" y="4868466"/>
            <a:ext cx="8839200" cy="33855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مفاتيح النجاح العشرة                                                      </a:t>
            </a:r>
            <a:r>
              <a:rPr lang="en-US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</a:t>
            </a: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    </a:t>
            </a:r>
            <a:r>
              <a:rPr lang="en-US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</a:t>
            </a: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مركز الموجز للتدريب</a:t>
            </a:r>
            <a:endParaRPr lang="en-US" sz="1600" b="1">
              <a:solidFill>
                <a:srgbClr val="333399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069" name="Line 21"/>
          <p:cNvSpPr>
            <a:spLocks noChangeShapeType="1"/>
          </p:cNvSpPr>
          <p:nvPr/>
        </p:nvSpPr>
        <p:spPr bwMode="auto">
          <a:xfrm>
            <a:off x="0" y="485775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55383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Symbol" pitchFamily="18" charset="2"/>
        <a:buChar char="¨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Line 18"/>
          <p:cNvSpPr>
            <a:spLocks noChangeShapeType="1"/>
          </p:cNvSpPr>
          <p:nvPr/>
        </p:nvSpPr>
        <p:spPr bwMode="auto">
          <a:xfrm>
            <a:off x="0" y="102870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152400" y="4868466"/>
            <a:ext cx="8839200" cy="33855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مفاتيح النجاح العشرة                                                      </a:t>
            </a:r>
            <a:r>
              <a:rPr lang="en-US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</a:t>
            </a: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    </a:t>
            </a:r>
            <a:r>
              <a:rPr lang="en-US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</a:t>
            </a: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مركز الموجز للتدريب</a:t>
            </a:r>
            <a:endParaRPr lang="en-US" sz="1600" b="1">
              <a:solidFill>
                <a:srgbClr val="333399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069" name="Line 21"/>
          <p:cNvSpPr>
            <a:spLocks noChangeShapeType="1"/>
          </p:cNvSpPr>
          <p:nvPr/>
        </p:nvSpPr>
        <p:spPr bwMode="auto">
          <a:xfrm>
            <a:off x="0" y="485775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495828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Symbol" pitchFamily="18" charset="2"/>
        <a:buChar char="¨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Line 18"/>
          <p:cNvSpPr>
            <a:spLocks noChangeShapeType="1"/>
          </p:cNvSpPr>
          <p:nvPr/>
        </p:nvSpPr>
        <p:spPr bwMode="auto">
          <a:xfrm>
            <a:off x="0" y="102870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152400" y="4868466"/>
            <a:ext cx="8839200" cy="33855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مفاتيح النجاح العشرة                                                      </a:t>
            </a:r>
            <a:r>
              <a:rPr lang="en-US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</a:t>
            </a: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    </a:t>
            </a:r>
            <a:r>
              <a:rPr lang="en-US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</a:t>
            </a: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مركز الموجز للتدريب</a:t>
            </a:r>
            <a:endParaRPr lang="en-US" sz="1600" b="1">
              <a:solidFill>
                <a:srgbClr val="333399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069" name="Line 21"/>
          <p:cNvSpPr>
            <a:spLocks noChangeShapeType="1"/>
          </p:cNvSpPr>
          <p:nvPr/>
        </p:nvSpPr>
        <p:spPr bwMode="auto">
          <a:xfrm>
            <a:off x="0" y="485775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496860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Symbol" pitchFamily="18" charset="2"/>
        <a:buChar char="¨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Line 18"/>
          <p:cNvSpPr>
            <a:spLocks noChangeShapeType="1"/>
          </p:cNvSpPr>
          <p:nvPr/>
        </p:nvSpPr>
        <p:spPr bwMode="auto">
          <a:xfrm>
            <a:off x="0" y="102870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152400" y="4868466"/>
            <a:ext cx="8839200" cy="33855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مفاتيح النجاح العشرة                                                      </a:t>
            </a:r>
            <a:r>
              <a:rPr lang="en-US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</a:t>
            </a: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    </a:t>
            </a:r>
            <a:r>
              <a:rPr lang="en-US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</a:t>
            </a: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مركز الموجز للتدريب</a:t>
            </a:r>
            <a:endParaRPr lang="en-US" sz="1600" b="1">
              <a:solidFill>
                <a:srgbClr val="333399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069" name="Line 21"/>
          <p:cNvSpPr>
            <a:spLocks noChangeShapeType="1"/>
          </p:cNvSpPr>
          <p:nvPr/>
        </p:nvSpPr>
        <p:spPr bwMode="auto">
          <a:xfrm>
            <a:off x="0" y="485775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864189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Symbol" pitchFamily="18" charset="2"/>
        <a:buChar char="¨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2000" y="-457200"/>
            <a:ext cx="7924800" cy="914400"/>
          </a:xfrm>
        </p:spPr>
        <p:txBody>
          <a:bodyPr/>
          <a:lstStyle/>
          <a:p>
            <a:pPr algn="ctr"/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1143000" y="2190752"/>
            <a:ext cx="6400800" cy="657225"/>
          </a:xfrm>
        </p:spPr>
        <p:txBody>
          <a:bodyPr>
            <a:normAutofit fontScale="40000" lnSpcReduction="20000"/>
          </a:bodyPr>
          <a:lstStyle/>
          <a:p>
            <a:pPr algn="r"/>
            <a:r>
              <a:rPr lang="ar-EG" sz="1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مادة مهارات التعلم والتفكير</a:t>
            </a:r>
            <a:endParaRPr lang="en-US" sz="1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40838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14351"/>
            <a:ext cx="8305800" cy="584775"/>
          </a:xfrm>
        </p:spPr>
        <p:txBody>
          <a:bodyPr>
            <a:noAutofit/>
          </a:bodyPr>
          <a:lstStyle/>
          <a:p>
            <a:pPr lvl="0" algn="ctr" rtl="0" eaLnBrk="0" fontAlgn="base" hangingPunct="0">
              <a:lnSpc>
                <a:spcPct val="85000"/>
              </a:lnSpc>
              <a:spcAft>
                <a:spcPct val="0"/>
              </a:spcAft>
              <a:defRPr/>
            </a:pPr>
            <a:r>
              <a:rPr kumimoji="1" lang="ar-SA" altLang="ar-SA" sz="45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+mn-ea"/>
                <a:cs typeface="Simplified Arabic" pitchFamily="18" charset="-78"/>
              </a:rPr>
              <a:t/>
            </a:r>
            <a:br>
              <a:rPr kumimoji="1" lang="ar-SA" altLang="ar-SA" sz="45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+mn-ea"/>
                <a:cs typeface="Simplified Arabic" pitchFamily="18" charset="-78"/>
              </a:rPr>
            </a:br>
            <a:r>
              <a:rPr kumimoji="1" lang="en-US" altLang="ar-SA" sz="45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+mn-ea"/>
                <a:cs typeface="Simplified Arabic" pitchFamily="18" charset="-78"/>
              </a:rPr>
              <a:t> </a:t>
            </a:r>
            <a:r>
              <a:rPr kumimoji="1" lang="en-US" altLang="ar-SA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+mn-ea"/>
                <a:cs typeface="Simplified Arabic" pitchFamily="18" charset="-78"/>
              </a:rPr>
              <a:t> </a:t>
            </a:r>
            <a:r>
              <a:rPr kumimoji="1" lang="en-US" altLang="ar-SA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+mn-ea"/>
                <a:cs typeface="Simplified Arabic" pitchFamily="18" charset="-78"/>
              </a:rPr>
              <a:t>( </a:t>
            </a:r>
            <a:r>
              <a:rPr kumimoji="1" lang="ar-SA" altLang="ar-SA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+mn-ea"/>
                <a:cs typeface="Simplified Arabic" pitchFamily="18" charset="-78"/>
              </a:rPr>
              <a:t>    ادارة الذات للتعلم ( </a:t>
            </a:r>
            <a:r>
              <a:rPr kumimoji="1" lang="ar-SA" altLang="ar-SA" sz="2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+mn-ea"/>
                <a:cs typeface="Simplified Arabic" pitchFamily="18" charset="-78"/>
              </a:rPr>
              <a:t>الجزء الثاني – مبادئ النجاح</a:t>
            </a:r>
            <a:r>
              <a:rPr kumimoji="1" lang="ar-SA" altLang="ar-SA" sz="45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+mn-ea"/>
                <a:cs typeface="Simplified Arabic" pitchFamily="18" charset="-78"/>
              </a:rPr>
              <a:t/>
            </a:r>
            <a:br>
              <a:rPr kumimoji="1" lang="ar-SA" altLang="ar-SA" sz="45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+mn-ea"/>
                <a:cs typeface="Simplified Arabic" pitchFamily="18" charset="-78"/>
              </a:rPr>
            </a:br>
            <a:endParaRPr lang="en-US" sz="4400" dirty="0">
              <a:latin typeface="Arial Black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9552" y="1016853"/>
            <a:ext cx="7632848" cy="3427106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ar-EG" sz="3000" u="sng" dirty="0">
                <a:solidFill>
                  <a:srgbClr val="FF0000"/>
                </a:solidFill>
              </a:rPr>
              <a:t>أهداف </a:t>
            </a:r>
            <a:r>
              <a:rPr lang="ar-EG" sz="3000" u="sng" dirty="0" smtClean="0">
                <a:solidFill>
                  <a:srgbClr val="FF0000"/>
                </a:solidFill>
              </a:rPr>
              <a:t>المحاضرة:</a:t>
            </a:r>
            <a:endParaRPr lang="ar-EG" sz="3000" u="sng" dirty="0">
              <a:solidFill>
                <a:srgbClr val="FF0000"/>
              </a:solidFill>
            </a:endParaRPr>
          </a:p>
          <a:p>
            <a:pPr>
              <a:lnSpc>
                <a:spcPts val="4800"/>
              </a:lnSpc>
              <a:buFont typeface="Wingdings" pitchFamily="2" charset="2"/>
              <a:buChar char="Ø"/>
            </a:pPr>
            <a:r>
              <a:rPr lang="ar-EG" dirty="0" smtClean="0"/>
              <a:t>ف</a:t>
            </a:r>
            <a:r>
              <a:rPr lang="ar-SA" dirty="0" smtClean="0"/>
              <a:t>ي </a:t>
            </a:r>
            <a:r>
              <a:rPr lang="ar-EG" dirty="0" smtClean="0"/>
              <a:t>نهاية </a:t>
            </a:r>
            <a:r>
              <a:rPr lang="ar-EG" dirty="0"/>
              <a:t>المحاضرة يتوقع من الطالب أن يكون قادرا على </a:t>
            </a:r>
            <a:endParaRPr lang="ar-SA" dirty="0" smtClean="0"/>
          </a:p>
          <a:p>
            <a:pPr>
              <a:lnSpc>
                <a:spcPts val="4800"/>
              </a:lnSpc>
              <a:buFont typeface="Wingdings" pitchFamily="2" charset="2"/>
              <a:buChar char="Ø"/>
            </a:pPr>
            <a:r>
              <a:rPr lang="ar-EG" dirty="0" smtClean="0"/>
              <a:t>أن </a:t>
            </a:r>
            <a:r>
              <a:rPr lang="ar-EG" dirty="0"/>
              <a:t>يتعرف عوامل النجاح . </a:t>
            </a:r>
            <a:endParaRPr lang="ar-SA" dirty="0" smtClean="0"/>
          </a:p>
          <a:p>
            <a:pPr lvl="0">
              <a:lnSpc>
                <a:spcPts val="4800"/>
              </a:lnSpc>
              <a:buFont typeface="Wingdings" pitchFamily="2" charset="2"/>
              <a:buChar char="Ø"/>
            </a:pPr>
            <a:r>
              <a:rPr lang="ar-EG" dirty="0" smtClean="0">
                <a:solidFill>
                  <a:prstClr val="black"/>
                </a:solidFill>
              </a:rPr>
              <a:t>أن </a:t>
            </a:r>
            <a:r>
              <a:rPr lang="ar-EG" dirty="0">
                <a:solidFill>
                  <a:prstClr val="black"/>
                </a:solidFill>
              </a:rPr>
              <a:t>يتعرف مفاتيح النجاح </a:t>
            </a:r>
            <a:endParaRPr lang="ar-EG" dirty="0" smtClean="0"/>
          </a:p>
          <a:p>
            <a:pPr>
              <a:lnSpc>
                <a:spcPts val="4800"/>
              </a:lnSpc>
              <a:buFont typeface="Wingdings" pitchFamily="2" charset="2"/>
              <a:buChar char="Ø"/>
            </a:pPr>
            <a:r>
              <a:rPr lang="ar-EG" smtClean="0"/>
              <a:t>أن </a:t>
            </a:r>
            <a:r>
              <a:rPr lang="ar-EG" dirty="0"/>
              <a:t>يتعرف مبادئ النجاح </a:t>
            </a:r>
            <a:r>
              <a:rPr lang="ar-EG" dirty="0" smtClean="0"/>
              <a:t>ويميز</a:t>
            </a:r>
            <a:r>
              <a:rPr lang="ar-SA" dirty="0" smtClean="0"/>
              <a:t> </a:t>
            </a:r>
            <a:r>
              <a:rPr lang="ar-EG" dirty="0" smtClean="0"/>
              <a:t>بين </a:t>
            </a:r>
            <a:r>
              <a:rPr lang="ar-EG" dirty="0"/>
              <a:t>كل منها </a:t>
            </a:r>
            <a:r>
              <a:rPr lang="ar-EG" dirty="0" smtClean="0"/>
              <a:t>.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xmlns="" val="10939569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016852"/>
            <a:ext cx="7097216" cy="3108543"/>
          </a:xfrm>
        </p:spPr>
        <p:txBody>
          <a:bodyPr>
            <a:normAutofit/>
          </a:bodyPr>
          <a:lstStyle/>
          <a:p>
            <a:pPr marL="0" lvl="0" indent="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1" lang="ar-SA" sz="55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Simplified Arabic" pitchFamily="18" charset="-78"/>
              </a:rPr>
              <a:t> </a:t>
            </a:r>
            <a:r>
              <a:rPr kumimoji="1" lang="ar-SA" sz="5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Simplified Arabic" pitchFamily="18" charset="-78"/>
              </a:rPr>
              <a:t>هل النجاح </a:t>
            </a:r>
            <a:r>
              <a:rPr kumimoji="1" lang="ar-SA" sz="55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Simplified Arabic" pitchFamily="18" charset="-78"/>
              </a:rPr>
              <a:t>شيء مهم وضروري في حياة كل إنسان ؟ 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71920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016852"/>
            <a:ext cx="7992888" cy="3859154"/>
          </a:xfrm>
        </p:spPr>
        <p:txBody>
          <a:bodyPr>
            <a:normAutofit/>
          </a:bodyPr>
          <a:lstStyle/>
          <a:p>
            <a:pPr indent="0" algn="ctr">
              <a:lnSpc>
                <a:spcPts val="4700"/>
              </a:lnSpc>
              <a:buNone/>
            </a:pPr>
            <a:r>
              <a:rPr lang="ar-SA" sz="3600" dirty="0">
                <a:cs typeface="+mj-cs"/>
              </a:rPr>
              <a:t>النجاح هو النتيجة الطبيعية للجهد والتعب والإرادة . وعند مقارنة تحقيق النجاح والمحافظة عليه فهناك من يقول بأن تحقيق النجاح يمكن أن يكون أمرا سهلا لكن الحفاظ عليه أمر صعب ويحتاج لجهد أكبر ..قال تعالى ” ان الذين آمنوا وعملوا الصالحات انا لا نضيع أجر من أحسن عملا ” </a:t>
            </a:r>
          </a:p>
        </p:txBody>
      </p:sp>
    </p:spTree>
    <p:extLst>
      <p:ext uri="{BB962C8B-B14F-4D97-AF65-F5344CB8AC3E}">
        <p14:creationId xmlns:p14="http://schemas.microsoft.com/office/powerpoint/2010/main" xmlns="" val="1952563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النجاح في الاسلام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99544"/>
            <a:ext cx="8748464" cy="4608512"/>
          </a:xfrm>
        </p:spPr>
        <p:txBody>
          <a:bodyPr>
            <a:normAutofit/>
          </a:bodyPr>
          <a:lstStyle/>
          <a:p>
            <a:pPr marL="0" indent="0" algn="ctr">
              <a:lnSpc>
                <a:spcPts val="4000"/>
              </a:lnSpc>
              <a:buNone/>
            </a:pPr>
            <a:r>
              <a:rPr lang="ar-SA" dirty="0"/>
              <a:t> </a:t>
            </a:r>
            <a:r>
              <a:rPr lang="ar-SA" sz="2000" dirty="0"/>
              <a:t>راحة القلب وطمأنينته ، وسروره، والوصول للنجاح في الدنيا والاخرة هي غاية كل مسلم  وبه تحصل الحياة الطيبة ، </a:t>
            </a:r>
            <a:r>
              <a:rPr lang="ar-SA" sz="2000" dirty="0" smtClean="0"/>
              <a:t>وتتم السعادة.</a:t>
            </a:r>
            <a:endParaRPr lang="ar-SA" sz="2000" dirty="0"/>
          </a:p>
          <a:p>
            <a:pPr marL="0" indent="0" algn="ctr">
              <a:lnSpc>
                <a:spcPts val="4000"/>
              </a:lnSpc>
              <a:buNone/>
            </a:pPr>
            <a:r>
              <a:rPr lang="ar-SA" sz="2000" dirty="0"/>
              <a:t> والاسلام ربط النجاح </a:t>
            </a:r>
            <a:r>
              <a:rPr lang="ar-SA" sz="2000" dirty="0" smtClean="0"/>
              <a:t>بالإيمان </a:t>
            </a:r>
            <a:r>
              <a:rPr lang="ar-SA" sz="2000" dirty="0"/>
              <a:t>، فسورة المؤمنون، </a:t>
            </a:r>
            <a:r>
              <a:rPr lang="ar-SA" sz="2000" dirty="0" smtClean="0"/>
              <a:t>تبدأ </a:t>
            </a:r>
            <a:r>
              <a:rPr lang="ar-SA" sz="2000" dirty="0"/>
              <a:t>بالفلاح والنجاح لهؤلاء المؤمنين</a:t>
            </a:r>
            <a:r>
              <a:rPr lang="ar-SA" sz="2000" dirty="0" smtClean="0"/>
              <a:t>.</a:t>
            </a:r>
          </a:p>
          <a:p>
            <a:pPr marL="0" indent="0" algn="ctr">
              <a:lnSpc>
                <a:spcPts val="4000"/>
              </a:lnSpc>
              <a:buNone/>
            </a:pPr>
            <a:endParaRPr lang="ar-SA" sz="2000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ar-SA" sz="2400" dirty="0" smtClean="0">
                <a:solidFill>
                  <a:srgbClr val="7030A0"/>
                </a:solidFill>
              </a:rPr>
              <a:t> </a:t>
            </a:r>
            <a:r>
              <a:rPr lang="ar-SA" sz="2400" dirty="0">
                <a:solidFill>
                  <a:srgbClr val="7030A0"/>
                </a:solidFill>
              </a:rPr>
              <a:t>{ بِسْمِ اللَّهِ الرَّحْمَنِ الرَّحِيمِ قَدْ أَفْلَحَ الْمُؤْمِنُونَ * الَّذِينَ هُمْ فِي صَلَاتِهِمْ خَاشِعُونَ </a:t>
            </a:r>
            <a:r>
              <a:rPr lang="ar-SA" sz="2400" dirty="0" smtClean="0">
                <a:solidFill>
                  <a:srgbClr val="7030A0"/>
                </a:solidFill>
              </a:rPr>
              <a:t>*وَالَّذِينَ </a:t>
            </a:r>
            <a:r>
              <a:rPr lang="ar-SA" sz="2400" dirty="0">
                <a:solidFill>
                  <a:srgbClr val="7030A0"/>
                </a:solidFill>
              </a:rPr>
              <a:t>هُمْ عَنِ اللَّغْوِ مُعْرِضُونَ * وَالَّذِينَ هُمْ لِلزَّكَاةِ فَاعِلُونَ * وَالَّذِينَ هُمْ لِفُرُوجِهِمْ حَافِظُونَ </a:t>
            </a:r>
            <a:r>
              <a:rPr lang="ar-SA" sz="2400" dirty="0" smtClean="0">
                <a:solidFill>
                  <a:srgbClr val="7030A0"/>
                </a:solidFill>
              </a:rPr>
              <a:t>*إِلَّا </a:t>
            </a:r>
            <a:r>
              <a:rPr lang="ar-SA" sz="2400" dirty="0">
                <a:solidFill>
                  <a:srgbClr val="7030A0"/>
                </a:solidFill>
              </a:rPr>
              <a:t>عَلَى أَزْوَاجِهِمْ أوْ مَا مَلَكَتْ أَيْمَانُهُمْ فَإِنَّهُمْ غَيْرُ مَلُومِينَ * فَمَنِ ابْتَغَى وَرَاءَ ذَلِكَ فَأُولَئِكَ هُمُ الْعَادُونَ * وَالَّذِينَ هُمْ لِأَمَانَاتِهِمْ وَعَهْدِهِمْ رَاعُونَ * وَالَّذِينَ هُمْ عَلَى صَلَوَاتِهِمْ يُحَافِظُونَ </a:t>
            </a:r>
            <a:r>
              <a:rPr lang="ar-SA" sz="2400" dirty="0" smtClean="0">
                <a:solidFill>
                  <a:srgbClr val="7030A0"/>
                </a:solidFill>
              </a:rPr>
              <a:t>*أُولَئِكَ </a:t>
            </a:r>
            <a:r>
              <a:rPr lang="ar-SA" sz="2400" dirty="0">
                <a:solidFill>
                  <a:srgbClr val="7030A0"/>
                </a:solidFill>
              </a:rPr>
              <a:t>هُمُ الْوَارِثُونَ * الَّذِينَ يَرِثُونَ الْفِرْدَوْسَ هُمْ فِيهَا خَالِدُونَ }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21927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النجاح في الاسلام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16852"/>
            <a:ext cx="7920880" cy="3571122"/>
          </a:xfrm>
        </p:spPr>
        <p:txBody>
          <a:bodyPr>
            <a:normAutofit/>
          </a:bodyPr>
          <a:lstStyle/>
          <a:p>
            <a:pPr marL="0" indent="0" algn="ctr">
              <a:lnSpc>
                <a:spcPts val="5300"/>
              </a:lnSpc>
              <a:buNone/>
            </a:pPr>
            <a:r>
              <a:rPr lang="ar-SA" sz="2000" b="1" dirty="0">
                <a:solidFill>
                  <a:srgbClr val="7030A0"/>
                </a:solidFill>
              </a:rPr>
              <a:t>أعظم الأسباب في الاسلام للوصول للسعادة، والفوز بالدنيا والاخرة هو الايمان والعمل الصالح </a:t>
            </a:r>
            <a:r>
              <a:rPr lang="ar-SA" sz="2000" b="1" dirty="0" smtClean="0">
                <a:solidFill>
                  <a:srgbClr val="7030A0"/>
                </a:solidFill>
              </a:rPr>
              <a:t>قال </a:t>
            </a:r>
            <a:r>
              <a:rPr lang="ar-SA" sz="2000" b="1" dirty="0">
                <a:solidFill>
                  <a:srgbClr val="7030A0"/>
                </a:solidFill>
              </a:rPr>
              <a:t>تعالى : ( من عمل صالحاً من ذكر أو أُنثى وهو مؤمن فلنحيينه حياةً طيبة ولنجزينهم أجرهم بأحسن ما كانوا يعملون ) النحل/ 97 فأخبر تعالى ووعد من جمع بين الإيمان والعمل الصالح بالحياة الطيبة والجزاء الحسن في الدنيا والآخرة</a:t>
            </a:r>
            <a:endParaRPr lang="ar-SA" sz="3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932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635649"/>
            <a:ext cx="6953200" cy="15841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</a:rPr>
              <a:t>ما هي عوامل تحقيق النجاح؟</a:t>
            </a:r>
            <a:endParaRPr lang="ar-SA" sz="5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757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016853"/>
            <a:ext cx="8280920" cy="3499114"/>
          </a:xfrm>
        </p:spPr>
        <p:txBody>
          <a:bodyPr/>
          <a:lstStyle/>
          <a:p>
            <a:pPr marL="342900" indent="-342900" algn="just" fontAlgn="base">
              <a:lnSpc>
                <a:spcPts val="5500"/>
              </a:lnSpc>
              <a:spcBef>
                <a:spcPct val="20000"/>
              </a:spcBef>
              <a:spcAft>
                <a:spcPct val="0"/>
              </a:spcAft>
              <a:buClr>
                <a:srgbClr val="FF33CC"/>
              </a:buClr>
              <a:buSzPct val="90000"/>
              <a:buFont typeface="Wingdings" pitchFamily="2" charset="2"/>
              <a:buChar char="§"/>
            </a:pPr>
            <a:r>
              <a:rPr lang="ar-SA" altLang="ar-SA" sz="3600" b="1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cs typeface="Simplified Arabic" pitchFamily="18" charset="-78"/>
              </a:rPr>
              <a:t>يمكن للفرد أن يحقق النجاح عندما يمتلك استراتيجيات واضحة ومحددة نحو النجاح ويتم ذلك من خلال الإجراءات التالية والتي تمثل عوامل </a:t>
            </a:r>
            <a:r>
              <a:rPr lang="ar-SA" altLang="ar-SA" sz="3600" b="1" dirty="0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cs typeface="Simplified Arabic" pitchFamily="18" charset="-78"/>
              </a:rPr>
              <a:t>النجاح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787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عوامل تحقيق النجاح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016852"/>
            <a:ext cx="7241232" cy="3108543"/>
          </a:xfrm>
        </p:spPr>
        <p:txBody>
          <a:bodyPr/>
          <a:lstStyle/>
          <a:p>
            <a:pPr marL="0" indent="0" algn="ctr">
              <a:buNone/>
            </a:pPr>
            <a:endParaRPr lang="ar-SA" dirty="0" smtClean="0"/>
          </a:p>
          <a:p>
            <a:pPr marL="0" lvl="0" indent="0" algn="ctr" rtl="0" eaLnBrk="0" fontAlgn="base" hangingPunct="0">
              <a:lnSpc>
                <a:spcPts val="54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ar-SA" altLang="ar-SA" sz="3600" b="1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cs typeface="Simplified Arabic" pitchFamily="18" charset="-78"/>
              </a:rPr>
              <a:t>الإرادة القوية – تحديد الاهداف بوضوح – التخطيط الجيد وتنظيم أمور الحياة – بذل الجهد والوقت المناسبين</a:t>
            </a:r>
            <a:endParaRPr lang="ar-SA" sz="3600" b="1" dirty="0">
              <a:solidFill>
                <a:schemeClr val="tx2">
                  <a:lumMod val="75000"/>
                </a:schemeClr>
              </a:solidFill>
              <a:latin typeface="Tahoma" pitchFamily="34" charset="0"/>
              <a:cs typeface="Simplified Arabic" pitchFamily="18" charset="-78"/>
            </a:endParaRP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67734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35646"/>
            <a:ext cx="7601272" cy="30243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r-SA" altLang="ar-SA" sz="3600" b="1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cs typeface="Simplified Arabic" pitchFamily="18" charset="-78"/>
              </a:rPr>
              <a:t>الإخلاص في العمل – عدم تأجيل عمل اليوم إلى الغد – احترام وجهات نظر الآخرين – تقسيم الأهداف الكبيرة حتى يمكن تحقيقها – تنمية العقل بالتعلم والتدريب</a:t>
            </a:r>
            <a:endParaRPr lang="ar-SA" sz="3600" b="1" dirty="0">
              <a:solidFill>
                <a:schemeClr val="tx2">
                  <a:lumMod val="75000"/>
                </a:schemeClr>
              </a:solidFill>
              <a:latin typeface="Tahoma" pitchFamily="34" charset="0"/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564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771550"/>
            <a:ext cx="8208912" cy="3888432"/>
          </a:xfrm>
        </p:spPr>
        <p:txBody>
          <a:bodyPr>
            <a:normAutofit/>
          </a:bodyPr>
          <a:lstStyle/>
          <a:p>
            <a:pPr marL="0" indent="0" algn="ctr">
              <a:lnSpc>
                <a:spcPts val="4900"/>
              </a:lnSpc>
              <a:buNone/>
            </a:pPr>
            <a:r>
              <a:rPr lang="ar-SA" altLang="ar-SA" sz="3600" b="1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cs typeface="Simplified Arabic" pitchFamily="18" charset="-78"/>
              </a:rPr>
              <a:t>الطموح وعدم الاستسلام للواقع – الاعتناء بالجسم – الحرص على عدد ساعات نوم كافية ومناسبة – الصدق مع النفس والآخرين – المحافظة على الطاقة وعدم اهدارها في غير فائدة كالسهر الطويل – المحافظة على الحماس والعواطف </a:t>
            </a:r>
            <a:r>
              <a:rPr lang="ar-SA" altLang="ar-SA" sz="3600" b="1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cs typeface="Simplified Arabic" pitchFamily="18" charset="-78"/>
              </a:rPr>
              <a:t>باعتدال.</a:t>
            </a:r>
            <a:endParaRPr lang="ar-SA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509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Oval 2"/>
          <p:cNvSpPr>
            <a:spLocks noChangeArrowheads="1"/>
          </p:cNvSpPr>
          <p:nvPr/>
        </p:nvSpPr>
        <p:spPr bwMode="auto">
          <a:xfrm>
            <a:off x="2127250" y="1139429"/>
            <a:ext cx="4876800" cy="36576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C0C0C0"/>
              </a:gs>
            </a:gsLst>
            <a:lin ang="2700000" scaled="1"/>
          </a:gradFill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14" y="1707357"/>
            <a:ext cx="3406775" cy="864394"/>
          </a:xfrm>
          <a:solidFill>
            <a:srgbClr val="0070C0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  <a:defRPr/>
            </a:pPr>
            <a:r>
              <a:rPr kumimoji="1" lang="ar-SA" altLang="ar-SA" sz="40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محركات للسلوك الإنساني</a:t>
            </a:r>
            <a:endParaRPr kumimoji="1" lang="en-US" altLang="ar-SA" sz="3200" b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827088" y="303610"/>
            <a:ext cx="7239000" cy="62865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المفاتيح  العشرة للنجاح</a:t>
            </a:r>
            <a:endParaRPr kumimoji="1" lang="en-US" altLang="ar-SA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80113" name="AutoShape 241"/>
          <p:cNvSpPr>
            <a:spLocks noChangeArrowheads="1"/>
          </p:cNvSpPr>
          <p:nvPr/>
        </p:nvSpPr>
        <p:spPr bwMode="auto">
          <a:xfrm>
            <a:off x="3923928" y="1473721"/>
            <a:ext cx="3619500" cy="1028700"/>
          </a:xfrm>
          <a:prstGeom prst="leftArrow">
            <a:avLst>
              <a:gd name="adj1" fmla="val 67361"/>
              <a:gd name="adj2" fmla="val 55671"/>
            </a:avLst>
          </a:prstGeom>
          <a:solidFill>
            <a:schemeClr val="folHlink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32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الدوافع القوية</a:t>
            </a:r>
            <a:endParaRPr kumimoji="1" lang="en-US" sz="32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80114" name="Rectangle 242"/>
          <p:cNvSpPr>
            <a:spLocks noChangeArrowheads="1"/>
          </p:cNvSpPr>
          <p:nvPr/>
        </p:nvSpPr>
        <p:spPr bwMode="auto">
          <a:xfrm>
            <a:off x="8077200" y="1828800"/>
            <a:ext cx="838200" cy="68580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 </a:t>
            </a:r>
            <a:r>
              <a:rPr kumimoji="1" lang="ar-SA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1</a:t>
            </a:r>
            <a:endParaRPr kumimoji="1" lang="en-US" altLang="ar-SA" sz="55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80115" name="Rectangle 243"/>
          <p:cNvSpPr>
            <a:spLocks noChangeArrowheads="1"/>
          </p:cNvSpPr>
          <p:nvPr/>
        </p:nvSpPr>
        <p:spPr bwMode="auto">
          <a:xfrm>
            <a:off x="228600" y="2950385"/>
            <a:ext cx="3263900" cy="1025129"/>
          </a:xfrm>
          <a:prstGeom prst="rect">
            <a:avLst/>
          </a:prstGeom>
          <a:solidFill>
            <a:srgbClr val="0070C0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4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Simplified Arabic" pitchFamily="18" charset="-78"/>
              </a:rPr>
              <a:t>هي وقود الحياة</a:t>
            </a:r>
            <a:endParaRPr kumimoji="1" lang="en-US" altLang="ar-SA" sz="40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Simplified Arabic" pitchFamily="18" charset="-78"/>
            </a:endParaRPr>
          </a:p>
        </p:txBody>
      </p:sp>
      <p:sp>
        <p:nvSpPr>
          <p:cNvPr id="80116" name="AutoShape 244"/>
          <p:cNvSpPr>
            <a:spLocks noChangeArrowheads="1"/>
          </p:cNvSpPr>
          <p:nvPr/>
        </p:nvSpPr>
        <p:spPr bwMode="auto">
          <a:xfrm>
            <a:off x="4211960" y="2787254"/>
            <a:ext cx="3621087" cy="1028700"/>
          </a:xfrm>
          <a:prstGeom prst="leftArrow">
            <a:avLst>
              <a:gd name="adj1" fmla="val 67361"/>
              <a:gd name="adj2" fmla="val 55671"/>
            </a:avLst>
          </a:prstGeom>
          <a:solidFill>
            <a:schemeClr val="folHlink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32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الطاقة </a:t>
            </a:r>
            <a:r>
              <a:rPr kumimoji="1" lang="ar-SA" sz="32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الايمانية</a:t>
            </a:r>
            <a:endParaRPr kumimoji="1" lang="en-US" sz="32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80117" name="Rectangle 245"/>
          <p:cNvSpPr>
            <a:spLocks noChangeArrowheads="1"/>
          </p:cNvSpPr>
          <p:nvPr/>
        </p:nvSpPr>
        <p:spPr bwMode="auto">
          <a:xfrm>
            <a:off x="8077200" y="3143250"/>
            <a:ext cx="838200" cy="68580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2</a:t>
            </a:r>
            <a:endParaRPr kumimoji="1" lang="en-US" altLang="ar-SA" sz="55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pic>
        <p:nvPicPr>
          <p:cNvPr id="14346" name="Picture 24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-236562"/>
            <a:ext cx="2411412" cy="186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122" name="AutoShape 250"/>
          <p:cNvSpPr>
            <a:spLocks noChangeArrowheads="1"/>
          </p:cNvSpPr>
          <p:nvPr/>
        </p:nvSpPr>
        <p:spPr bwMode="auto">
          <a:xfrm>
            <a:off x="11" y="4786313"/>
            <a:ext cx="2411413" cy="638175"/>
          </a:xfrm>
          <a:prstGeom prst="leftArrow">
            <a:avLst>
              <a:gd name="adj1" fmla="val 50000"/>
              <a:gd name="adj2" fmla="val 70849"/>
            </a:avLst>
          </a:prstGeom>
          <a:solidFill>
            <a:schemeClr val="bg2">
              <a:lumMod val="20000"/>
              <a:lumOff val="80000"/>
            </a:schemeClr>
          </a:solidFill>
          <a:ln w="28575" cap="sq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253153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0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0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0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0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0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0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0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0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animBg="1" autoUpdateAnimBg="0"/>
      <p:bldP spid="79876" grpId="0" animBg="1" autoUpdateAnimBg="0"/>
      <p:bldP spid="80113" grpId="0" animBg="1" autoUpdateAnimBg="0"/>
      <p:bldP spid="80114" grpId="0" animBg="1" autoUpdateAnimBg="0"/>
      <p:bldP spid="80115" grpId="0" animBg="1" autoUpdateAnimBg="0"/>
      <p:bldP spid="80116" grpId="0" animBg="1" autoUpdateAnimBg="0"/>
      <p:bldP spid="80117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Oval 2"/>
          <p:cNvSpPr>
            <a:spLocks noChangeArrowheads="1"/>
          </p:cNvSpPr>
          <p:nvPr/>
        </p:nvSpPr>
        <p:spPr bwMode="auto">
          <a:xfrm>
            <a:off x="2127250" y="1139429"/>
            <a:ext cx="4876800" cy="36576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C0C0C0"/>
              </a:gs>
            </a:gsLst>
            <a:lin ang="2700000" scaled="1"/>
          </a:gradFill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14" y="1707357"/>
            <a:ext cx="3406775" cy="864394"/>
          </a:xfrm>
          <a:solidFill>
            <a:srgbClr val="0070C0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  <a:defRPr/>
            </a:pPr>
            <a:r>
              <a:rPr kumimoji="1" lang="ar-SA" altLang="ar-SA" sz="4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قوة لمن يمتلكها</a:t>
            </a:r>
            <a:endParaRPr kumimoji="1" lang="en-US" altLang="ar-SA" sz="40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827088" y="303610"/>
            <a:ext cx="7239000" cy="62865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المفاتيح  العشرة للشخصية المثالية </a:t>
            </a:r>
            <a:endParaRPr kumimoji="1" lang="en-US" altLang="ar-SA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80113" name="AutoShape 241"/>
          <p:cNvSpPr>
            <a:spLocks noChangeArrowheads="1"/>
          </p:cNvSpPr>
          <p:nvPr/>
        </p:nvSpPr>
        <p:spPr bwMode="auto">
          <a:xfrm>
            <a:off x="3779838" y="1600200"/>
            <a:ext cx="3619500" cy="1028700"/>
          </a:xfrm>
          <a:prstGeom prst="leftArrow">
            <a:avLst>
              <a:gd name="adj1" fmla="val 67361"/>
              <a:gd name="adj2" fmla="val 55671"/>
            </a:avLst>
          </a:prstGeom>
          <a:solidFill>
            <a:schemeClr val="folHlink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32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المعرفة والمعلومات</a:t>
            </a:r>
            <a:endParaRPr kumimoji="1" lang="en-US" sz="32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80114" name="Rectangle 242"/>
          <p:cNvSpPr>
            <a:spLocks noChangeArrowheads="1"/>
          </p:cNvSpPr>
          <p:nvPr/>
        </p:nvSpPr>
        <p:spPr bwMode="auto">
          <a:xfrm>
            <a:off x="8077200" y="1828800"/>
            <a:ext cx="838200" cy="68580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 </a:t>
            </a:r>
            <a:r>
              <a:rPr kumimoji="1" lang="ar-SA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3</a:t>
            </a:r>
            <a:endParaRPr kumimoji="1" lang="en-US" altLang="ar-SA" sz="55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80115" name="Rectangle 243"/>
          <p:cNvSpPr>
            <a:spLocks noChangeArrowheads="1"/>
          </p:cNvSpPr>
          <p:nvPr/>
        </p:nvSpPr>
        <p:spPr bwMode="auto">
          <a:xfrm>
            <a:off x="228600" y="2950384"/>
            <a:ext cx="3263900" cy="1025129"/>
          </a:xfrm>
          <a:prstGeom prst="rect">
            <a:avLst/>
          </a:prstGeom>
          <a:solidFill>
            <a:srgbClr val="0070C0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4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Simplified Arabic" pitchFamily="18" charset="-78"/>
              </a:rPr>
              <a:t>طريق النجاح</a:t>
            </a:r>
            <a:endParaRPr kumimoji="1" lang="en-US" altLang="ar-SA" sz="40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Simplified Arabic" pitchFamily="18" charset="-78"/>
            </a:endParaRPr>
          </a:p>
        </p:txBody>
      </p:sp>
      <p:sp>
        <p:nvSpPr>
          <p:cNvPr id="80116" name="AutoShape 244"/>
          <p:cNvSpPr>
            <a:spLocks noChangeArrowheads="1"/>
          </p:cNvSpPr>
          <p:nvPr/>
        </p:nvSpPr>
        <p:spPr bwMode="auto">
          <a:xfrm>
            <a:off x="3851275" y="2950369"/>
            <a:ext cx="3621088" cy="1028700"/>
          </a:xfrm>
          <a:prstGeom prst="leftArrow">
            <a:avLst>
              <a:gd name="adj1" fmla="val 67361"/>
              <a:gd name="adj2" fmla="val 55671"/>
            </a:avLst>
          </a:prstGeom>
          <a:solidFill>
            <a:schemeClr val="folHlink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36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الرؤية الواضحة</a:t>
            </a:r>
            <a:endParaRPr kumimoji="1" lang="en-US" sz="36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80117" name="Rectangle 245"/>
          <p:cNvSpPr>
            <a:spLocks noChangeArrowheads="1"/>
          </p:cNvSpPr>
          <p:nvPr/>
        </p:nvSpPr>
        <p:spPr bwMode="auto">
          <a:xfrm>
            <a:off x="8077200" y="3143250"/>
            <a:ext cx="838200" cy="68580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 </a:t>
            </a:r>
            <a:r>
              <a:rPr kumimoji="1" lang="ar-SA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4</a:t>
            </a:r>
            <a:endParaRPr kumimoji="1" lang="en-US" altLang="ar-SA" sz="55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pic>
        <p:nvPicPr>
          <p:cNvPr id="15370" name="Picture 24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5188" y="-34527"/>
            <a:ext cx="2411412" cy="186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122" name="AutoShape 250"/>
          <p:cNvSpPr>
            <a:spLocks noChangeArrowheads="1"/>
          </p:cNvSpPr>
          <p:nvPr/>
        </p:nvSpPr>
        <p:spPr bwMode="auto">
          <a:xfrm>
            <a:off x="0" y="4780608"/>
            <a:ext cx="2411413" cy="638175"/>
          </a:xfrm>
          <a:prstGeom prst="leftArrow">
            <a:avLst>
              <a:gd name="adj1" fmla="val 50000"/>
              <a:gd name="adj2" fmla="val 70849"/>
            </a:avLst>
          </a:prstGeom>
          <a:solidFill>
            <a:schemeClr val="tx1">
              <a:lumMod val="90000"/>
            </a:schemeClr>
          </a:solidFill>
          <a:ln w="28575" cap="sq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549585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0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0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0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0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0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0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0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0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animBg="1" autoUpdateAnimBg="0"/>
      <p:bldP spid="79876" grpId="0" animBg="1" autoUpdateAnimBg="0"/>
      <p:bldP spid="80113" grpId="0" animBg="1" autoUpdateAnimBg="0"/>
      <p:bldP spid="80114" grpId="0" animBg="1" autoUpdateAnimBg="0"/>
      <p:bldP spid="80115" grpId="0" animBg="1" autoUpdateAnimBg="0"/>
      <p:bldP spid="80116" grpId="0" animBg="1" autoUpdateAnimBg="0"/>
      <p:bldP spid="80117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Oval 2"/>
          <p:cNvSpPr>
            <a:spLocks noChangeArrowheads="1"/>
          </p:cNvSpPr>
          <p:nvPr/>
        </p:nvSpPr>
        <p:spPr bwMode="auto">
          <a:xfrm>
            <a:off x="2127250" y="1139429"/>
            <a:ext cx="4876800" cy="36576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C0C0C0"/>
              </a:gs>
            </a:gsLst>
            <a:lin ang="2700000" scaled="1"/>
          </a:gradFill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828800"/>
            <a:ext cx="4495800" cy="628650"/>
          </a:xfrm>
          <a:solidFill>
            <a:srgbClr val="0070C0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>
              <a:lnSpc>
                <a:spcPct val="85000"/>
              </a:lnSpc>
              <a:defRPr/>
            </a:pPr>
            <a:r>
              <a:rPr kumimoji="1" lang="ar-SA" altLang="ar-SA" sz="4000" b="1" kern="1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الطريق إلى القـــوة</a:t>
            </a:r>
            <a:endParaRPr kumimoji="1" lang="en-US" altLang="ar-SA" sz="4000" b="1" kern="12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138244" name="Rectangle 4"/>
          <p:cNvSpPr>
            <a:spLocks noChangeArrowheads="1"/>
          </p:cNvSpPr>
          <p:nvPr/>
        </p:nvSpPr>
        <p:spPr bwMode="auto">
          <a:xfrm>
            <a:off x="990600" y="228600"/>
            <a:ext cx="7239000" cy="62865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5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مفاتيح النجاح العشرة</a:t>
            </a:r>
            <a:endParaRPr kumimoji="1" lang="en-US" altLang="ar-SA" sz="50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138245" name="AutoShape 5"/>
          <p:cNvSpPr>
            <a:spLocks noChangeArrowheads="1"/>
          </p:cNvSpPr>
          <p:nvPr/>
        </p:nvSpPr>
        <p:spPr bwMode="auto">
          <a:xfrm>
            <a:off x="4876800" y="1657350"/>
            <a:ext cx="2971800" cy="1028700"/>
          </a:xfrm>
          <a:prstGeom prst="leftArrow">
            <a:avLst>
              <a:gd name="adj1" fmla="val 67361"/>
              <a:gd name="adj2" fmla="val 55671"/>
            </a:avLst>
          </a:prstGeom>
          <a:solidFill>
            <a:schemeClr val="folHlink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40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الفعل أو الإجراء</a:t>
            </a:r>
            <a:endParaRPr kumimoji="1" lang="en-US" sz="40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138246" name="Rectangle 6"/>
          <p:cNvSpPr>
            <a:spLocks noChangeArrowheads="1"/>
          </p:cNvSpPr>
          <p:nvPr/>
        </p:nvSpPr>
        <p:spPr bwMode="auto">
          <a:xfrm>
            <a:off x="8077200" y="1828800"/>
            <a:ext cx="838200" cy="68580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 </a:t>
            </a:r>
            <a:r>
              <a:rPr kumimoji="1" lang="ar-SA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5</a:t>
            </a:r>
            <a:endParaRPr kumimoji="1" lang="en-US" altLang="ar-SA" sz="55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138247" name="Rectangle 7"/>
          <p:cNvSpPr>
            <a:spLocks noChangeArrowheads="1"/>
          </p:cNvSpPr>
          <p:nvPr/>
        </p:nvSpPr>
        <p:spPr bwMode="auto">
          <a:xfrm>
            <a:off x="228600" y="3143250"/>
            <a:ext cx="4495800" cy="628650"/>
          </a:xfrm>
          <a:prstGeom prst="rect">
            <a:avLst/>
          </a:prstGeom>
          <a:solidFill>
            <a:srgbClr val="0070C0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4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Simplified Arabic" pitchFamily="18" charset="-78"/>
              </a:rPr>
              <a:t>الطريق إلى الواقــع</a:t>
            </a:r>
            <a:endParaRPr kumimoji="1" lang="en-US" altLang="ar-SA" sz="40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Simplified Arabic" pitchFamily="18" charset="-78"/>
            </a:endParaRPr>
          </a:p>
        </p:txBody>
      </p:sp>
      <p:sp>
        <p:nvSpPr>
          <p:cNvPr id="138248" name="AutoShape 8"/>
          <p:cNvSpPr>
            <a:spLocks noChangeArrowheads="1"/>
          </p:cNvSpPr>
          <p:nvPr/>
        </p:nvSpPr>
        <p:spPr bwMode="auto">
          <a:xfrm>
            <a:off x="4876800" y="2971800"/>
            <a:ext cx="2971800" cy="1028700"/>
          </a:xfrm>
          <a:prstGeom prst="leftArrow">
            <a:avLst>
              <a:gd name="adj1" fmla="val 67361"/>
              <a:gd name="adj2" fmla="val 55671"/>
            </a:avLst>
          </a:prstGeom>
          <a:solidFill>
            <a:schemeClr val="folHlink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45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التوقع </a:t>
            </a:r>
            <a:endParaRPr kumimoji="1" lang="en-US" sz="45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138249" name="Rectangle 9"/>
          <p:cNvSpPr>
            <a:spLocks noChangeArrowheads="1"/>
          </p:cNvSpPr>
          <p:nvPr/>
        </p:nvSpPr>
        <p:spPr bwMode="auto">
          <a:xfrm>
            <a:off x="8077200" y="3143250"/>
            <a:ext cx="838200" cy="68580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 </a:t>
            </a:r>
            <a:r>
              <a:rPr kumimoji="1" lang="ar-SA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6</a:t>
            </a:r>
            <a:endParaRPr kumimoji="1" lang="en-US" altLang="ar-SA" sz="55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5188" y="13"/>
            <a:ext cx="2411412" cy="186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8252" name="AutoShape 12"/>
          <p:cNvSpPr>
            <a:spLocks noChangeArrowheads="1"/>
          </p:cNvSpPr>
          <p:nvPr/>
        </p:nvSpPr>
        <p:spPr bwMode="auto">
          <a:xfrm>
            <a:off x="13" y="4624388"/>
            <a:ext cx="2339975" cy="725091"/>
          </a:xfrm>
          <a:prstGeom prst="leftArrow">
            <a:avLst>
              <a:gd name="adj1" fmla="val 50000"/>
              <a:gd name="adj2" fmla="val 60509"/>
            </a:avLst>
          </a:prstGeom>
          <a:solidFill>
            <a:schemeClr val="tx1">
              <a:lumMod val="90000"/>
            </a:schemeClr>
          </a:solidFill>
          <a:ln w="28575" cap="sq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939916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3" grpId="0" animBg="1" autoUpdateAnimBg="0"/>
      <p:bldP spid="138244" grpId="0" animBg="1" autoUpdateAnimBg="0"/>
      <p:bldP spid="138245" grpId="0" animBg="1" autoUpdateAnimBg="0"/>
      <p:bldP spid="138246" grpId="0" animBg="1" autoUpdateAnimBg="0"/>
      <p:bldP spid="138247" grpId="0" animBg="1" autoUpdateAnimBg="0"/>
      <p:bldP spid="138248" grpId="0" animBg="1" autoUpdateAnimBg="0"/>
      <p:bldP spid="138249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Oval 2"/>
          <p:cNvSpPr>
            <a:spLocks noChangeArrowheads="1"/>
          </p:cNvSpPr>
          <p:nvPr/>
        </p:nvSpPr>
        <p:spPr bwMode="auto">
          <a:xfrm>
            <a:off x="2127250" y="1139429"/>
            <a:ext cx="4876800" cy="36576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C0C0C0"/>
              </a:gs>
            </a:gsLst>
            <a:lin ang="2700000" scaled="1"/>
          </a:gradFill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828800"/>
            <a:ext cx="4495800" cy="628650"/>
          </a:xfrm>
          <a:solidFill>
            <a:srgbClr val="0070C0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>
              <a:lnSpc>
                <a:spcPct val="85000"/>
              </a:lnSpc>
              <a:defRPr/>
            </a:pPr>
            <a:r>
              <a:rPr kumimoji="1" lang="ar-SA" altLang="ar-SA" sz="4000" b="1" kern="1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اساس الإنجـــــاز</a:t>
            </a:r>
            <a:endParaRPr kumimoji="1" lang="en-US" altLang="ar-SA" sz="4000" b="1" kern="12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139268" name="Rectangle 4"/>
          <p:cNvSpPr>
            <a:spLocks noChangeArrowheads="1"/>
          </p:cNvSpPr>
          <p:nvPr/>
        </p:nvSpPr>
        <p:spPr bwMode="auto">
          <a:xfrm>
            <a:off x="990600" y="228600"/>
            <a:ext cx="7239000" cy="62865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5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مفاتيح النجاح العشرة</a:t>
            </a:r>
            <a:endParaRPr kumimoji="1" lang="en-US" altLang="ar-SA" sz="50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139269" name="AutoShape 5"/>
          <p:cNvSpPr>
            <a:spLocks noChangeArrowheads="1"/>
          </p:cNvSpPr>
          <p:nvPr/>
        </p:nvSpPr>
        <p:spPr bwMode="auto">
          <a:xfrm>
            <a:off x="4876800" y="1657350"/>
            <a:ext cx="2971800" cy="1028700"/>
          </a:xfrm>
          <a:prstGeom prst="leftArrow">
            <a:avLst>
              <a:gd name="adj1" fmla="val 67361"/>
              <a:gd name="adj2" fmla="val 55671"/>
            </a:avLst>
          </a:prstGeom>
          <a:solidFill>
            <a:schemeClr val="folHlink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36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الالتزام بالعمل</a:t>
            </a:r>
            <a:endParaRPr kumimoji="1" lang="en-US" sz="36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139270" name="Rectangle 6"/>
          <p:cNvSpPr>
            <a:spLocks noChangeArrowheads="1"/>
          </p:cNvSpPr>
          <p:nvPr/>
        </p:nvSpPr>
        <p:spPr bwMode="auto">
          <a:xfrm>
            <a:off x="8077200" y="1828800"/>
            <a:ext cx="838200" cy="68580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7</a:t>
            </a:r>
            <a:endParaRPr kumimoji="1" lang="en-US" altLang="ar-SA" sz="55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139271" name="Rectangle 7"/>
          <p:cNvSpPr>
            <a:spLocks noChangeArrowheads="1"/>
          </p:cNvSpPr>
          <p:nvPr/>
        </p:nvSpPr>
        <p:spPr bwMode="auto">
          <a:xfrm>
            <a:off x="228600" y="3143250"/>
            <a:ext cx="4495800" cy="628650"/>
          </a:xfrm>
          <a:prstGeom prst="rect">
            <a:avLst/>
          </a:prstGeom>
          <a:solidFill>
            <a:srgbClr val="0070C0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4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Simplified Arabic" pitchFamily="18" charset="-78"/>
              </a:rPr>
              <a:t>اساس الابداع</a:t>
            </a:r>
            <a:endParaRPr kumimoji="1" lang="en-US" altLang="ar-SA" sz="40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Simplified Arabic" pitchFamily="18" charset="-78"/>
            </a:endParaRPr>
          </a:p>
        </p:txBody>
      </p:sp>
      <p:sp>
        <p:nvSpPr>
          <p:cNvPr id="139272" name="AutoShape 8"/>
          <p:cNvSpPr>
            <a:spLocks noChangeArrowheads="1"/>
          </p:cNvSpPr>
          <p:nvPr/>
        </p:nvSpPr>
        <p:spPr bwMode="auto">
          <a:xfrm>
            <a:off x="4876800" y="2971800"/>
            <a:ext cx="2971800" cy="1028700"/>
          </a:xfrm>
          <a:prstGeom prst="leftArrow">
            <a:avLst>
              <a:gd name="adj1" fmla="val 67361"/>
              <a:gd name="adj2" fmla="val 55671"/>
            </a:avLst>
          </a:prstGeom>
          <a:solidFill>
            <a:schemeClr val="folHlink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36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المرونة</a:t>
            </a:r>
            <a:endParaRPr kumimoji="1" lang="en-US" sz="36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139273" name="Rectangle 9"/>
          <p:cNvSpPr>
            <a:spLocks noChangeArrowheads="1"/>
          </p:cNvSpPr>
          <p:nvPr/>
        </p:nvSpPr>
        <p:spPr bwMode="auto">
          <a:xfrm>
            <a:off x="8101034" y="3112295"/>
            <a:ext cx="814387" cy="809625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8</a:t>
            </a:r>
            <a:endParaRPr kumimoji="1" lang="en-US" altLang="ar-SA" sz="55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pic>
        <p:nvPicPr>
          <p:cNvPr id="17418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5188" y="10"/>
            <a:ext cx="2411412" cy="186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276" name="AutoShape 12"/>
          <p:cNvSpPr>
            <a:spLocks noChangeArrowheads="1"/>
          </p:cNvSpPr>
          <p:nvPr/>
        </p:nvSpPr>
        <p:spPr bwMode="auto">
          <a:xfrm>
            <a:off x="0" y="4876006"/>
            <a:ext cx="2411760" cy="452638"/>
          </a:xfrm>
          <a:prstGeom prst="leftArrow">
            <a:avLst>
              <a:gd name="adj1" fmla="val 92787"/>
              <a:gd name="adj2" fmla="val 74851"/>
            </a:avLst>
          </a:prstGeom>
          <a:solidFill>
            <a:schemeClr val="tx1">
              <a:lumMod val="90000"/>
            </a:schemeClr>
          </a:solidFill>
          <a:ln w="28575" cap="sq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008870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9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9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7" grpId="0" animBg="1" autoUpdateAnimBg="0"/>
      <p:bldP spid="139268" grpId="0" animBg="1" autoUpdateAnimBg="0"/>
      <p:bldP spid="139269" grpId="0" animBg="1" autoUpdateAnimBg="0"/>
      <p:bldP spid="139270" grpId="0" animBg="1" autoUpdateAnimBg="0"/>
      <p:bldP spid="139271" grpId="0" animBg="1" autoUpdateAnimBg="0"/>
      <p:bldP spid="139272" grpId="0" animBg="1" autoUpdateAnimBg="0"/>
      <p:bldP spid="139273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Oval 2"/>
          <p:cNvSpPr>
            <a:spLocks noChangeArrowheads="1"/>
          </p:cNvSpPr>
          <p:nvPr/>
        </p:nvSpPr>
        <p:spPr bwMode="auto">
          <a:xfrm>
            <a:off x="2127250" y="1139429"/>
            <a:ext cx="4876800" cy="36576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C0C0C0"/>
              </a:gs>
            </a:gsLst>
            <a:lin ang="2700000" scaled="1"/>
          </a:gradFill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828800"/>
            <a:ext cx="4495800" cy="628650"/>
          </a:xfrm>
          <a:solidFill>
            <a:srgbClr val="0070C0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>
              <a:lnSpc>
                <a:spcPct val="85000"/>
              </a:lnSpc>
              <a:defRPr/>
            </a:pPr>
            <a:r>
              <a:rPr kumimoji="1" lang="ar-SA" altLang="ar-SA" sz="4000" b="1" kern="1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مفتـــاح الفرج والخيــر</a:t>
            </a:r>
            <a:endParaRPr kumimoji="1" lang="en-US" altLang="ar-SA" sz="4000" b="1" kern="12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140292" name="Rectangle 4"/>
          <p:cNvSpPr>
            <a:spLocks noChangeArrowheads="1"/>
          </p:cNvSpPr>
          <p:nvPr/>
        </p:nvSpPr>
        <p:spPr bwMode="auto">
          <a:xfrm>
            <a:off x="990600" y="228600"/>
            <a:ext cx="7239000" cy="62865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5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مفاتيح النجاح العشرة</a:t>
            </a:r>
            <a:endParaRPr kumimoji="1" lang="en-US" altLang="ar-SA" sz="50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140293" name="AutoShape 5"/>
          <p:cNvSpPr>
            <a:spLocks noChangeArrowheads="1"/>
          </p:cNvSpPr>
          <p:nvPr/>
        </p:nvSpPr>
        <p:spPr bwMode="auto">
          <a:xfrm>
            <a:off x="4876800" y="1657350"/>
            <a:ext cx="2971800" cy="1028700"/>
          </a:xfrm>
          <a:prstGeom prst="leftArrow">
            <a:avLst>
              <a:gd name="adj1" fmla="val 67361"/>
              <a:gd name="adj2" fmla="val 55671"/>
            </a:avLst>
          </a:prstGeom>
          <a:solidFill>
            <a:schemeClr val="folHlink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45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الصبر</a:t>
            </a:r>
            <a:endParaRPr kumimoji="1" lang="en-US" sz="4500" b="1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140294" name="Rectangle 6"/>
          <p:cNvSpPr>
            <a:spLocks noChangeArrowheads="1"/>
          </p:cNvSpPr>
          <p:nvPr/>
        </p:nvSpPr>
        <p:spPr bwMode="auto">
          <a:xfrm>
            <a:off x="8077200" y="1828800"/>
            <a:ext cx="838200" cy="68580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 </a:t>
            </a:r>
            <a:r>
              <a:rPr kumimoji="1" lang="ar-SA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9</a:t>
            </a:r>
            <a:endParaRPr kumimoji="1" lang="en-US" altLang="ar-SA" sz="55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140295" name="Rectangle 7"/>
          <p:cNvSpPr>
            <a:spLocks noChangeArrowheads="1"/>
          </p:cNvSpPr>
          <p:nvPr/>
        </p:nvSpPr>
        <p:spPr bwMode="auto">
          <a:xfrm>
            <a:off x="228600" y="3143250"/>
            <a:ext cx="4495800" cy="628650"/>
          </a:xfrm>
          <a:prstGeom prst="rect">
            <a:avLst/>
          </a:prstGeom>
          <a:solidFill>
            <a:srgbClr val="0070C0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4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Simplified Arabic" pitchFamily="18" charset="-78"/>
              </a:rPr>
              <a:t>أساس التحكم في النفس</a:t>
            </a:r>
            <a:endParaRPr kumimoji="1" lang="en-US" altLang="ar-SA" sz="40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Simplified Arabic" pitchFamily="18" charset="-78"/>
            </a:endParaRPr>
          </a:p>
        </p:txBody>
      </p:sp>
      <p:sp>
        <p:nvSpPr>
          <p:cNvPr id="140296" name="AutoShape 8"/>
          <p:cNvSpPr>
            <a:spLocks noChangeArrowheads="1"/>
          </p:cNvSpPr>
          <p:nvPr/>
        </p:nvSpPr>
        <p:spPr bwMode="auto">
          <a:xfrm>
            <a:off x="4876800" y="2971800"/>
            <a:ext cx="2971800" cy="1028700"/>
          </a:xfrm>
          <a:prstGeom prst="leftArrow">
            <a:avLst>
              <a:gd name="adj1" fmla="val 67361"/>
              <a:gd name="adj2" fmla="val 55671"/>
            </a:avLst>
          </a:prstGeom>
          <a:solidFill>
            <a:schemeClr val="folHlink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45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الانضباط</a:t>
            </a:r>
            <a:endParaRPr kumimoji="1" lang="en-US" sz="4500" b="1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140297" name="Rectangle 9"/>
          <p:cNvSpPr>
            <a:spLocks noChangeArrowheads="1"/>
          </p:cNvSpPr>
          <p:nvPr/>
        </p:nvSpPr>
        <p:spPr bwMode="auto">
          <a:xfrm>
            <a:off x="8077200" y="3143250"/>
            <a:ext cx="1066800" cy="68580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10</a:t>
            </a:r>
            <a:endParaRPr kumimoji="1" lang="en-US" altLang="ar-SA" sz="55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pic>
        <p:nvPicPr>
          <p:cNvPr id="18442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5188" y="6"/>
            <a:ext cx="2411412" cy="186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300" name="AutoShape 12"/>
          <p:cNvSpPr>
            <a:spLocks noChangeArrowheads="1"/>
          </p:cNvSpPr>
          <p:nvPr/>
        </p:nvSpPr>
        <p:spPr bwMode="auto">
          <a:xfrm>
            <a:off x="0" y="4623984"/>
            <a:ext cx="2484438" cy="756457"/>
          </a:xfrm>
          <a:prstGeom prst="leftArrow">
            <a:avLst>
              <a:gd name="adj1" fmla="val 50000"/>
              <a:gd name="adj2" fmla="val 53891"/>
            </a:avLst>
          </a:prstGeom>
          <a:solidFill>
            <a:schemeClr val="tx1">
              <a:lumMod val="90000"/>
            </a:schemeClr>
          </a:solidFill>
          <a:ln w="28575" cap="sq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909675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1" grpId="0" animBg="1" autoUpdateAnimBg="0"/>
      <p:bldP spid="140292" grpId="0" animBg="1" autoUpdateAnimBg="0"/>
      <p:bldP spid="140293" grpId="0" animBg="1" autoUpdateAnimBg="0"/>
      <p:bldP spid="140294" grpId="0" animBg="1" autoUpdateAnimBg="0"/>
      <p:bldP spid="140295" grpId="0" animBg="1" autoUpdateAnimBg="0"/>
      <p:bldP spid="140296" grpId="0" animBg="1" autoUpdateAnimBg="0"/>
      <p:bldP spid="140297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6600" dirty="0" smtClean="0"/>
              <a:t>مبادئ النجاح</a:t>
            </a:r>
            <a:endParaRPr lang="ar-SA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016852"/>
            <a:ext cx="8136904" cy="335509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ar-SA" sz="4800" dirty="0" smtClean="0">
                <a:solidFill>
                  <a:srgbClr val="7030A0"/>
                </a:solidFill>
              </a:rPr>
              <a:t>مبدأ </a:t>
            </a:r>
            <a:r>
              <a:rPr lang="ar-SA" sz="4800" dirty="0" err="1" smtClean="0">
                <a:solidFill>
                  <a:srgbClr val="7030A0"/>
                </a:solidFill>
              </a:rPr>
              <a:t>كيزن</a:t>
            </a:r>
            <a:endParaRPr lang="ar-SA" sz="4800" dirty="0" smtClean="0">
              <a:solidFill>
                <a:srgbClr val="7030A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ar-SA" sz="4800" dirty="0">
                <a:solidFill>
                  <a:srgbClr val="7030A0"/>
                </a:solidFill>
              </a:rPr>
              <a:t>مبدأ</a:t>
            </a:r>
            <a:r>
              <a:rPr lang="ar-SA" sz="4800" dirty="0" smtClean="0">
                <a:solidFill>
                  <a:srgbClr val="7030A0"/>
                </a:solidFill>
              </a:rPr>
              <a:t> المثابرة</a:t>
            </a:r>
          </a:p>
          <a:p>
            <a:pPr>
              <a:buFont typeface="Wingdings" pitchFamily="2" charset="2"/>
              <a:buChar char="Ø"/>
            </a:pPr>
            <a:r>
              <a:rPr lang="ar-SA" sz="4800" dirty="0">
                <a:solidFill>
                  <a:srgbClr val="7030A0"/>
                </a:solidFill>
              </a:rPr>
              <a:t>مبدأ</a:t>
            </a:r>
            <a:r>
              <a:rPr lang="ar-SA" sz="4800" dirty="0" smtClean="0">
                <a:solidFill>
                  <a:srgbClr val="7030A0"/>
                </a:solidFill>
              </a:rPr>
              <a:t> الشغف بعمل </a:t>
            </a:r>
            <a:r>
              <a:rPr lang="ar-SA" sz="4800" dirty="0" err="1" smtClean="0">
                <a:solidFill>
                  <a:srgbClr val="7030A0"/>
                </a:solidFill>
              </a:rPr>
              <a:t>شئ</a:t>
            </a:r>
            <a:endParaRPr lang="ar-SA" sz="4800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ar-SA" sz="6000" dirty="0"/>
          </a:p>
        </p:txBody>
      </p:sp>
    </p:spTree>
    <p:extLst>
      <p:ext uri="{BB962C8B-B14F-4D97-AF65-F5344CB8AC3E}">
        <p14:creationId xmlns:p14="http://schemas.microsoft.com/office/powerpoint/2010/main" xmlns="" val="303467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55525"/>
            <a:ext cx="8305800" cy="288033"/>
          </a:xfrm>
        </p:spPr>
        <p:txBody>
          <a:bodyPr>
            <a:normAutofit fontScale="90000"/>
          </a:bodyPr>
          <a:lstStyle/>
          <a:p>
            <a:pPr marL="457200" lvl="0" indent="-457200" algn="ctr">
              <a:spcBef>
                <a:spcPts val="0"/>
              </a:spcBef>
            </a:pPr>
            <a:r>
              <a:rPr lang="ar-SA" sz="4900" dirty="0" smtClean="0"/>
              <a:t>مبدأ </a:t>
            </a:r>
            <a:r>
              <a:rPr lang="ar-SA" sz="4900" dirty="0" err="1" smtClean="0"/>
              <a:t>كيزن</a:t>
            </a:r>
            <a:r>
              <a:rPr lang="ar-SA" sz="6700" dirty="0" smtClean="0"/>
              <a:t/>
            </a:r>
            <a:br>
              <a:rPr lang="ar-SA" sz="6700" dirty="0" smtClean="0"/>
            </a:br>
            <a:r>
              <a:rPr lang="ar-SA" sz="4800" b="0" dirty="0">
                <a:solidFill>
                  <a:srgbClr val="7030A0"/>
                </a:solidFill>
                <a:latin typeface="Calibri"/>
                <a:ea typeface="+mn-ea"/>
                <a:cs typeface="Arial"/>
              </a:rPr>
              <a:t/>
            </a:r>
            <a:br>
              <a:rPr lang="ar-SA" sz="4800" b="0" dirty="0">
                <a:solidFill>
                  <a:srgbClr val="7030A0"/>
                </a:solidFill>
                <a:latin typeface="Calibri"/>
                <a:ea typeface="+mn-ea"/>
                <a:cs typeface="Arial"/>
              </a:rPr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771550"/>
            <a:ext cx="7776864" cy="3353845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ar-SA" sz="4300" dirty="0">
                <a:solidFill>
                  <a:srgbClr val="7030A0"/>
                </a:solidFill>
                <a:latin typeface="Calibri"/>
                <a:cs typeface="Arial"/>
              </a:rPr>
              <a:t>يعتمد هذا المبدأ على أهمية التقدم المتزايد كل يوم.</a:t>
            </a:r>
          </a:p>
          <a:p>
            <a:pPr>
              <a:buFont typeface="Wingdings" pitchFamily="2" charset="2"/>
              <a:buChar char="ü"/>
            </a:pPr>
            <a:endParaRPr lang="ar-SA" sz="4300" dirty="0">
              <a:solidFill>
                <a:srgbClr val="7030A0"/>
              </a:solidFill>
              <a:latin typeface="Calibri"/>
              <a:cs typeface="Arial"/>
            </a:endParaRPr>
          </a:p>
          <a:p>
            <a:pPr>
              <a:buFont typeface="Wingdings" pitchFamily="2" charset="2"/>
              <a:buChar char="ü"/>
            </a:pPr>
            <a:r>
              <a:rPr lang="ar-SA" sz="4300" dirty="0">
                <a:solidFill>
                  <a:srgbClr val="7030A0"/>
                </a:solidFill>
                <a:latin typeface="Calibri"/>
                <a:cs typeface="Arial"/>
              </a:rPr>
              <a:t>النجاح لا يأتي دفعة واحدة أو من المرة الأولى بل هو تراكم الخطوات الصغيرة التي تخلق أكبر التغيرات الدائمة  .</a:t>
            </a:r>
          </a:p>
          <a:p>
            <a:pPr marL="0" indent="0">
              <a:buNone/>
            </a:pPr>
            <a:endParaRPr lang="ar-SA" sz="4300" dirty="0">
              <a:solidFill>
                <a:srgbClr val="7030A0"/>
              </a:solidFill>
              <a:latin typeface="Calibri"/>
              <a:cs typeface="Arial"/>
            </a:endParaRPr>
          </a:p>
          <a:p>
            <a:pPr>
              <a:buFont typeface="Wingdings" pitchFamily="2" charset="2"/>
              <a:buChar char="ü"/>
            </a:pPr>
            <a:r>
              <a:rPr lang="ar-SA" sz="4300" dirty="0">
                <a:solidFill>
                  <a:srgbClr val="7030A0"/>
                </a:solidFill>
                <a:latin typeface="Calibri"/>
                <a:cs typeface="Arial"/>
              </a:rPr>
              <a:t>يمكن تطبيق مبدأ </a:t>
            </a:r>
            <a:r>
              <a:rPr lang="ar-SA" sz="4300" dirty="0" err="1">
                <a:solidFill>
                  <a:srgbClr val="7030A0"/>
                </a:solidFill>
                <a:latin typeface="Calibri"/>
                <a:cs typeface="Arial"/>
              </a:rPr>
              <a:t>كيزن</a:t>
            </a:r>
            <a:r>
              <a:rPr lang="ar-SA" sz="4300" dirty="0">
                <a:solidFill>
                  <a:srgbClr val="7030A0"/>
                </a:solidFill>
                <a:latin typeface="Calibri"/>
                <a:cs typeface="Arial"/>
              </a:rPr>
              <a:t> في المذاكرة عن طريق المذاكرة أولا </a:t>
            </a:r>
            <a:r>
              <a:rPr lang="ar-SA" sz="4300" dirty="0" smtClean="0">
                <a:solidFill>
                  <a:srgbClr val="7030A0"/>
                </a:solidFill>
                <a:latin typeface="Calibri"/>
                <a:cs typeface="Arial"/>
              </a:rPr>
              <a:t>، </a:t>
            </a:r>
            <a:r>
              <a:rPr lang="ar-SA" sz="4300" dirty="0" err="1" smtClean="0">
                <a:solidFill>
                  <a:srgbClr val="7030A0"/>
                </a:solidFill>
                <a:latin typeface="Calibri"/>
                <a:cs typeface="Arial"/>
              </a:rPr>
              <a:t>لانها</a:t>
            </a:r>
            <a:r>
              <a:rPr lang="ar-SA" sz="4300" dirty="0" smtClean="0">
                <a:solidFill>
                  <a:srgbClr val="7030A0"/>
                </a:solidFill>
                <a:latin typeface="Calibri"/>
                <a:cs typeface="Arial"/>
              </a:rPr>
              <a:t> تساعد </a:t>
            </a:r>
            <a:r>
              <a:rPr lang="ar-SA" sz="4300" dirty="0">
                <a:solidFill>
                  <a:srgbClr val="7030A0"/>
                </a:solidFill>
                <a:latin typeface="Calibri"/>
                <a:cs typeface="Arial"/>
              </a:rPr>
              <a:t>على الفهم والحفظ </a:t>
            </a:r>
            <a:r>
              <a:rPr lang="ar-SA" sz="4300" dirty="0" smtClean="0">
                <a:solidFill>
                  <a:srgbClr val="7030A0"/>
                </a:solidFill>
                <a:latin typeface="Calibri"/>
                <a:cs typeface="Arial"/>
              </a:rPr>
              <a:t>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51249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4000" dirty="0" smtClean="0"/>
              <a:t>مبدأ المثابرة</a:t>
            </a:r>
            <a:endParaRPr lang="ar-SA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016852"/>
            <a:ext cx="7848872" cy="3108543"/>
          </a:xfrm>
        </p:spPr>
        <p:txBody>
          <a:bodyPr>
            <a:normAutofit/>
          </a:bodyPr>
          <a:lstStyle/>
          <a:p>
            <a:pPr marL="0" lvl="0" indent="0" algn="just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33CC"/>
              </a:buClr>
              <a:buSzPct val="90000"/>
              <a:buNone/>
            </a:pPr>
            <a:r>
              <a:rPr lang="ar-SA" altLang="ar-SA" sz="3300" dirty="0" smtClean="0">
                <a:solidFill>
                  <a:srgbClr val="7030A0"/>
                </a:solidFill>
                <a:latin typeface="Calibri"/>
                <a:cs typeface="Arial"/>
              </a:rPr>
              <a:t>- يعتمد </a:t>
            </a:r>
            <a:r>
              <a:rPr lang="ar-SA" altLang="ar-SA" sz="3300" dirty="0">
                <a:solidFill>
                  <a:srgbClr val="7030A0"/>
                </a:solidFill>
                <a:latin typeface="Calibri"/>
                <a:cs typeface="Arial"/>
              </a:rPr>
              <a:t>هذا المبدأ على  أن العمل والدراسة ينبغي ألا تخضع للرغبة ، أو وجود الوقت </a:t>
            </a:r>
            <a:r>
              <a:rPr lang="ar-SA" altLang="ar-SA" sz="3300" dirty="0" smtClean="0">
                <a:solidFill>
                  <a:srgbClr val="7030A0"/>
                </a:solidFill>
                <a:latin typeface="Calibri"/>
                <a:cs typeface="Arial"/>
              </a:rPr>
              <a:t>الكافي.</a:t>
            </a:r>
          </a:p>
          <a:p>
            <a:pPr marL="0" lvl="0" indent="0" algn="just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33CC"/>
              </a:buClr>
              <a:buSzPct val="90000"/>
              <a:buNone/>
            </a:pPr>
            <a:r>
              <a:rPr lang="ar-SA" altLang="ar-SA" sz="3300" dirty="0" smtClean="0">
                <a:solidFill>
                  <a:srgbClr val="7030A0"/>
                </a:solidFill>
                <a:latin typeface="Calibri"/>
                <a:cs typeface="Arial"/>
              </a:rPr>
              <a:t> </a:t>
            </a:r>
            <a:endParaRPr lang="ar-SA" altLang="ar-SA" sz="3300" dirty="0">
              <a:solidFill>
                <a:srgbClr val="7030A0"/>
              </a:solidFill>
              <a:latin typeface="Calibri"/>
              <a:cs typeface="Arial"/>
            </a:endParaRPr>
          </a:p>
          <a:p>
            <a:pPr marL="0" lvl="0" indent="0" algn="just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33CC"/>
              </a:buClr>
              <a:buSzPct val="90000"/>
              <a:buNone/>
            </a:pPr>
            <a:r>
              <a:rPr lang="ar-SA" altLang="ar-SA" sz="3300" dirty="0">
                <a:solidFill>
                  <a:srgbClr val="7030A0"/>
                </a:solidFill>
                <a:latin typeface="Calibri"/>
                <a:cs typeface="Arial"/>
              </a:rPr>
              <a:t>- الإنسان المثابر يطوع رغبته للدراسة ولا ينقاد لرغبته كما أنه هو الذي يوجد الوقت للعمل ولا يبقى أسير لتوفر الوقت .  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26552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مبدأ الشغف بعمل </a:t>
            </a:r>
            <a:r>
              <a:rPr lang="ar-SA" dirty="0" err="1" smtClean="0"/>
              <a:t>شئ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016852"/>
            <a:ext cx="7385248" cy="3427106"/>
          </a:xfrm>
        </p:spPr>
        <p:txBody>
          <a:bodyPr>
            <a:normAutofit fontScale="92500" lnSpcReduction="10000"/>
          </a:bodyPr>
          <a:lstStyle/>
          <a:p>
            <a:r>
              <a:rPr lang="ar-SA" dirty="0"/>
              <a:t> يقوم هذا المبدأ على أساس أن الإنسان الذي اعتاد النجاح يصبح النجاح عادة تتابع من تلقاء نفسها ويصبح محفزا بحد ذاته لنجاحات مستقبلية </a:t>
            </a:r>
            <a:r>
              <a:rPr lang="ar-SA" dirty="0" smtClean="0"/>
              <a:t>.</a:t>
            </a:r>
          </a:p>
          <a:p>
            <a:endParaRPr lang="ar-SA" dirty="0"/>
          </a:p>
          <a:p>
            <a:r>
              <a:rPr lang="ar-SA" sz="3000" dirty="0">
                <a:solidFill>
                  <a:schemeClr val="tx2">
                    <a:lumMod val="50000"/>
                  </a:schemeClr>
                </a:solidFill>
              </a:rPr>
              <a:t>مثال : </a:t>
            </a:r>
            <a:r>
              <a:rPr lang="ar-SA" dirty="0"/>
              <a:t>الطالب الذي يحصل على معدل مرتفع في هذا الفصل سيحفزه نجاحه هذا للحصول على معدل مرتفع في أيضا في الفصل القادم ، ومن هذا سيكون شغوفا بتطوير نفسه وآليات استذكار المعلومات التي لديه واكتشاف قدراته الكامنة من أجل التفوق .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73940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85000"/>
              </a:lnSpc>
              <a:defRPr/>
            </a:pPr>
            <a:r>
              <a:rPr kumimoji="1" lang="ar-SA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النجاح المتوازن في الحياة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33CC"/>
              </a:buClr>
              <a:buSzPct val="90000"/>
              <a:buNone/>
            </a:pPr>
            <a:r>
              <a:rPr lang="ar-SA" altLang="ar-SA" sz="3000" b="1" dirty="0" smtClean="0">
                <a:solidFill>
                  <a:srgbClr val="333399"/>
                </a:solidFill>
                <a:latin typeface="Times New Roman" pitchFamily="18" charset="0"/>
                <a:cs typeface="Simplified Arabic" pitchFamily="18" charset="-78"/>
              </a:rPr>
              <a:t>- هناك </a:t>
            </a:r>
            <a:r>
              <a:rPr lang="ar-SA" altLang="ar-SA" sz="3000" b="1" dirty="0">
                <a:solidFill>
                  <a:srgbClr val="333399"/>
                </a:solidFill>
                <a:latin typeface="Times New Roman" pitchFamily="18" charset="0"/>
                <a:cs typeface="Simplified Arabic" pitchFamily="18" charset="-78"/>
              </a:rPr>
              <a:t>حلقات متواصلة من الحقوق والواجبات يجب أن تؤديها تجاه ثلاث محاور أساسية :</a:t>
            </a:r>
          </a:p>
          <a:p>
            <a:endParaRPr lang="ar-SA" dirty="0"/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6084168" y="1995686"/>
            <a:ext cx="2012132" cy="201622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 rtl="1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ar-SA" sz="4000" b="1" dirty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  <a:cs typeface="Simplified Arabic" pitchFamily="18" charset="-78"/>
              </a:rPr>
              <a:t>ذاتك</a:t>
            </a:r>
            <a:endParaRPr kumimoji="1" lang="en-US" sz="4000" b="1" dirty="0">
              <a:solidFill>
                <a:srgbClr val="EAEAEA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aditional Arabic" pitchFamily="18" charset="-78"/>
              <a:cs typeface="Simplified Arabic" pitchFamily="18" charset="-78"/>
            </a:endParaRPr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3707904" y="1995686"/>
            <a:ext cx="2012132" cy="201622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 anchor="ctr"/>
          <a:lstStyle/>
          <a:p>
            <a:pPr lvl="0" algn="ctr" rtl="1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ar-SA" sz="3500" b="1" dirty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  <a:cs typeface="Simplified Arabic" pitchFamily="18" charset="-78"/>
              </a:rPr>
              <a:t>الآخرين من حولك</a:t>
            </a:r>
            <a:endParaRPr kumimoji="1" lang="en-US" sz="3500" b="1" dirty="0">
              <a:solidFill>
                <a:srgbClr val="EAEAEA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aditional Arabic" pitchFamily="18" charset="-78"/>
              <a:cs typeface="Simplified Arabic" pitchFamily="18" charset="-78"/>
            </a:endParaRP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1331640" y="1973982"/>
            <a:ext cx="2012132" cy="201622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 anchor="ctr"/>
          <a:lstStyle/>
          <a:p>
            <a:pPr lvl="0" algn="ctr" rtl="1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ar-SA" sz="3200" b="1" dirty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  <a:cs typeface="Simplified Arabic" pitchFamily="18" charset="-78"/>
              </a:rPr>
              <a:t>أدوارك ووظائفك في الحياة</a:t>
            </a:r>
            <a:endParaRPr kumimoji="1" lang="en-US" sz="3200" b="1" dirty="0">
              <a:solidFill>
                <a:srgbClr val="EAEAEA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aditional Arabic" pitchFamily="18" charset="-78"/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727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nimBg="1" autoUpdateAnimBg="0"/>
      <p:bldP spid="6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ذاتك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131590"/>
            <a:ext cx="7200800" cy="3108543"/>
          </a:xfrm>
        </p:spPr>
        <p:txBody>
          <a:bodyPr/>
          <a:lstStyle/>
          <a:p>
            <a:r>
              <a:rPr lang="ar-SA" altLang="ar-SA" dirty="0">
                <a:solidFill>
                  <a:srgbClr val="333399"/>
                </a:solidFill>
                <a:latin typeface="Tahoma" pitchFamily="34" charset="0"/>
              </a:rPr>
              <a:t>لنفسك وروحك وعقلك وبدنك وجسدك ...حقوق وواجبات لا تنتهي ، فعندما تقرأ وتتعلم </a:t>
            </a:r>
            <a:r>
              <a:rPr lang="ar-SA" altLang="ar-SA" dirty="0" err="1">
                <a:solidFill>
                  <a:srgbClr val="333399"/>
                </a:solidFill>
                <a:latin typeface="Tahoma" pitchFamily="34" charset="0"/>
              </a:rPr>
              <a:t>أوتتسلى</a:t>
            </a:r>
            <a:r>
              <a:rPr lang="ar-SA" altLang="ar-SA" dirty="0">
                <a:solidFill>
                  <a:srgbClr val="333399"/>
                </a:solidFill>
                <a:latin typeface="Tahoma" pitchFamily="34" charset="0"/>
              </a:rPr>
              <a:t> وتلعب أو تمارس الرياضة أو تعمل وتكسب أو تنام وتستريح أو تسافر وتستمتع أو تتقرب الى الله بالعبادات والنوافل </a:t>
            </a:r>
            <a:r>
              <a:rPr lang="ar-SA" altLang="ar-SA" dirty="0" smtClean="0">
                <a:solidFill>
                  <a:srgbClr val="333399"/>
                </a:solidFill>
                <a:latin typeface="Tahoma" pitchFamily="34" charset="0"/>
              </a:rPr>
              <a:t>،.فإنما </a:t>
            </a:r>
            <a:r>
              <a:rPr lang="ar-SA" altLang="ar-SA" dirty="0">
                <a:solidFill>
                  <a:srgbClr val="333399"/>
                </a:solidFill>
                <a:latin typeface="Tahoma" pitchFamily="34" charset="0"/>
              </a:rPr>
              <a:t>تؤدي ما تطالبك به ذاتك من حقوقها وواجباتها عليك الدينية والدنيوية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17580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/>
              <a:t>الآخرين من حولك</a:t>
            </a:r>
            <a:br>
              <a:rPr lang="ar-SA" dirty="0"/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4000"/>
              </a:lnSpc>
            </a:pPr>
            <a:r>
              <a:rPr lang="ar-SA" altLang="ar-SA" dirty="0">
                <a:solidFill>
                  <a:srgbClr val="333399"/>
                </a:solidFill>
                <a:latin typeface="Tahoma" pitchFamily="34" charset="0"/>
              </a:rPr>
              <a:t>كل من حولك من البشر له عليك حقوق وواجبات ، </a:t>
            </a:r>
            <a:r>
              <a:rPr lang="ar-SA" altLang="ar-SA" dirty="0" smtClean="0">
                <a:solidFill>
                  <a:srgbClr val="333399"/>
                </a:solidFill>
                <a:latin typeface="Tahoma" pitchFamily="34" charset="0"/>
              </a:rPr>
              <a:t>ابتداء </a:t>
            </a:r>
            <a:r>
              <a:rPr lang="ar-SA" altLang="ar-SA" dirty="0">
                <a:solidFill>
                  <a:srgbClr val="333399"/>
                </a:solidFill>
                <a:latin typeface="Tahoma" pitchFamily="34" charset="0"/>
              </a:rPr>
              <a:t>من ابويك وأسرتك وأقاربك وجيرانك الى أصدقائك وزملائك الى كل من تتعامل معه أو تعمل له أو تتصل به وانتهاء بمجتمعك الكبير ووطنك وأمتك ، وما يمكنك أن تقدم له من نفع أو تدفع عنه من ضرر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56148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/>
              <a:t>أدوارك ووظائفك في الحياة</a:t>
            </a:r>
            <a:br>
              <a:rPr lang="ar-SA" dirty="0"/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في كل مرحلة عمرية تمر بها تؤدي دورا في الحياة يطالبك بحقوق وواجبات ثم تنتقل إلى دور آخر ليطالبك بحقوق وواجبات أخرى .</a:t>
            </a:r>
          </a:p>
          <a:p>
            <a:r>
              <a:rPr lang="ar-SA" dirty="0"/>
              <a:t>فأنت خلال حياتك تمر بأدوار متعددة على المستوى الأسري والوظيفي والاجتماعي ، فأنت اليوم طالب وغدا معلم أو موظف أو صاحب شركة أو مدير أو وزير ..وأنت اليوم وغدا أب ثم جد .</a:t>
            </a:r>
          </a:p>
        </p:txBody>
      </p:sp>
    </p:spTree>
    <p:extLst>
      <p:ext uri="{BB962C8B-B14F-4D97-AF65-F5344CB8AC3E}">
        <p14:creationId xmlns:p14="http://schemas.microsoft.com/office/powerpoint/2010/main" xmlns="" val="357537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915566"/>
            <a:ext cx="8305800" cy="584775"/>
          </a:xfrm>
        </p:spPr>
        <p:txBody>
          <a:bodyPr>
            <a:normAutofit fontScale="90000"/>
          </a:bodyPr>
          <a:lstStyle/>
          <a:p>
            <a:pPr algn="ctr"/>
            <a:r>
              <a:rPr lang="ar-SA" dirty="0" smtClean="0">
                <a:solidFill>
                  <a:srgbClr val="00B0F0"/>
                </a:solidFill>
              </a:rPr>
              <a:t>تمت بحمد الله</a:t>
            </a:r>
            <a:br>
              <a:rPr lang="ar-SA" dirty="0" smtClean="0">
                <a:solidFill>
                  <a:srgbClr val="00B0F0"/>
                </a:solidFill>
              </a:rPr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endParaRPr lang="ar-SA" dirty="0" smtClean="0"/>
          </a:p>
          <a:p>
            <a:pPr marL="0" indent="0" algn="ctr">
              <a:buNone/>
            </a:pPr>
            <a:endParaRPr lang="ar-SA" dirty="0"/>
          </a:p>
          <a:p>
            <a:pPr marL="0" indent="0" algn="ctr">
              <a:buNone/>
            </a:pPr>
            <a:endParaRPr lang="ar-SA" dirty="0" smtClean="0"/>
          </a:p>
          <a:p>
            <a:pPr marL="0" lvl="0" indent="0" algn="ctr">
              <a:buNone/>
            </a:pPr>
            <a:r>
              <a:rPr lang="ar-SA" sz="6000" kern="10" dirty="0" smtClean="0">
                <a:ln w="12700">
                  <a:solidFill>
                    <a:prstClr val="white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شكرا </a:t>
            </a:r>
            <a:r>
              <a:rPr lang="ar-SA" sz="6000" kern="10" dirty="0" smtClean="0">
                <a:ln w="12700">
                  <a:solidFill>
                    <a:prstClr val="white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علي حسن المتابعة</a:t>
            </a:r>
          </a:p>
          <a:p>
            <a:pPr marL="0" lvl="0" indent="0" algn="ctr">
              <a:buNone/>
            </a:pPr>
            <a:r>
              <a:rPr lang="ar-SA" sz="6000" kern="10" dirty="0" smtClean="0">
                <a:ln w="12700">
                  <a:solidFill>
                    <a:prstClr val="white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إلي اللقاء </a:t>
            </a:r>
          </a:p>
          <a:p>
            <a:pPr marL="0" lvl="0" indent="0" algn="ctr">
              <a:buNone/>
            </a:pPr>
            <a:endParaRPr lang="ar-SA" sz="6000" kern="10" dirty="0" smtClean="0">
              <a:ln w="12700">
                <a:solidFill>
                  <a:prstClr val="white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lvl="0" indent="0" algn="ctr">
              <a:buNone/>
            </a:pPr>
            <a:endParaRPr lang="ar-SA" sz="6000" kern="10" dirty="0" smtClean="0">
              <a:ln w="12700">
                <a:solidFill>
                  <a:prstClr val="white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 algn="ctr">
              <a:buNone/>
            </a:pPr>
            <a:r>
              <a:rPr lang="ar-SA" sz="6000" dirty="0" smtClean="0"/>
              <a:t>د/أسماء عبد السلام</a:t>
            </a:r>
          </a:p>
          <a:p>
            <a:pPr marL="0" indent="0" algn="ctr">
              <a:buNone/>
            </a:pPr>
            <a:endParaRPr lang="ar-SA" sz="6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644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a839c4af37e9fb775237f959e1658ef4eeea9cb"/>
</p:tagLst>
</file>

<file path=ppt/theme/theme1.xml><?xml version="1.0" encoding="utf-8"?>
<a:theme xmlns:a="http://schemas.openxmlformats.org/drawingml/2006/main" name="المحاضرة الاولي  التعلم د اسما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ock And Key">
  <a:themeElements>
    <a:clrScheme name="Lock And Key 1">
      <a:dk1>
        <a:srgbClr val="200B5B"/>
      </a:dk1>
      <a:lt1>
        <a:srgbClr val="EAEAEA"/>
      </a:lt1>
      <a:dk2>
        <a:srgbClr val="6600FF"/>
      </a:dk2>
      <a:lt2>
        <a:srgbClr val="FFCC66"/>
      </a:lt2>
      <a:accent1>
        <a:srgbClr val="EEB00B"/>
      </a:accent1>
      <a:accent2>
        <a:srgbClr val="6600CC"/>
      </a:accent2>
      <a:accent3>
        <a:srgbClr val="B8AAFF"/>
      </a:accent3>
      <a:accent4>
        <a:srgbClr val="C8C8C8"/>
      </a:accent4>
      <a:accent5>
        <a:srgbClr val="F5D4AA"/>
      </a:accent5>
      <a:accent6>
        <a:srgbClr val="5C00B9"/>
      </a:accent6>
      <a:hlink>
        <a:srgbClr val="FF33CC"/>
      </a:hlink>
      <a:folHlink>
        <a:srgbClr val="CC99FF"/>
      </a:folHlink>
    </a:clrScheme>
    <a:fontScheme name="Lock And Key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lnDef>
  </a:objectDefaults>
  <a:extraClrSchemeLst>
    <a:extraClrScheme>
      <a:clrScheme name="Lock And Key 1">
        <a:dk1>
          <a:srgbClr val="200B5B"/>
        </a:dk1>
        <a:lt1>
          <a:srgbClr val="EAEAEA"/>
        </a:lt1>
        <a:dk2>
          <a:srgbClr val="6600FF"/>
        </a:dk2>
        <a:lt2>
          <a:srgbClr val="FFCC66"/>
        </a:lt2>
        <a:accent1>
          <a:srgbClr val="EEB00B"/>
        </a:accent1>
        <a:accent2>
          <a:srgbClr val="6600CC"/>
        </a:accent2>
        <a:accent3>
          <a:srgbClr val="B8AAFF"/>
        </a:accent3>
        <a:accent4>
          <a:srgbClr val="C8C8C8"/>
        </a:accent4>
        <a:accent5>
          <a:srgbClr val="F5D4AA"/>
        </a:accent5>
        <a:accent6>
          <a:srgbClr val="5C00B9"/>
        </a:accent6>
        <a:hlink>
          <a:srgbClr val="FF33CC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2">
        <a:dk1>
          <a:srgbClr val="393939"/>
        </a:dk1>
        <a:lt1>
          <a:srgbClr val="FFFFFF"/>
        </a:lt1>
        <a:dk2>
          <a:srgbClr val="6600CC"/>
        </a:dk2>
        <a:lt2>
          <a:srgbClr val="CCCCFF"/>
        </a:lt2>
        <a:accent1>
          <a:srgbClr val="F9D87E"/>
        </a:accent1>
        <a:accent2>
          <a:srgbClr val="FFCCCC"/>
        </a:accent2>
        <a:accent3>
          <a:srgbClr val="FFFFFF"/>
        </a:accent3>
        <a:accent4>
          <a:srgbClr val="2F2F2F"/>
        </a:accent4>
        <a:accent5>
          <a:srgbClr val="FBE9C0"/>
        </a:accent5>
        <a:accent6>
          <a:srgbClr val="E7B9B9"/>
        </a:accent6>
        <a:hlink>
          <a:srgbClr val="FF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4">
        <a:dk1>
          <a:srgbClr val="330000"/>
        </a:dk1>
        <a:lt1>
          <a:srgbClr val="FFFFCC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330099"/>
        </a:accent2>
        <a:accent3>
          <a:srgbClr val="AAAAAA"/>
        </a:accent3>
        <a:accent4>
          <a:srgbClr val="DADAAE"/>
        </a:accent4>
        <a:accent5>
          <a:srgbClr val="FFCAAA"/>
        </a:accent5>
        <a:accent6>
          <a:srgbClr val="2D008A"/>
        </a:accent6>
        <a:hlink>
          <a:srgbClr val="FF6633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5">
        <a:dk1>
          <a:srgbClr val="333300"/>
        </a:dk1>
        <a:lt1>
          <a:srgbClr val="DDDDDD"/>
        </a:lt1>
        <a:dk2>
          <a:srgbClr val="996600"/>
        </a:dk2>
        <a:lt2>
          <a:srgbClr val="FFCC66"/>
        </a:lt2>
        <a:accent1>
          <a:srgbClr val="EEB00B"/>
        </a:accent1>
        <a:accent2>
          <a:srgbClr val="330099"/>
        </a:accent2>
        <a:accent3>
          <a:srgbClr val="CAB8AA"/>
        </a:accent3>
        <a:accent4>
          <a:srgbClr val="BDBDBD"/>
        </a:accent4>
        <a:accent5>
          <a:srgbClr val="F5D4AA"/>
        </a:accent5>
        <a:accent6>
          <a:srgbClr val="2D008A"/>
        </a:accent6>
        <a:hlink>
          <a:srgbClr val="FF66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6">
        <a:dk1>
          <a:srgbClr val="003300"/>
        </a:dk1>
        <a:lt1>
          <a:srgbClr val="FFFFCC"/>
        </a:lt1>
        <a:dk2>
          <a:srgbClr val="999933"/>
        </a:dk2>
        <a:lt2>
          <a:srgbClr val="FFFF66"/>
        </a:lt2>
        <a:accent1>
          <a:srgbClr val="CC9900"/>
        </a:accent1>
        <a:accent2>
          <a:srgbClr val="330099"/>
        </a:accent2>
        <a:accent3>
          <a:srgbClr val="CACAAD"/>
        </a:accent3>
        <a:accent4>
          <a:srgbClr val="DADAAE"/>
        </a:accent4>
        <a:accent5>
          <a:srgbClr val="E2CAAA"/>
        </a:accent5>
        <a:accent6>
          <a:srgbClr val="2D008A"/>
        </a:accent6>
        <a:hlink>
          <a:srgbClr val="FF99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Lock And Key">
  <a:themeElements>
    <a:clrScheme name="Lock And Key 1">
      <a:dk1>
        <a:srgbClr val="200B5B"/>
      </a:dk1>
      <a:lt1>
        <a:srgbClr val="EAEAEA"/>
      </a:lt1>
      <a:dk2>
        <a:srgbClr val="6600FF"/>
      </a:dk2>
      <a:lt2>
        <a:srgbClr val="FFCC66"/>
      </a:lt2>
      <a:accent1>
        <a:srgbClr val="EEB00B"/>
      </a:accent1>
      <a:accent2>
        <a:srgbClr val="6600CC"/>
      </a:accent2>
      <a:accent3>
        <a:srgbClr val="B8AAFF"/>
      </a:accent3>
      <a:accent4>
        <a:srgbClr val="C8C8C8"/>
      </a:accent4>
      <a:accent5>
        <a:srgbClr val="F5D4AA"/>
      </a:accent5>
      <a:accent6>
        <a:srgbClr val="5C00B9"/>
      </a:accent6>
      <a:hlink>
        <a:srgbClr val="FF33CC"/>
      </a:hlink>
      <a:folHlink>
        <a:srgbClr val="CC99FF"/>
      </a:folHlink>
    </a:clrScheme>
    <a:fontScheme name="Lock And Key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lnDef>
  </a:objectDefaults>
  <a:extraClrSchemeLst>
    <a:extraClrScheme>
      <a:clrScheme name="Lock And Key 1">
        <a:dk1>
          <a:srgbClr val="200B5B"/>
        </a:dk1>
        <a:lt1>
          <a:srgbClr val="EAEAEA"/>
        </a:lt1>
        <a:dk2>
          <a:srgbClr val="6600FF"/>
        </a:dk2>
        <a:lt2>
          <a:srgbClr val="FFCC66"/>
        </a:lt2>
        <a:accent1>
          <a:srgbClr val="EEB00B"/>
        </a:accent1>
        <a:accent2>
          <a:srgbClr val="6600CC"/>
        </a:accent2>
        <a:accent3>
          <a:srgbClr val="B8AAFF"/>
        </a:accent3>
        <a:accent4>
          <a:srgbClr val="C8C8C8"/>
        </a:accent4>
        <a:accent5>
          <a:srgbClr val="F5D4AA"/>
        </a:accent5>
        <a:accent6>
          <a:srgbClr val="5C00B9"/>
        </a:accent6>
        <a:hlink>
          <a:srgbClr val="FF33CC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2">
        <a:dk1>
          <a:srgbClr val="393939"/>
        </a:dk1>
        <a:lt1>
          <a:srgbClr val="FFFFFF"/>
        </a:lt1>
        <a:dk2>
          <a:srgbClr val="6600CC"/>
        </a:dk2>
        <a:lt2>
          <a:srgbClr val="CCCCFF"/>
        </a:lt2>
        <a:accent1>
          <a:srgbClr val="F9D87E"/>
        </a:accent1>
        <a:accent2>
          <a:srgbClr val="FFCCCC"/>
        </a:accent2>
        <a:accent3>
          <a:srgbClr val="FFFFFF"/>
        </a:accent3>
        <a:accent4>
          <a:srgbClr val="2F2F2F"/>
        </a:accent4>
        <a:accent5>
          <a:srgbClr val="FBE9C0"/>
        </a:accent5>
        <a:accent6>
          <a:srgbClr val="E7B9B9"/>
        </a:accent6>
        <a:hlink>
          <a:srgbClr val="FF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4">
        <a:dk1>
          <a:srgbClr val="330000"/>
        </a:dk1>
        <a:lt1>
          <a:srgbClr val="FFFFCC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330099"/>
        </a:accent2>
        <a:accent3>
          <a:srgbClr val="AAAAAA"/>
        </a:accent3>
        <a:accent4>
          <a:srgbClr val="DADAAE"/>
        </a:accent4>
        <a:accent5>
          <a:srgbClr val="FFCAAA"/>
        </a:accent5>
        <a:accent6>
          <a:srgbClr val="2D008A"/>
        </a:accent6>
        <a:hlink>
          <a:srgbClr val="FF6633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5">
        <a:dk1>
          <a:srgbClr val="333300"/>
        </a:dk1>
        <a:lt1>
          <a:srgbClr val="DDDDDD"/>
        </a:lt1>
        <a:dk2>
          <a:srgbClr val="996600"/>
        </a:dk2>
        <a:lt2>
          <a:srgbClr val="FFCC66"/>
        </a:lt2>
        <a:accent1>
          <a:srgbClr val="EEB00B"/>
        </a:accent1>
        <a:accent2>
          <a:srgbClr val="330099"/>
        </a:accent2>
        <a:accent3>
          <a:srgbClr val="CAB8AA"/>
        </a:accent3>
        <a:accent4>
          <a:srgbClr val="BDBDBD"/>
        </a:accent4>
        <a:accent5>
          <a:srgbClr val="F5D4AA"/>
        </a:accent5>
        <a:accent6>
          <a:srgbClr val="2D008A"/>
        </a:accent6>
        <a:hlink>
          <a:srgbClr val="FF66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6">
        <a:dk1>
          <a:srgbClr val="003300"/>
        </a:dk1>
        <a:lt1>
          <a:srgbClr val="FFFFCC"/>
        </a:lt1>
        <a:dk2>
          <a:srgbClr val="999933"/>
        </a:dk2>
        <a:lt2>
          <a:srgbClr val="FFFF66"/>
        </a:lt2>
        <a:accent1>
          <a:srgbClr val="CC9900"/>
        </a:accent1>
        <a:accent2>
          <a:srgbClr val="330099"/>
        </a:accent2>
        <a:accent3>
          <a:srgbClr val="CACAAD"/>
        </a:accent3>
        <a:accent4>
          <a:srgbClr val="DADAAE"/>
        </a:accent4>
        <a:accent5>
          <a:srgbClr val="E2CAAA"/>
        </a:accent5>
        <a:accent6>
          <a:srgbClr val="2D008A"/>
        </a:accent6>
        <a:hlink>
          <a:srgbClr val="FF99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Lock And Key">
  <a:themeElements>
    <a:clrScheme name="Lock And Key 1">
      <a:dk1>
        <a:srgbClr val="200B5B"/>
      </a:dk1>
      <a:lt1>
        <a:srgbClr val="EAEAEA"/>
      </a:lt1>
      <a:dk2>
        <a:srgbClr val="6600FF"/>
      </a:dk2>
      <a:lt2>
        <a:srgbClr val="FFCC66"/>
      </a:lt2>
      <a:accent1>
        <a:srgbClr val="EEB00B"/>
      </a:accent1>
      <a:accent2>
        <a:srgbClr val="6600CC"/>
      </a:accent2>
      <a:accent3>
        <a:srgbClr val="B8AAFF"/>
      </a:accent3>
      <a:accent4>
        <a:srgbClr val="C8C8C8"/>
      </a:accent4>
      <a:accent5>
        <a:srgbClr val="F5D4AA"/>
      </a:accent5>
      <a:accent6>
        <a:srgbClr val="5C00B9"/>
      </a:accent6>
      <a:hlink>
        <a:srgbClr val="FF33CC"/>
      </a:hlink>
      <a:folHlink>
        <a:srgbClr val="CC99FF"/>
      </a:folHlink>
    </a:clrScheme>
    <a:fontScheme name="Lock And Key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lnDef>
  </a:objectDefaults>
  <a:extraClrSchemeLst>
    <a:extraClrScheme>
      <a:clrScheme name="Lock And Key 1">
        <a:dk1>
          <a:srgbClr val="200B5B"/>
        </a:dk1>
        <a:lt1>
          <a:srgbClr val="EAEAEA"/>
        </a:lt1>
        <a:dk2>
          <a:srgbClr val="6600FF"/>
        </a:dk2>
        <a:lt2>
          <a:srgbClr val="FFCC66"/>
        </a:lt2>
        <a:accent1>
          <a:srgbClr val="EEB00B"/>
        </a:accent1>
        <a:accent2>
          <a:srgbClr val="6600CC"/>
        </a:accent2>
        <a:accent3>
          <a:srgbClr val="B8AAFF"/>
        </a:accent3>
        <a:accent4>
          <a:srgbClr val="C8C8C8"/>
        </a:accent4>
        <a:accent5>
          <a:srgbClr val="F5D4AA"/>
        </a:accent5>
        <a:accent6>
          <a:srgbClr val="5C00B9"/>
        </a:accent6>
        <a:hlink>
          <a:srgbClr val="FF33CC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2">
        <a:dk1>
          <a:srgbClr val="393939"/>
        </a:dk1>
        <a:lt1>
          <a:srgbClr val="FFFFFF"/>
        </a:lt1>
        <a:dk2>
          <a:srgbClr val="6600CC"/>
        </a:dk2>
        <a:lt2>
          <a:srgbClr val="CCCCFF"/>
        </a:lt2>
        <a:accent1>
          <a:srgbClr val="F9D87E"/>
        </a:accent1>
        <a:accent2>
          <a:srgbClr val="FFCCCC"/>
        </a:accent2>
        <a:accent3>
          <a:srgbClr val="FFFFFF"/>
        </a:accent3>
        <a:accent4>
          <a:srgbClr val="2F2F2F"/>
        </a:accent4>
        <a:accent5>
          <a:srgbClr val="FBE9C0"/>
        </a:accent5>
        <a:accent6>
          <a:srgbClr val="E7B9B9"/>
        </a:accent6>
        <a:hlink>
          <a:srgbClr val="FF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4">
        <a:dk1>
          <a:srgbClr val="330000"/>
        </a:dk1>
        <a:lt1>
          <a:srgbClr val="FFFFCC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330099"/>
        </a:accent2>
        <a:accent3>
          <a:srgbClr val="AAAAAA"/>
        </a:accent3>
        <a:accent4>
          <a:srgbClr val="DADAAE"/>
        </a:accent4>
        <a:accent5>
          <a:srgbClr val="FFCAAA"/>
        </a:accent5>
        <a:accent6>
          <a:srgbClr val="2D008A"/>
        </a:accent6>
        <a:hlink>
          <a:srgbClr val="FF6633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5">
        <a:dk1>
          <a:srgbClr val="333300"/>
        </a:dk1>
        <a:lt1>
          <a:srgbClr val="DDDDDD"/>
        </a:lt1>
        <a:dk2>
          <a:srgbClr val="996600"/>
        </a:dk2>
        <a:lt2>
          <a:srgbClr val="FFCC66"/>
        </a:lt2>
        <a:accent1>
          <a:srgbClr val="EEB00B"/>
        </a:accent1>
        <a:accent2>
          <a:srgbClr val="330099"/>
        </a:accent2>
        <a:accent3>
          <a:srgbClr val="CAB8AA"/>
        </a:accent3>
        <a:accent4>
          <a:srgbClr val="BDBDBD"/>
        </a:accent4>
        <a:accent5>
          <a:srgbClr val="F5D4AA"/>
        </a:accent5>
        <a:accent6>
          <a:srgbClr val="2D008A"/>
        </a:accent6>
        <a:hlink>
          <a:srgbClr val="FF66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6">
        <a:dk1>
          <a:srgbClr val="003300"/>
        </a:dk1>
        <a:lt1>
          <a:srgbClr val="FFFFCC"/>
        </a:lt1>
        <a:dk2>
          <a:srgbClr val="999933"/>
        </a:dk2>
        <a:lt2>
          <a:srgbClr val="FFFF66"/>
        </a:lt2>
        <a:accent1>
          <a:srgbClr val="CC9900"/>
        </a:accent1>
        <a:accent2>
          <a:srgbClr val="330099"/>
        </a:accent2>
        <a:accent3>
          <a:srgbClr val="CACAAD"/>
        </a:accent3>
        <a:accent4>
          <a:srgbClr val="DADAAE"/>
        </a:accent4>
        <a:accent5>
          <a:srgbClr val="E2CAAA"/>
        </a:accent5>
        <a:accent6>
          <a:srgbClr val="2D008A"/>
        </a:accent6>
        <a:hlink>
          <a:srgbClr val="FF99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Lock And Key">
  <a:themeElements>
    <a:clrScheme name="Lock And Key 1">
      <a:dk1>
        <a:srgbClr val="200B5B"/>
      </a:dk1>
      <a:lt1>
        <a:srgbClr val="EAEAEA"/>
      </a:lt1>
      <a:dk2>
        <a:srgbClr val="6600FF"/>
      </a:dk2>
      <a:lt2>
        <a:srgbClr val="FFCC66"/>
      </a:lt2>
      <a:accent1>
        <a:srgbClr val="EEB00B"/>
      </a:accent1>
      <a:accent2>
        <a:srgbClr val="6600CC"/>
      </a:accent2>
      <a:accent3>
        <a:srgbClr val="B8AAFF"/>
      </a:accent3>
      <a:accent4>
        <a:srgbClr val="C8C8C8"/>
      </a:accent4>
      <a:accent5>
        <a:srgbClr val="F5D4AA"/>
      </a:accent5>
      <a:accent6>
        <a:srgbClr val="5C00B9"/>
      </a:accent6>
      <a:hlink>
        <a:srgbClr val="FF33CC"/>
      </a:hlink>
      <a:folHlink>
        <a:srgbClr val="CC99FF"/>
      </a:folHlink>
    </a:clrScheme>
    <a:fontScheme name="Lock And Key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lnDef>
  </a:objectDefaults>
  <a:extraClrSchemeLst>
    <a:extraClrScheme>
      <a:clrScheme name="Lock And Key 1">
        <a:dk1>
          <a:srgbClr val="200B5B"/>
        </a:dk1>
        <a:lt1>
          <a:srgbClr val="EAEAEA"/>
        </a:lt1>
        <a:dk2>
          <a:srgbClr val="6600FF"/>
        </a:dk2>
        <a:lt2>
          <a:srgbClr val="FFCC66"/>
        </a:lt2>
        <a:accent1>
          <a:srgbClr val="EEB00B"/>
        </a:accent1>
        <a:accent2>
          <a:srgbClr val="6600CC"/>
        </a:accent2>
        <a:accent3>
          <a:srgbClr val="B8AAFF"/>
        </a:accent3>
        <a:accent4>
          <a:srgbClr val="C8C8C8"/>
        </a:accent4>
        <a:accent5>
          <a:srgbClr val="F5D4AA"/>
        </a:accent5>
        <a:accent6>
          <a:srgbClr val="5C00B9"/>
        </a:accent6>
        <a:hlink>
          <a:srgbClr val="FF33CC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2">
        <a:dk1>
          <a:srgbClr val="393939"/>
        </a:dk1>
        <a:lt1>
          <a:srgbClr val="FFFFFF"/>
        </a:lt1>
        <a:dk2>
          <a:srgbClr val="6600CC"/>
        </a:dk2>
        <a:lt2>
          <a:srgbClr val="CCCCFF"/>
        </a:lt2>
        <a:accent1>
          <a:srgbClr val="F9D87E"/>
        </a:accent1>
        <a:accent2>
          <a:srgbClr val="FFCCCC"/>
        </a:accent2>
        <a:accent3>
          <a:srgbClr val="FFFFFF"/>
        </a:accent3>
        <a:accent4>
          <a:srgbClr val="2F2F2F"/>
        </a:accent4>
        <a:accent5>
          <a:srgbClr val="FBE9C0"/>
        </a:accent5>
        <a:accent6>
          <a:srgbClr val="E7B9B9"/>
        </a:accent6>
        <a:hlink>
          <a:srgbClr val="FF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4">
        <a:dk1>
          <a:srgbClr val="330000"/>
        </a:dk1>
        <a:lt1>
          <a:srgbClr val="FFFFCC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330099"/>
        </a:accent2>
        <a:accent3>
          <a:srgbClr val="AAAAAA"/>
        </a:accent3>
        <a:accent4>
          <a:srgbClr val="DADAAE"/>
        </a:accent4>
        <a:accent5>
          <a:srgbClr val="FFCAAA"/>
        </a:accent5>
        <a:accent6>
          <a:srgbClr val="2D008A"/>
        </a:accent6>
        <a:hlink>
          <a:srgbClr val="FF6633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5">
        <a:dk1>
          <a:srgbClr val="333300"/>
        </a:dk1>
        <a:lt1>
          <a:srgbClr val="DDDDDD"/>
        </a:lt1>
        <a:dk2>
          <a:srgbClr val="996600"/>
        </a:dk2>
        <a:lt2>
          <a:srgbClr val="FFCC66"/>
        </a:lt2>
        <a:accent1>
          <a:srgbClr val="EEB00B"/>
        </a:accent1>
        <a:accent2>
          <a:srgbClr val="330099"/>
        </a:accent2>
        <a:accent3>
          <a:srgbClr val="CAB8AA"/>
        </a:accent3>
        <a:accent4>
          <a:srgbClr val="BDBDBD"/>
        </a:accent4>
        <a:accent5>
          <a:srgbClr val="F5D4AA"/>
        </a:accent5>
        <a:accent6>
          <a:srgbClr val="2D008A"/>
        </a:accent6>
        <a:hlink>
          <a:srgbClr val="FF66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6">
        <a:dk1>
          <a:srgbClr val="003300"/>
        </a:dk1>
        <a:lt1>
          <a:srgbClr val="FFFFCC"/>
        </a:lt1>
        <a:dk2>
          <a:srgbClr val="999933"/>
        </a:dk2>
        <a:lt2>
          <a:srgbClr val="FFFF66"/>
        </a:lt2>
        <a:accent1>
          <a:srgbClr val="CC9900"/>
        </a:accent1>
        <a:accent2>
          <a:srgbClr val="330099"/>
        </a:accent2>
        <a:accent3>
          <a:srgbClr val="CACAAD"/>
        </a:accent3>
        <a:accent4>
          <a:srgbClr val="DADAAE"/>
        </a:accent4>
        <a:accent5>
          <a:srgbClr val="E2CAAA"/>
        </a:accent5>
        <a:accent6>
          <a:srgbClr val="2D008A"/>
        </a:accent6>
        <a:hlink>
          <a:srgbClr val="FF99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Lock And Key">
  <a:themeElements>
    <a:clrScheme name="Lock And Key 1">
      <a:dk1>
        <a:srgbClr val="200B5B"/>
      </a:dk1>
      <a:lt1>
        <a:srgbClr val="EAEAEA"/>
      </a:lt1>
      <a:dk2>
        <a:srgbClr val="6600FF"/>
      </a:dk2>
      <a:lt2>
        <a:srgbClr val="FFCC66"/>
      </a:lt2>
      <a:accent1>
        <a:srgbClr val="EEB00B"/>
      </a:accent1>
      <a:accent2>
        <a:srgbClr val="6600CC"/>
      </a:accent2>
      <a:accent3>
        <a:srgbClr val="B8AAFF"/>
      </a:accent3>
      <a:accent4>
        <a:srgbClr val="C8C8C8"/>
      </a:accent4>
      <a:accent5>
        <a:srgbClr val="F5D4AA"/>
      </a:accent5>
      <a:accent6>
        <a:srgbClr val="5C00B9"/>
      </a:accent6>
      <a:hlink>
        <a:srgbClr val="FF33CC"/>
      </a:hlink>
      <a:folHlink>
        <a:srgbClr val="CC99FF"/>
      </a:folHlink>
    </a:clrScheme>
    <a:fontScheme name="Lock And Key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lnDef>
  </a:objectDefaults>
  <a:extraClrSchemeLst>
    <a:extraClrScheme>
      <a:clrScheme name="Lock And Key 1">
        <a:dk1>
          <a:srgbClr val="200B5B"/>
        </a:dk1>
        <a:lt1>
          <a:srgbClr val="EAEAEA"/>
        </a:lt1>
        <a:dk2>
          <a:srgbClr val="6600FF"/>
        </a:dk2>
        <a:lt2>
          <a:srgbClr val="FFCC66"/>
        </a:lt2>
        <a:accent1>
          <a:srgbClr val="EEB00B"/>
        </a:accent1>
        <a:accent2>
          <a:srgbClr val="6600CC"/>
        </a:accent2>
        <a:accent3>
          <a:srgbClr val="B8AAFF"/>
        </a:accent3>
        <a:accent4>
          <a:srgbClr val="C8C8C8"/>
        </a:accent4>
        <a:accent5>
          <a:srgbClr val="F5D4AA"/>
        </a:accent5>
        <a:accent6>
          <a:srgbClr val="5C00B9"/>
        </a:accent6>
        <a:hlink>
          <a:srgbClr val="FF33CC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2">
        <a:dk1>
          <a:srgbClr val="393939"/>
        </a:dk1>
        <a:lt1>
          <a:srgbClr val="FFFFFF"/>
        </a:lt1>
        <a:dk2>
          <a:srgbClr val="6600CC"/>
        </a:dk2>
        <a:lt2>
          <a:srgbClr val="CCCCFF"/>
        </a:lt2>
        <a:accent1>
          <a:srgbClr val="F9D87E"/>
        </a:accent1>
        <a:accent2>
          <a:srgbClr val="FFCCCC"/>
        </a:accent2>
        <a:accent3>
          <a:srgbClr val="FFFFFF"/>
        </a:accent3>
        <a:accent4>
          <a:srgbClr val="2F2F2F"/>
        </a:accent4>
        <a:accent5>
          <a:srgbClr val="FBE9C0"/>
        </a:accent5>
        <a:accent6>
          <a:srgbClr val="E7B9B9"/>
        </a:accent6>
        <a:hlink>
          <a:srgbClr val="FF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4">
        <a:dk1>
          <a:srgbClr val="330000"/>
        </a:dk1>
        <a:lt1>
          <a:srgbClr val="FFFFCC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330099"/>
        </a:accent2>
        <a:accent3>
          <a:srgbClr val="AAAAAA"/>
        </a:accent3>
        <a:accent4>
          <a:srgbClr val="DADAAE"/>
        </a:accent4>
        <a:accent5>
          <a:srgbClr val="FFCAAA"/>
        </a:accent5>
        <a:accent6>
          <a:srgbClr val="2D008A"/>
        </a:accent6>
        <a:hlink>
          <a:srgbClr val="FF6633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5">
        <a:dk1>
          <a:srgbClr val="333300"/>
        </a:dk1>
        <a:lt1>
          <a:srgbClr val="DDDDDD"/>
        </a:lt1>
        <a:dk2>
          <a:srgbClr val="996600"/>
        </a:dk2>
        <a:lt2>
          <a:srgbClr val="FFCC66"/>
        </a:lt2>
        <a:accent1>
          <a:srgbClr val="EEB00B"/>
        </a:accent1>
        <a:accent2>
          <a:srgbClr val="330099"/>
        </a:accent2>
        <a:accent3>
          <a:srgbClr val="CAB8AA"/>
        </a:accent3>
        <a:accent4>
          <a:srgbClr val="BDBDBD"/>
        </a:accent4>
        <a:accent5>
          <a:srgbClr val="F5D4AA"/>
        </a:accent5>
        <a:accent6>
          <a:srgbClr val="2D008A"/>
        </a:accent6>
        <a:hlink>
          <a:srgbClr val="FF66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6">
        <a:dk1>
          <a:srgbClr val="003300"/>
        </a:dk1>
        <a:lt1>
          <a:srgbClr val="FFFFCC"/>
        </a:lt1>
        <a:dk2>
          <a:srgbClr val="999933"/>
        </a:dk2>
        <a:lt2>
          <a:srgbClr val="FFFF66"/>
        </a:lt2>
        <a:accent1>
          <a:srgbClr val="CC9900"/>
        </a:accent1>
        <a:accent2>
          <a:srgbClr val="330099"/>
        </a:accent2>
        <a:accent3>
          <a:srgbClr val="CACAAD"/>
        </a:accent3>
        <a:accent4>
          <a:srgbClr val="DADAAE"/>
        </a:accent4>
        <a:accent5>
          <a:srgbClr val="E2CAAA"/>
        </a:accent5>
        <a:accent6>
          <a:srgbClr val="2D008A"/>
        </a:accent6>
        <a:hlink>
          <a:srgbClr val="FF99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الاولي  التعلم د اسما</Template>
  <TotalTime>9685</TotalTime>
  <Words>842</Words>
  <Application>Microsoft Office PowerPoint</Application>
  <PresentationFormat>عرض على الشاشة (9:16)‏</PresentationFormat>
  <Paragraphs>105</Paragraphs>
  <Slides>25</Slides>
  <Notes>8</Notes>
  <HiddenSlides>0</HiddenSlides>
  <MMClips>0</MMClips>
  <ScaleCrop>false</ScaleCrop>
  <HeadingPairs>
    <vt:vector size="4" baseType="variant">
      <vt:variant>
        <vt:lpstr>سمة</vt:lpstr>
      </vt:variant>
      <vt:variant>
        <vt:i4>6</vt:i4>
      </vt:variant>
      <vt:variant>
        <vt:lpstr>عناوين الشرائح</vt:lpstr>
      </vt:variant>
      <vt:variant>
        <vt:i4>25</vt:i4>
      </vt:variant>
    </vt:vector>
  </HeadingPairs>
  <TitlesOfParts>
    <vt:vector size="31" baseType="lpstr">
      <vt:lpstr>المحاضرة الاولي  التعلم د اسما</vt:lpstr>
      <vt:lpstr>Lock And Key</vt:lpstr>
      <vt:lpstr>1_Lock And Key</vt:lpstr>
      <vt:lpstr>2_Lock And Key</vt:lpstr>
      <vt:lpstr>3_Lock And Key</vt:lpstr>
      <vt:lpstr>4_Lock And Key</vt:lpstr>
      <vt:lpstr>الشريحة 1</vt:lpstr>
      <vt:lpstr>   (     ادارة الذات للتعلم ( الجزء الثاني – مبادئ النجاح </vt:lpstr>
      <vt:lpstr>الشريحة 3</vt:lpstr>
      <vt:lpstr>الشريحة 4</vt:lpstr>
      <vt:lpstr>النجاح في الاسلام</vt:lpstr>
      <vt:lpstr>النجاح في الاسلام</vt:lpstr>
      <vt:lpstr>الشريحة 7</vt:lpstr>
      <vt:lpstr>الشريحة 8</vt:lpstr>
      <vt:lpstr>عوامل تحقيق النجاح</vt:lpstr>
      <vt:lpstr>الشريحة 10</vt:lpstr>
      <vt:lpstr>الشريحة 11</vt:lpstr>
      <vt:lpstr>محركات للسلوك الإنساني</vt:lpstr>
      <vt:lpstr>قوة لمن يمتلكها</vt:lpstr>
      <vt:lpstr>الطريق إلى القـــوة</vt:lpstr>
      <vt:lpstr>اساس الإنجـــــاز</vt:lpstr>
      <vt:lpstr>مفتـــاح الفرج والخيــر</vt:lpstr>
      <vt:lpstr>مبادئ النجاح</vt:lpstr>
      <vt:lpstr>مبدأ كيزن  </vt:lpstr>
      <vt:lpstr>مبدأ المثابرة</vt:lpstr>
      <vt:lpstr>مبدأ الشغف بعمل شئ</vt:lpstr>
      <vt:lpstr>النجاح المتوازن في الحياة</vt:lpstr>
      <vt:lpstr>ذاتك</vt:lpstr>
      <vt:lpstr>الآخرين من حولك </vt:lpstr>
      <vt:lpstr>أدوارك ووظائفك في الحياة </vt:lpstr>
      <vt:lpstr>تمت بحمد الله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welcome</dc:creator>
  <cp:lastModifiedBy>HP</cp:lastModifiedBy>
  <cp:revision>167</cp:revision>
  <dcterms:created xsi:type="dcterms:W3CDTF">2012-10-24T01:27:52Z</dcterms:created>
  <dcterms:modified xsi:type="dcterms:W3CDTF">2013-05-03T12:34:36Z</dcterms:modified>
</cp:coreProperties>
</file>