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312" r:id="rId4"/>
    <p:sldId id="313" r:id="rId5"/>
    <p:sldId id="332" r:id="rId6"/>
    <p:sldId id="314" r:id="rId7"/>
    <p:sldId id="318" r:id="rId8"/>
    <p:sldId id="315" r:id="rId9"/>
    <p:sldId id="326" r:id="rId10"/>
    <p:sldId id="316" r:id="rId11"/>
    <p:sldId id="317" r:id="rId12"/>
    <p:sldId id="320" r:id="rId13"/>
    <p:sldId id="319" r:id="rId14"/>
    <p:sldId id="336" r:id="rId15"/>
    <p:sldId id="321" r:id="rId16"/>
    <p:sldId id="322" r:id="rId17"/>
    <p:sldId id="323" r:id="rId18"/>
    <p:sldId id="324" r:id="rId19"/>
    <p:sldId id="333" r:id="rId20"/>
    <p:sldId id="334" r:id="rId21"/>
    <p:sldId id="325" r:id="rId22"/>
    <p:sldId id="327" r:id="rId23"/>
    <p:sldId id="328" r:id="rId24"/>
    <p:sldId id="337" r:id="rId25"/>
    <p:sldId id="338" r:id="rId26"/>
    <p:sldId id="339" r:id="rId27"/>
  </p:sldIdLst>
  <p:sldSz cx="9144000" cy="5143500" type="screen16x9"/>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7FA6"/>
    <a:srgbClr val="8BA3BF"/>
    <a:srgbClr val="9FA8C5"/>
    <a:srgbClr val="D5DCE1"/>
    <a:srgbClr val="618F9F"/>
    <a:srgbClr val="8FAFBB"/>
    <a:srgbClr val="557E8D"/>
    <a:srgbClr val="637B8B"/>
    <a:srgbClr val="97A9B5"/>
    <a:srgbClr val="38445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50" d="100"/>
          <a:sy n="50" d="100"/>
        </p:scale>
        <p:origin x="-1002" y="-11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9EDBE0F-454E-4E23-9025-3FCB0D2A2459}" type="datetimeFigureOut">
              <a:rPr lang="ar-EG" smtClean="0"/>
              <a:pPr/>
              <a:t>23/06/1434</a:t>
            </a:fld>
            <a:endParaRPr lang="ar-EG"/>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53461D4-C238-4928-AD59-2CB5255659FB}" type="slidenum">
              <a:rPr lang="ar-EG" smtClean="0"/>
              <a:pPr/>
              <a:t>‹#›</a:t>
            </a:fld>
            <a:endParaRPr lang="ar-EG"/>
          </a:p>
        </p:txBody>
      </p:sp>
    </p:spTree>
    <p:extLst>
      <p:ext uri="{BB962C8B-B14F-4D97-AF65-F5344CB8AC3E}">
        <p14:creationId xmlns:p14="http://schemas.microsoft.com/office/powerpoint/2010/main" xmlns="" val="210407752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1</a:t>
            </a:fld>
            <a:endParaRPr lang="ar-EG"/>
          </a:p>
        </p:txBody>
      </p:sp>
    </p:spTree>
    <p:extLst>
      <p:ext uri="{BB962C8B-B14F-4D97-AF65-F5344CB8AC3E}">
        <p14:creationId xmlns:p14="http://schemas.microsoft.com/office/powerpoint/2010/main" xmlns="" val="2554982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2</a:t>
            </a:fld>
            <a:endParaRPr lang="ar-EG"/>
          </a:p>
        </p:txBody>
      </p:sp>
    </p:spTree>
    <p:extLst>
      <p:ext uri="{BB962C8B-B14F-4D97-AF65-F5344CB8AC3E}">
        <p14:creationId xmlns:p14="http://schemas.microsoft.com/office/powerpoint/2010/main" xmlns="" val="3530468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3</a:t>
            </a:fld>
            <a:endParaRPr lang="ar-EG"/>
          </a:p>
        </p:txBody>
      </p:sp>
    </p:spTree>
    <p:extLst>
      <p:ext uri="{BB962C8B-B14F-4D97-AF65-F5344CB8AC3E}">
        <p14:creationId xmlns:p14="http://schemas.microsoft.com/office/powerpoint/2010/main" xmlns="" val="1557279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4</a:t>
            </a:fld>
            <a:endParaRPr lang="ar-EG"/>
          </a:p>
        </p:txBody>
      </p:sp>
    </p:spTree>
    <p:extLst>
      <p:ext uri="{BB962C8B-B14F-4D97-AF65-F5344CB8AC3E}">
        <p14:creationId xmlns:p14="http://schemas.microsoft.com/office/powerpoint/2010/main" xmlns="" val="2059644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5</a:t>
            </a:fld>
            <a:endParaRPr lang="ar-EG"/>
          </a:p>
        </p:txBody>
      </p:sp>
    </p:spTree>
    <p:extLst>
      <p:ext uri="{BB962C8B-B14F-4D97-AF65-F5344CB8AC3E}">
        <p14:creationId xmlns:p14="http://schemas.microsoft.com/office/powerpoint/2010/main" xmlns="" val="1789650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6</a:t>
            </a:fld>
            <a:endParaRPr lang="ar-EG"/>
          </a:p>
        </p:txBody>
      </p:sp>
    </p:spTree>
    <p:extLst>
      <p:ext uri="{BB962C8B-B14F-4D97-AF65-F5344CB8AC3E}">
        <p14:creationId xmlns:p14="http://schemas.microsoft.com/office/powerpoint/2010/main" xmlns="" val="3642845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7</a:t>
            </a:fld>
            <a:endParaRPr lang="ar-EG"/>
          </a:p>
        </p:txBody>
      </p:sp>
    </p:spTree>
    <p:extLst>
      <p:ext uri="{BB962C8B-B14F-4D97-AF65-F5344CB8AC3E}">
        <p14:creationId xmlns:p14="http://schemas.microsoft.com/office/powerpoint/2010/main" xmlns="" val="258110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8</a:t>
            </a:fld>
            <a:endParaRPr lang="ar-EG"/>
          </a:p>
        </p:txBody>
      </p:sp>
    </p:spTree>
    <p:extLst>
      <p:ext uri="{BB962C8B-B14F-4D97-AF65-F5344CB8AC3E}">
        <p14:creationId xmlns:p14="http://schemas.microsoft.com/office/powerpoint/2010/main" xmlns="" val="886352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953461D4-C238-4928-AD59-2CB5255659FB}" type="slidenum">
              <a:rPr lang="ar-EG" smtClean="0"/>
              <a:pPr/>
              <a:t>9</a:t>
            </a:fld>
            <a:endParaRPr lang="ar-EG"/>
          </a:p>
        </p:txBody>
      </p:sp>
    </p:spTree>
    <p:extLst>
      <p:ext uri="{BB962C8B-B14F-4D97-AF65-F5344CB8AC3E}">
        <p14:creationId xmlns:p14="http://schemas.microsoft.com/office/powerpoint/2010/main" xmlns="" val="2008180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cstate="print"/>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5143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SyCGVideoTemplateTextBkgShape1"/>
          <p:cNvSpPr/>
          <p:nvPr userDrawn="1"/>
        </p:nvSpPr>
        <p:spPr>
          <a:xfrm>
            <a:off x="119743" y="389165"/>
            <a:ext cx="8534400" cy="4191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SyCGVideoTemplateTextBkgShape2"/>
          <p:cNvSpPr/>
          <p:nvPr userDrawn="1"/>
        </p:nvSpPr>
        <p:spPr>
          <a:xfrm>
            <a:off x="272143" y="541565"/>
            <a:ext cx="8534400" cy="4191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SyCGVideoTemplateTextBkgShape3"/>
          <p:cNvSpPr/>
          <p:nvPr userDrawn="1"/>
        </p:nvSpPr>
        <p:spPr>
          <a:xfrm>
            <a:off x="424543" y="693965"/>
            <a:ext cx="8534400" cy="4191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9600" y="666751"/>
            <a:ext cx="7924800" cy="9144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1504952"/>
            <a:ext cx="6400800" cy="657225"/>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4812507"/>
            <a:ext cx="2133600" cy="273844"/>
          </a:xfrm>
        </p:spPr>
        <p:txBody>
          <a:bodyPr/>
          <a:lstStyle>
            <a:lvl1pPr>
              <a:defRPr>
                <a:solidFill>
                  <a:schemeClr val="tx1"/>
                </a:solidFill>
              </a:defRPr>
            </a:lvl1p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a:xfrm>
            <a:off x="3124200" y="4812507"/>
            <a:ext cx="2895600" cy="273844"/>
          </a:xfrm>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a:xfrm>
            <a:off x="6553200" y="4812507"/>
            <a:ext cx="2133600" cy="273844"/>
          </a:xfrm>
        </p:spPr>
        <p:txBody>
          <a:bodyPr/>
          <a:lstStyle>
            <a:lvl1pPr>
              <a:defRPr>
                <a:solidFill>
                  <a:schemeClr val="tx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4002788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211513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74281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405499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pPr/>
              <a:t>5/3/2013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422332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pPr/>
              <a:t>5/3/2013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390487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pPr/>
              <a:t>5/3/2013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220224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211985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84372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84571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3"/>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3"/>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24222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2934456-0CC9-40A5-8A59-5E3EE6E7A2B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092205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FF68F2-837A-41E0-9054-136EDEDB4B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49404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4ED1AC3-C81D-46F6-891A-6A60008F34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116391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D5630E1-9F03-465D-9CF4-F489BF4CC40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36965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B63ACB-180B-4BD3-81DD-255F098F755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137554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33897C-4DAB-4E8B-94A7-7F57D66EC9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17755557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A55F648-BD65-4DF3-886B-FA91C782FF8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44131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3C9F31E-5966-4882-A30C-ACFD09F516B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1542580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0914FB2-1972-425E-B7D2-C445A228C0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553660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7706B88-626B-4AAE-AEB6-6187F7944B8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458104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0856841-EC91-4BC4-B413-382EDD0017B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314048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smtClean="0"/>
              <a:t>Click to edit Master title style</a:t>
            </a:r>
            <a:endParaRPr lang="ar-EG"/>
          </a:p>
        </p:txBody>
      </p:sp>
      <p:sp>
        <p:nvSpPr>
          <p:cNvPr id="3" name="Text Placeholder 2"/>
          <p:cNvSpPr>
            <a:spLocks noGrp="1"/>
          </p:cNvSpPr>
          <p:nvPr>
            <p:ph type="body" sz="half" idx="1"/>
          </p:nvPr>
        </p:nvSpPr>
        <p:spPr>
          <a:xfrm>
            <a:off x="457200" y="1200151"/>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200151"/>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71D2C43-F3BD-4C00-B462-DE1BF079130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182179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5979"/>
            <a:ext cx="8229600" cy="43886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AAAD45E-066E-4182-A75A-65420851970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1336074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print"/>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5143500"/>
          </a:xfrm>
          <a:prstGeom prst="rect">
            <a:avLst/>
          </a:prstGeom>
          <a:blipFill>
            <a:blip r:embed="rId1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SyCGVideoTemplatePictureTransparentShape"/>
          <p:cNvSpPr/>
          <p:nvPr/>
        </p:nvSpPr>
        <p:spPr>
          <a:xfrm>
            <a:off x="0" y="0"/>
            <a:ext cx="9144000" cy="51435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SyCGVideoTemplateTextBkgShape"/>
          <p:cNvSpPr/>
          <p:nvPr/>
        </p:nvSpPr>
        <p:spPr>
          <a:xfrm>
            <a:off x="304800" y="285750"/>
            <a:ext cx="8534400" cy="4572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209552"/>
            <a:ext cx="8305800" cy="58477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016852"/>
            <a:ext cx="6705600" cy="31085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812507"/>
            <a:ext cx="2133600" cy="273844"/>
          </a:xfrm>
          <a:prstGeom prst="rect">
            <a:avLst/>
          </a:prstGeom>
        </p:spPr>
        <p:txBody>
          <a:bodyPr vert="horz" lIns="91440" tIns="45720" rIns="91440" bIns="45720" rtlCol="0" anchor="ctr"/>
          <a:lstStyle>
            <a:lvl1pPr algn="l">
              <a:defRPr sz="1200">
                <a:solidFill>
                  <a:schemeClr val="bg1"/>
                </a:solidFill>
              </a:defRPr>
            </a:lvl1pPr>
          </a:lstStyle>
          <a:p>
            <a:fld id="{1909F1AB-4D8C-4A64-BA64-1AE6184D7623}" type="datetimeFigureOut">
              <a:rPr lang="en-US" smtClean="0"/>
              <a:pPr/>
              <a:t>5/3/2013</a:t>
            </a:fld>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6553200" y="4812507"/>
            <a:ext cx="2133600" cy="273844"/>
          </a:xfrm>
          <a:prstGeom prst="rect">
            <a:avLst/>
          </a:prstGeom>
        </p:spPr>
        <p:txBody>
          <a:bodyPr vert="horz" lIns="91440" tIns="45720" rIns="91440" bIns="45720" rtlCol="0" anchor="ctr"/>
          <a:lstStyle>
            <a:lvl1pPr algn="r">
              <a:defRPr sz="1200">
                <a:solidFill>
                  <a:schemeClr val="bg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889261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553200" y="4683919"/>
            <a:ext cx="2133600" cy="357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lgn="r" rtl="1"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rtl="1"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457200" y="4683919"/>
            <a:ext cx="2133600" cy="357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smtClean="0"/>
            </a:lvl1pPr>
          </a:lstStyle>
          <a:p>
            <a:pPr rtl="1" fontAlgn="base">
              <a:spcBef>
                <a:spcPct val="0"/>
              </a:spcBef>
              <a:spcAft>
                <a:spcPct val="0"/>
              </a:spcAft>
              <a:defRPr/>
            </a:pPr>
            <a:fld id="{555190AD-6458-4431-B7CD-A1AD2A81A57F}" type="slidenum">
              <a:rPr lang="ar-SA">
                <a:solidFill>
                  <a:srgbClr val="000000"/>
                </a:solidFill>
              </a:rPr>
              <a:pPr rtl="1"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xmlns="" val="793606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print"/>
          <a:stretch>
            <a:fillRect/>
          </a:stretch>
        </a:blipFill>
        <a:effectLst/>
      </p:bgPr>
    </p:bg>
    <p:spTree>
      <p:nvGrpSpPr>
        <p:cNvPr id="1" name=""/>
        <p:cNvGrpSpPr/>
        <p:nvPr/>
      </p:nvGrpSpPr>
      <p:grpSpPr>
        <a:xfrm>
          <a:off x="0" y="0"/>
          <a:ext cx="0" cy="0"/>
          <a:chOff x="0" y="0"/>
          <a:chExt cx="0" cy="0"/>
        </a:xfrm>
      </p:grpSpPr>
      <p:sp>
        <p:nvSpPr>
          <p:cNvPr id="12" name="Subtitle 11"/>
          <p:cNvSpPr>
            <a:spLocks noGrp="1"/>
          </p:cNvSpPr>
          <p:nvPr>
            <p:ph type="subTitle" idx="1"/>
          </p:nvPr>
        </p:nvSpPr>
        <p:spPr>
          <a:xfrm>
            <a:off x="1143000" y="2190752"/>
            <a:ext cx="6400800" cy="657225"/>
          </a:xfrm>
        </p:spPr>
        <p:txBody>
          <a:bodyPr>
            <a:normAutofit fontScale="40000" lnSpcReduction="20000"/>
          </a:bodyPr>
          <a:lstStyle/>
          <a:p>
            <a:pPr algn="r"/>
            <a:r>
              <a:rPr lang="ar-SA" sz="11200" dirty="0" smtClean="0">
                <a:solidFill>
                  <a:schemeClr val="tx1">
                    <a:lumMod val="95000"/>
                    <a:lumOff val="5000"/>
                  </a:schemeClr>
                </a:solidFill>
              </a:rPr>
              <a:t>مقرر</a:t>
            </a:r>
            <a:r>
              <a:rPr lang="ar-EG" sz="11200" dirty="0" smtClean="0">
                <a:solidFill>
                  <a:schemeClr val="tx1">
                    <a:lumMod val="95000"/>
                    <a:lumOff val="5000"/>
                  </a:schemeClr>
                </a:solidFill>
              </a:rPr>
              <a:t> مهارات التعلم والتفكير</a:t>
            </a:r>
            <a:endParaRPr lang="en-US" sz="11200" dirty="0">
              <a:solidFill>
                <a:schemeClr val="tx1">
                  <a:lumMod val="95000"/>
                  <a:lumOff val="5000"/>
                </a:schemeClr>
              </a:solidFill>
            </a:endParaRPr>
          </a:p>
        </p:txBody>
      </p:sp>
    </p:spTree>
    <p:extLst>
      <p:ext uri="{BB962C8B-B14F-4D97-AF65-F5344CB8AC3E}">
        <p14:creationId xmlns:p14="http://schemas.microsoft.com/office/powerpoint/2010/main" xmlns="" val="9240838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circle(in)">
                                      <p:cBhvr>
                                        <p:cTn id="7"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صندوق ادوات التعلم ( الخريطة الذهنية)</a:t>
            </a:r>
          </a:p>
        </p:txBody>
      </p:sp>
      <p:sp>
        <p:nvSpPr>
          <p:cNvPr id="3" name="Content Placeholder 2"/>
          <p:cNvSpPr>
            <a:spLocks noGrp="1"/>
          </p:cNvSpPr>
          <p:nvPr>
            <p:ph idx="1"/>
          </p:nvPr>
        </p:nvSpPr>
        <p:spPr>
          <a:xfrm>
            <a:off x="971600" y="771551"/>
            <a:ext cx="7313240" cy="3281835"/>
          </a:xfrm>
        </p:spPr>
        <p:txBody>
          <a:bodyPr/>
          <a:lstStyle/>
          <a:p>
            <a:r>
              <a:rPr lang="ar-SA" dirty="0" smtClean="0">
                <a:solidFill>
                  <a:srgbClr val="C00000"/>
                </a:solidFill>
              </a:rPr>
              <a:t>اهداف المحاضرة:</a:t>
            </a:r>
          </a:p>
          <a:p>
            <a:pPr>
              <a:buFont typeface="Wingdings" pitchFamily="2" charset="2"/>
              <a:buChar char="Ø"/>
            </a:pPr>
            <a:r>
              <a:rPr lang="ar-SA" dirty="0" smtClean="0"/>
              <a:t>في نهاية المحاضرة يكون الطالب قادر علي أن:</a:t>
            </a:r>
          </a:p>
          <a:p>
            <a:pPr>
              <a:buFont typeface="Wingdings" pitchFamily="2" charset="2"/>
              <a:buChar char="Ø"/>
            </a:pPr>
            <a:r>
              <a:rPr lang="ar-SA" dirty="0" smtClean="0"/>
              <a:t>يستخلص تعريفاً شاملاً للخريطة الذهنية</a:t>
            </a:r>
          </a:p>
          <a:p>
            <a:pPr>
              <a:buFont typeface="Wingdings" pitchFamily="2" charset="2"/>
              <a:buChar char="Ø"/>
            </a:pPr>
            <a:r>
              <a:rPr lang="ar-SA" dirty="0" smtClean="0"/>
              <a:t>يحول النصوص الي خرائط ذهنية</a:t>
            </a:r>
          </a:p>
          <a:p>
            <a:pPr>
              <a:buFont typeface="Wingdings" pitchFamily="2" charset="2"/>
              <a:buChar char="Ø"/>
            </a:pPr>
            <a:r>
              <a:rPr lang="ar-SA" dirty="0" smtClean="0"/>
              <a:t>يحول الخرائط الذهنية الي نصوص مكتوبة</a:t>
            </a:r>
          </a:p>
          <a:p>
            <a:pPr>
              <a:buFont typeface="Wingdings" pitchFamily="2" charset="2"/>
              <a:buChar char="Ø"/>
            </a:pPr>
            <a:r>
              <a:rPr lang="ar-SA" dirty="0" smtClean="0"/>
              <a:t>يستخدم الطالب الخريطة الذهنية في التعلم والاستذكار</a:t>
            </a:r>
            <a:endParaRPr lang="ar-SA" dirty="0"/>
          </a:p>
        </p:txBody>
      </p:sp>
    </p:spTree>
    <p:extLst>
      <p:ext uri="{BB962C8B-B14F-4D97-AF65-F5344CB8AC3E}">
        <p14:creationId xmlns:p14="http://schemas.microsoft.com/office/powerpoint/2010/main" xmlns="" val="3454273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مفهوم الخريطة الذهنية</a:t>
            </a:r>
            <a:endParaRPr lang="ar-SA" dirty="0"/>
          </a:p>
        </p:txBody>
      </p:sp>
      <p:sp>
        <p:nvSpPr>
          <p:cNvPr id="3" name="Content Placeholder 2"/>
          <p:cNvSpPr>
            <a:spLocks noGrp="1"/>
          </p:cNvSpPr>
          <p:nvPr>
            <p:ph idx="1"/>
          </p:nvPr>
        </p:nvSpPr>
        <p:spPr>
          <a:xfrm>
            <a:off x="251520" y="1016850"/>
            <a:ext cx="8424936" cy="3931164"/>
          </a:xfrm>
        </p:spPr>
        <p:txBody>
          <a:bodyPr/>
          <a:lstStyle/>
          <a:p>
            <a:pPr marL="0" indent="0" algn="justLow">
              <a:lnSpc>
                <a:spcPts val="6200"/>
              </a:lnSpc>
              <a:buNone/>
            </a:pPr>
            <a:r>
              <a:rPr lang="ar-SA" dirty="0"/>
              <a:t>طريقة رائعة تعتمد على رسم كل ما تريده في ورقه واحدة بشكل منظم تحاول فيها قدر الاستطاعة استبدال الكلمات برسمة تدل عليها بحيث تستطيع وضع كل ما تريد في ورقة واحدة بطريقة مركزه ومختصرة وسهلة التذكر بالنسبة لك) </a:t>
            </a:r>
          </a:p>
          <a:p>
            <a:endParaRPr lang="ar-SA" dirty="0"/>
          </a:p>
        </p:txBody>
      </p:sp>
    </p:spTree>
    <p:extLst>
      <p:ext uri="{BB962C8B-B14F-4D97-AF65-F5344CB8AC3E}">
        <p14:creationId xmlns:p14="http://schemas.microsoft.com/office/powerpoint/2010/main" xmlns="" val="272315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تعريف الخريطة الذهنية</a:t>
            </a:r>
            <a:endParaRPr lang="ar-SA" dirty="0"/>
          </a:p>
        </p:txBody>
      </p:sp>
      <p:sp>
        <p:nvSpPr>
          <p:cNvPr id="3" name="Content Placeholder 2"/>
          <p:cNvSpPr>
            <a:spLocks noGrp="1"/>
          </p:cNvSpPr>
          <p:nvPr>
            <p:ph idx="1"/>
          </p:nvPr>
        </p:nvSpPr>
        <p:spPr>
          <a:xfrm>
            <a:off x="611560" y="1016852"/>
            <a:ext cx="7992888" cy="3427106"/>
          </a:xfrm>
        </p:spPr>
        <p:txBody>
          <a:bodyPr/>
          <a:lstStyle/>
          <a:p>
            <a:pPr algn="justLow"/>
            <a:r>
              <a:rPr lang="ar-SA" dirty="0" smtClean="0"/>
              <a:t>شكل يتضمن الأفكار الرئيسة والافكار الثانوية، و الافكار الرئيسة تأتي في وسط الخريطة ثم تحيط بها الافكار الثانوية.</a:t>
            </a:r>
          </a:p>
          <a:p>
            <a:pPr algn="justLow"/>
            <a:r>
              <a:rPr lang="ar-SA" dirty="0" smtClean="0"/>
              <a:t>تقنية رسومية قوية تزود المتعلم بمفاتيح تساعده علي استخدام طاقته العقلية.</a:t>
            </a:r>
          </a:p>
          <a:p>
            <a:pPr algn="justLow"/>
            <a:r>
              <a:rPr lang="ar-SA" dirty="0" smtClean="0"/>
              <a:t>رسم ايضاحي لتلخيص المعلومات وتصنيفها وتيسر حفظها علي صورة شجرة تشبه خلية المخ البشري.</a:t>
            </a:r>
            <a:endParaRPr lang="ar-SA" dirty="0"/>
          </a:p>
        </p:txBody>
      </p:sp>
    </p:spTree>
    <p:extLst>
      <p:ext uri="{BB962C8B-B14F-4D97-AF65-F5344CB8AC3E}">
        <p14:creationId xmlns:p14="http://schemas.microsoft.com/office/powerpoint/2010/main" xmlns="" val="25490622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95488"/>
            <a:ext cx="8305800" cy="584775"/>
          </a:xfrm>
        </p:spPr>
        <p:txBody>
          <a:bodyPr/>
          <a:lstStyle/>
          <a:p>
            <a:pPr algn="ctr"/>
            <a:r>
              <a:rPr lang="ar-SA" dirty="0" smtClean="0"/>
              <a:t>استخدام الخريطة الذهنية</a:t>
            </a:r>
            <a:endParaRPr lang="ar-SA" dirty="0"/>
          </a:p>
        </p:txBody>
      </p:sp>
      <p:sp>
        <p:nvSpPr>
          <p:cNvPr id="3" name="Content Placeholder 2"/>
          <p:cNvSpPr>
            <a:spLocks noGrp="1"/>
          </p:cNvSpPr>
          <p:nvPr>
            <p:ph idx="1"/>
          </p:nvPr>
        </p:nvSpPr>
        <p:spPr>
          <a:xfrm>
            <a:off x="251520" y="771550"/>
            <a:ext cx="8640960" cy="4104456"/>
          </a:xfrm>
        </p:spPr>
        <p:txBody>
          <a:bodyPr>
            <a:normAutofit/>
          </a:bodyPr>
          <a:lstStyle/>
          <a:p>
            <a:pPr marL="0" indent="0">
              <a:lnSpc>
                <a:spcPts val="5000"/>
              </a:lnSpc>
              <a:buNone/>
            </a:pPr>
            <a:r>
              <a:rPr lang="ar-SA" dirty="0"/>
              <a:t>هي أداة عالية القيمة لتنظيم( الحياة والعمل ، </a:t>
            </a:r>
            <a:r>
              <a:rPr lang="ar-SA" dirty="0" smtClean="0"/>
              <a:t>والتعلم)</a:t>
            </a:r>
            <a:endParaRPr lang="ar-SA" dirty="0"/>
          </a:p>
          <a:p>
            <a:pPr marL="0" indent="0">
              <a:lnSpc>
                <a:spcPts val="5000"/>
              </a:lnSpc>
              <a:buNone/>
            </a:pPr>
            <a:r>
              <a:rPr lang="ar-SA" dirty="0" smtClean="0"/>
              <a:t>تستخدم </a:t>
            </a:r>
            <a:r>
              <a:rPr lang="ar-SA" dirty="0"/>
              <a:t>في تلخيص كتاب قرأته أو </a:t>
            </a:r>
            <a:r>
              <a:rPr lang="ar-SA" dirty="0" smtClean="0"/>
              <a:t>محاضرة</a:t>
            </a:r>
          </a:p>
          <a:p>
            <a:pPr marL="0" indent="0">
              <a:lnSpc>
                <a:spcPts val="5000"/>
              </a:lnSpc>
              <a:buNone/>
            </a:pPr>
            <a:r>
              <a:rPr lang="ar-SA" dirty="0" smtClean="0"/>
              <a:t> </a:t>
            </a:r>
            <a:r>
              <a:rPr lang="ar-SA" dirty="0"/>
              <a:t>يمكن أيضا استخدامها </a:t>
            </a:r>
            <a:r>
              <a:rPr lang="ar-SA" dirty="0" smtClean="0"/>
              <a:t>لاهداف </a:t>
            </a:r>
            <a:r>
              <a:rPr lang="ar-SA" dirty="0"/>
              <a:t>أخرى مثل :</a:t>
            </a:r>
          </a:p>
          <a:p>
            <a:pPr marL="0" indent="0">
              <a:lnSpc>
                <a:spcPts val="5000"/>
              </a:lnSpc>
              <a:buNone/>
            </a:pPr>
            <a:r>
              <a:rPr lang="ar-SA" dirty="0"/>
              <a:t> التخطيط لعمل تقوم به ، أو لرحلة سفر </a:t>
            </a:r>
            <a:r>
              <a:rPr lang="ar-SA" dirty="0" smtClean="0"/>
              <a:t>أو لاجتماع أو لانجاز اي هدف </a:t>
            </a:r>
            <a:r>
              <a:rPr lang="ar-SA" dirty="0"/>
              <a:t>آخر تحتاج فيه إلى </a:t>
            </a:r>
            <a:r>
              <a:rPr lang="ar-SA" dirty="0" smtClean="0"/>
              <a:t>تنظيم. </a:t>
            </a:r>
            <a:endParaRPr lang="ar-SA" dirty="0"/>
          </a:p>
          <a:p>
            <a:pPr marL="0" indent="0">
              <a:buNone/>
            </a:pPr>
            <a:r>
              <a:rPr lang="ar-SA" dirty="0" smtClean="0"/>
              <a:t> </a:t>
            </a:r>
            <a:endParaRPr lang="ar-SA" dirty="0"/>
          </a:p>
          <a:p>
            <a:endParaRPr lang="ar-SA" dirty="0"/>
          </a:p>
        </p:txBody>
      </p:sp>
    </p:spTree>
    <p:extLst>
      <p:ext uri="{BB962C8B-B14F-4D97-AF65-F5344CB8AC3E}">
        <p14:creationId xmlns:p14="http://schemas.microsoft.com/office/powerpoint/2010/main" xmlns="" val="297032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1016850"/>
            <a:ext cx="7848872" cy="3715140"/>
          </a:xfrm>
        </p:spPr>
        <p:txBody>
          <a:bodyPr>
            <a:normAutofit/>
          </a:bodyPr>
          <a:lstStyle/>
          <a:p>
            <a:pPr marL="0" indent="0">
              <a:buNone/>
            </a:pPr>
            <a:r>
              <a:rPr lang="ar-SA" dirty="0" smtClean="0">
                <a:solidFill>
                  <a:srgbClr val="0070C0"/>
                </a:solidFill>
              </a:rPr>
              <a:t>حقائق </a:t>
            </a:r>
            <a:r>
              <a:rPr lang="ar-SA" dirty="0">
                <a:solidFill>
                  <a:srgbClr val="0070C0"/>
                </a:solidFill>
              </a:rPr>
              <a:t>عن الخريطة الذهنية </a:t>
            </a:r>
            <a:endParaRPr lang="ar-SA" dirty="0"/>
          </a:p>
          <a:p>
            <a:pPr marL="0" indent="0">
              <a:lnSpc>
                <a:spcPts val="5000"/>
              </a:lnSpc>
              <a:buNone/>
            </a:pPr>
            <a:r>
              <a:rPr lang="ar-SA" dirty="0"/>
              <a:t>-  وسيلة ناجحة تقوم بربط المعلومات المقروءة في الكتب والمذكرات بواسطة رسومات وكلمات على شكل خريطة :</a:t>
            </a:r>
          </a:p>
          <a:p>
            <a:pPr marL="0" indent="0">
              <a:lnSpc>
                <a:spcPts val="5000"/>
              </a:lnSpc>
              <a:buNone/>
            </a:pPr>
            <a:r>
              <a:rPr lang="ar-SA" dirty="0" smtClean="0"/>
              <a:t> فمن الممكن قراءة الفكرة </a:t>
            </a:r>
            <a:r>
              <a:rPr lang="ar-SA" dirty="0"/>
              <a:t>ثم تحويليها إلى كلمات مختصرة ممزوجة بالأشكال والألوان </a:t>
            </a:r>
            <a:r>
              <a:rPr lang="ar-SA" dirty="0" smtClean="0"/>
              <a:t>، ومن  الممكن </a:t>
            </a:r>
            <a:r>
              <a:rPr lang="ar-SA" dirty="0"/>
              <a:t>اختصار فصل كامل في ورقة واحدة </a:t>
            </a:r>
            <a:r>
              <a:rPr lang="ar-SA" dirty="0" smtClean="0"/>
              <a:t>.</a:t>
            </a:r>
            <a:endParaRPr lang="ar-SA" dirty="0"/>
          </a:p>
          <a:p>
            <a:endParaRPr lang="ar-SA" dirty="0"/>
          </a:p>
        </p:txBody>
      </p:sp>
    </p:spTree>
    <p:extLst>
      <p:ext uri="{BB962C8B-B14F-4D97-AF65-F5344CB8AC3E}">
        <p14:creationId xmlns:p14="http://schemas.microsoft.com/office/powerpoint/2010/main" xmlns="" val="2494432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Picture 1" descr="الخريطة الذهنية .. أحدث طريقة للإستيعاب"/>
          <p:cNvPicPr>
            <a:picLocks noGrp="1" noChangeAspect="1" noChangeArrowheads="1"/>
          </p:cNvPicPr>
          <p:nvPr>
            <p:ph idx="1"/>
          </p:nvPr>
        </p:nvPicPr>
        <p:blipFill>
          <a:blip r:embed="rId3" cstate="print"/>
          <a:srcRect/>
          <a:stretch>
            <a:fillRect/>
          </a:stretch>
        </p:blipFill>
        <p:spPr bwMode="auto">
          <a:xfrm>
            <a:off x="755576" y="771552"/>
            <a:ext cx="7560840" cy="3816424"/>
          </a:xfrm>
          <a:prstGeom prst="rect">
            <a:avLst/>
          </a:prstGeom>
          <a:noFill/>
          <a:ln w="9525">
            <a:noFill/>
            <a:miter lim="800000"/>
            <a:headEnd/>
            <a:tailEnd/>
          </a:ln>
        </p:spPr>
      </p:pic>
    </p:spTree>
    <p:extLst>
      <p:ext uri="{BB962C8B-B14F-4D97-AF65-F5344CB8AC3E}">
        <p14:creationId xmlns:p14="http://schemas.microsoft.com/office/powerpoint/2010/main" xmlns="" val="2133400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899592" y="1016852"/>
            <a:ext cx="7488832" cy="3859154"/>
          </a:xfrm>
        </p:spPr>
        <p:txBody>
          <a:bodyPr>
            <a:normAutofit fontScale="92500"/>
          </a:bodyPr>
          <a:lstStyle/>
          <a:p>
            <a:pPr algn="justLow"/>
            <a:r>
              <a:rPr lang="ar-SA" dirty="0" smtClean="0"/>
              <a:t>يستطيع الدماغ استيعاب (36000) صورة في الدقيقة ، لان الروابط العصبية في المخ معقدة جدا.</a:t>
            </a:r>
          </a:p>
          <a:p>
            <a:pPr algn="justLow"/>
            <a:r>
              <a:rPr lang="ar-SA" dirty="0" smtClean="0"/>
              <a:t>تشير الابحاث الي ان 80-90% من المعلومات نتلقاها عن طريق العين</a:t>
            </a:r>
          </a:p>
          <a:p>
            <a:pPr algn="justLow"/>
            <a:r>
              <a:rPr lang="ar-SA" dirty="0" smtClean="0"/>
              <a:t>لذلك المادة التعليمية يمكن فهمها اذا صورت اجزاؤها في خريطة  تصور اهم الافكار التي يجب </a:t>
            </a:r>
            <a:r>
              <a:rPr lang="ar-SA" smtClean="0"/>
              <a:t>التركيز عليها </a:t>
            </a:r>
            <a:r>
              <a:rPr lang="ar-SA" dirty="0" smtClean="0"/>
              <a:t>في التعلم، وتوضح طبيعة العلاقة التي تربط الافكار بعضها ببعض</a:t>
            </a:r>
          </a:p>
          <a:p>
            <a:pPr algn="justLow"/>
            <a:r>
              <a:rPr lang="ar-SA" dirty="0" smtClean="0"/>
              <a:t>تكون بمثابة الشيفرة التي يمكن بها استرجاع كثير من المعلومات في وقت قصير.</a:t>
            </a:r>
          </a:p>
          <a:p>
            <a:endParaRPr lang="ar-SA" dirty="0"/>
          </a:p>
        </p:txBody>
      </p:sp>
    </p:spTree>
    <p:extLst>
      <p:ext uri="{BB962C8B-B14F-4D97-AF65-F5344CB8AC3E}">
        <p14:creationId xmlns:p14="http://schemas.microsoft.com/office/powerpoint/2010/main" xmlns="" val="294924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539552" y="1059582"/>
            <a:ext cx="8033320" cy="3499116"/>
          </a:xfrm>
        </p:spPr>
        <p:txBody>
          <a:bodyPr>
            <a:normAutofit lnSpcReduction="10000"/>
          </a:bodyPr>
          <a:lstStyle/>
          <a:p>
            <a:r>
              <a:rPr lang="ar-SA" dirty="0">
                <a:solidFill>
                  <a:srgbClr val="C00000"/>
                </a:solidFill>
              </a:rPr>
              <a:t>بتشريح خلايا المخ وجد العلماء أن الخلية العصبية ذات صورة شجرية </a:t>
            </a:r>
            <a:r>
              <a:rPr lang="ar-SA" dirty="0"/>
              <a:t>.</a:t>
            </a:r>
          </a:p>
          <a:p>
            <a:pPr>
              <a:buFont typeface="Wingdings" pitchFamily="2" charset="2"/>
              <a:buChar char="Ø"/>
            </a:pPr>
            <a:r>
              <a:rPr lang="ar-SA" dirty="0"/>
              <a:t>وقد ربط توني بوزان </a:t>
            </a:r>
            <a:r>
              <a:rPr lang="ar-SA" dirty="0" smtClean="0"/>
              <a:t>(الحاصل </a:t>
            </a:r>
            <a:r>
              <a:rPr lang="ar-SA" dirty="0"/>
              <a:t>على أفضل ذكاء إبداعي في العالم والمعروف باسم أستاذ الذاكرة </a:t>
            </a:r>
            <a:r>
              <a:rPr lang="ar-SA" dirty="0" smtClean="0"/>
              <a:t>) بين </a:t>
            </a:r>
            <a:r>
              <a:rPr lang="ar-SA" dirty="0"/>
              <a:t>الصورة الشجرية للخلايا المخية وبين رسوم تنظيم المعرفة .</a:t>
            </a:r>
          </a:p>
          <a:p>
            <a:pPr>
              <a:buFont typeface="Wingdings" pitchFamily="2" charset="2"/>
              <a:buChar char="Ø"/>
            </a:pPr>
            <a:r>
              <a:rPr lang="ar-SA" dirty="0"/>
              <a:t>وصمم ما أسماه الخريطة الذهنية . </a:t>
            </a:r>
            <a:endParaRPr lang="ar-SA" dirty="0" smtClean="0"/>
          </a:p>
          <a:p>
            <a:pPr>
              <a:buFont typeface="Wingdings" pitchFamily="2" charset="2"/>
              <a:buChar char="Ø"/>
            </a:pPr>
            <a:r>
              <a:rPr lang="ar-SA" dirty="0" smtClean="0"/>
              <a:t>وهي </a:t>
            </a:r>
            <a:r>
              <a:rPr lang="ar-SA" dirty="0"/>
              <a:t>كما أوضحنا رسم إيضاحي لتلخيص المعلومات وتصنيفها وتيسير حفظها على صورة شجرة تشبه خلايا المخ البشري </a:t>
            </a:r>
          </a:p>
        </p:txBody>
      </p:sp>
    </p:spTree>
    <p:extLst>
      <p:ext uri="{BB962C8B-B14F-4D97-AF65-F5344CB8AC3E}">
        <p14:creationId xmlns:p14="http://schemas.microsoft.com/office/powerpoint/2010/main" xmlns="" val="20519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الخلية العصبية</a:t>
            </a:r>
            <a:endParaRPr lang="ar-SA" dirty="0"/>
          </a:p>
        </p:txBody>
      </p:sp>
      <p:pic>
        <p:nvPicPr>
          <p:cNvPr id="4" name="Picture 4"/>
          <p:cNvPicPr>
            <a:picLocks noGrp="1" noChangeAspect="1" noChangeArrowheads="1"/>
          </p:cNvPicPr>
          <p:nvPr>
            <p:ph idx="1"/>
          </p:nvPr>
        </p:nvPicPr>
        <p:blipFill>
          <a:blip r:embed="rId2" cstate="print"/>
          <a:srcRect/>
          <a:stretch>
            <a:fillRect/>
          </a:stretch>
        </p:blipFill>
        <p:spPr bwMode="auto">
          <a:xfrm>
            <a:off x="395536" y="771550"/>
            <a:ext cx="8136904" cy="3888432"/>
          </a:xfrm>
          <a:prstGeom prst="rect">
            <a:avLst/>
          </a:prstGeom>
          <a:noFill/>
          <a:ln w="9525">
            <a:noFill/>
            <a:miter lim="800000"/>
            <a:headEnd/>
            <a:tailEnd/>
          </a:ln>
        </p:spPr>
      </p:pic>
    </p:spTree>
    <p:extLst>
      <p:ext uri="{BB962C8B-B14F-4D97-AF65-F5344CB8AC3E}">
        <p14:creationId xmlns:p14="http://schemas.microsoft.com/office/powerpoint/2010/main" xmlns="" val="5198815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70090" y="734297"/>
            <a:ext cx="8095867" cy="2630059"/>
            <a:chOff x="263488" y="1525641"/>
            <a:chExt cx="8095867" cy="1385592"/>
          </a:xfrm>
        </p:grpSpPr>
        <p:sp>
          <p:nvSpPr>
            <p:cNvPr id="19" name="Freeform 18"/>
            <p:cNvSpPr/>
            <p:nvPr/>
          </p:nvSpPr>
          <p:spPr>
            <a:xfrm>
              <a:off x="4441474" y="2341591"/>
              <a:ext cx="3112298" cy="152546"/>
            </a:xfrm>
            <a:custGeom>
              <a:avLst/>
              <a:gdLst/>
              <a:ahLst/>
              <a:cxnLst/>
              <a:rect l="0" t="0" r="0" b="0"/>
              <a:pathLst>
                <a:path>
                  <a:moveTo>
                    <a:pt x="0" y="0"/>
                  </a:moveTo>
                  <a:lnTo>
                    <a:pt x="3112298" y="0"/>
                  </a:lnTo>
                  <a:lnTo>
                    <a:pt x="3112298"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4441474" y="2341591"/>
              <a:ext cx="950730" cy="152546"/>
            </a:xfrm>
            <a:custGeom>
              <a:avLst/>
              <a:gdLst/>
              <a:ahLst/>
              <a:cxnLst/>
              <a:rect l="0" t="0" r="0" b="0"/>
              <a:pathLst>
                <a:path>
                  <a:moveTo>
                    <a:pt x="0" y="0"/>
                  </a:moveTo>
                  <a:lnTo>
                    <a:pt x="950730" y="0"/>
                  </a:lnTo>
                  <a:lnTo>
                    <a:pt x="95073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230637" y="2341591"/>
              <a:ext cx="1210837" cy="152546"/>
            </a:xfrm>
            <a:custGeom>
              <a:avLst/>
              <a:gdLst/>
              <a:ahLst/>
              <a:cxnLst/>
              <a:rect l="0" t="0" r="0" b="0"/>
              <a:pathLst>
                <a:path>
                  <a:moveTo>
                    <a:pt x="1210837"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1069069" y="2341591"/>
              <a:ext cx="3372404" cy="152546"/>
            </a:xfrm>
            <a:custGeom>
              <a:avLst/>
              <a:gdLst/>
              <a:ahLst/>
              <a:cxnLst/>
              <a:rect l="0" t="0" r="0" b="0"/>
              <a:pathLst>
                <a:path>
                  <a:moveTo>
                    <a:pt x="3372404"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2425225" y="1525641"/>
              <a:ext cx="4323135" cy="626673"/>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alpha val="27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311400" rtl="1">
                <a:lnSpc>
                  <a:spcPct val="90000"/>
                </a:lnSpc>
                <a:spcBef>
                  <a:spcPct val="0"/>
                </a:spcBef>
                <a:spcAft>
                  <a:spcPct val="35000"/>
                </a:spcAft>
              </a:pPr>
              <a:endParaRPr lang="ar-SA" sz="4000" dirty="0">
                <a:solidFill>
                  <a:srgbClr val="C00000"/>
                </a:solidFill>
              </a:endParaRPr>
            </a:p>
          </p:txBody>
        </p:sp>
        <p:sp>
          <p:nvSpPr>
            <p:cNvPr id="25" name="Freeform 24"/>
            <p:cNvSpPr/>
            <p:nvPr/>
          </p:nvSpPr>
          <p:spPr>
            <a:xfrm>
              <a:off x="263488"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a:solidFill>
                    <a:srgbClr val="C00000"/>
                  </a:solidFill>
                </a:rPr>
                <a:t>4- الوصلات</a:t>
              </a:r>
            </a:p>
          </p:txBody>
        </p:sp>
        <p:sp>
          <p:nvSpPr>
            <p:cNvPr id="27" name="Freeform 26"/>
            <p:cNvSpPr/>
            <p:nvPr/>
          </p:nvSpPr>
          <p:spPr>
            <a:xfrm>
              <a:off x="2425056"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178050" rtl="1">
                <a:lnSpc>
                  <a:spcPct val="90000"/>
                </a:lnSpc>
                <a:spcBef>
                  <a:spcPct val="0"/>
                </a:spcBef>
                <a:spcAft>
                  <a:spcPct val="35000"/>
                </a:spcAft>
              </a:pPr>
              <a:r>
                <a:rPr lang="ar-SA" sz="2000" dirty="0">
                  <a:solidFill>
                    <a:srgbClr val="C00000"/>
                  </a:solidFill>
                </a:rPr>
                <a:t>3- الكلمات</a:t>
              </a:r>
            </a:p>
          </p:txBody>
        </p:sp>
        <p:sp>
          <p:nvSpPr>
            <p:cNvPr id="29" name="Freeform 28"/>
            <p:cNvSpPr/>
            <p:nvPr/>
          </p:nvSpPr>
          <p:spPr>
            <a:xfrm>
              <a:off x="4586624"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a:solidFill>
                    <a:srgbClr val="C00000"/>
                  </a:solidFill>
                </a:rPr>
                <a:t>2- الصور أو الرسوم</a:t>
              </a:r>
            </a:p>
          </p:txBody>
        </p:sp>
        <p:sp>
          <p:nvSpPr>
            <p:cNvPr id="31" name="Freeform 30"/>
            <p:cNvSpPr/>
            <p:nvPr/>
          </p:nvSpPr>
          <p:spPr>
            <a:xfrm>
              <a:off x="6748192" y="2494139"/>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800" dirty="0" smtClean="0">
                  <a:solidFill>
                    <a:srgbClr val="C00000"/>
                  </a:solidFill>
                </a:rPr>
                <a:t>1-الألوان</a:t>
              </a:r>
              <a:endParaRPr lang="ar-SA" sz="2800" dirty="0">
                <a:solidFill>
                  <a:srgbClr val="C00000"/>
                </a:solidFill>
              </a:endParaRPr>
            </a:p>
          </p:txBody>
        </p:sp>
      </p:grpSp>
      <p:sp>
        <p:nvSpPr>
          <p:cNvPr id="2" name="Rectangle 1"/>
          <p:cNvSpPr/>
          <p:nvPr/>
        </p:nvSpPr>
        <p:spPr>
          <a:xfrm>
            <a:off x="2699792" y="1282331"/>
            <a:ext cx="3744416" cy="584775"/>
          </a:xfrm>
          <a:prstGeom prst="rect">
            <a:avLst/>
          </a:prstGeom>
        </p:spPr>
        <p:txBody>
          <a:bodyPr wrap="square">
            <a:spAutoFit/>
          </a:bodyPr>
          <a:lstStyle/>
          <a:p>
            <a:pPr algn="ctr"/>
            <a:r>
              <a:rPr lang="ar-SA" sz="3200" dirty="0"/>
              <a:t>عناصر الخريطة الذهنية</a:t>
            </a:r>
          </a:p>
        </p:txBody>
      </p:sp>
    </p:spTree>
    <p:extLst>
      <p:ext uri="{BB962C8B-B14F-4D97-AF65-F5344CB8AC3E}">
        <p14:creationId xmlns:p14="http://schemas.microsoft.com/office/powerpoint/2010/main" xmlns="" val="247829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7494"/>
            <a:ext cx="8305800" cy="526833"/>
          </a:xfrm>
        </p:spPr>
        <p:txBody>
          <a:bodyPr>
            <a:normAutofit fontScale="90000"/>
          </a:bodyPr>
          <a:lstStyle/>
          <a:p>
            <a:pPr algn="ctr"/>
            <a:r>
              <a:rPr lang="ar-SA" dirty="0" smtClean="0"/>
              <a:t>عناصر الخريطة الذهنية</a:t>
            </a:r>
            <a:endParaRPr lang="ar-SA" dirty="0"/>
          </a:p>
        </p:txBody>
      </p:sp>
      <p:sp>
        <p:nvSpPr>
          <p:cNvPr id="3" name="Content Placeholder 2"/>
          <p:cNvSpPr>
            <a:spLocks noGrp="1"/>
          </p:cNvSpPr>
          <p:nvPr>
            <p:ph idx="1"/>
          </p:nvPr>
        </p:nvSpPr>
        <p:spPr>
          <a:xfrm>
            <a:off x="395536" y="1016852"/>
            <a:ext cx="8280920" cy="4075178"/>
          </a:xfrm>
        </p:spPr>
        <p:txBody>
          <a:bodyPr>
            <a:normAutofit fontScale="85000" lnSpcReduction="10000"/>
          </a:bodyPr>
          <a:lstStyle/>
          <a:p>
            <a:pPr>
              <a:lnSpc>
                <a:spcPts val="4500"/>
              </a:lnSpc>
              <a:buFont typeface="Wingdings" pitchFamily="2" charset="2"/>
              <a:buChar char="Ø"/>
            </a:pPr>
            <a:r>
              <a:rPr lang="ar-SA" dirty="0" smtClean="0"/>
              <a:t>الألوان</a:t>
            </a:r>
            <a:r>
              <a:rPr lang="ar-SA" dirty="0"/>
              <a:t>: </a:t>
            </a:r>
            <a:r>
              <a:rPr lang="ar-SA" dirty="0" smtClean="0"/>
              <a:t>تستخدم </a:t>
            </a:r>
            <a:r>
              <a:rPr lang="ar-SA" dirty="0"/>
              <a:t>الألوان للدلالة على معان </a:t>
            </a:r>
            <a:r>
              <a:rPr lang="ar-SA" dirty="0" smtClean="0"/>
              <a:t>معينة، لتحفز النصف اليمن من  المخ،</a:t>
            </a:r>
          </a:p>
          <a:p>
            <a:pPr>
              <a:lnSpc>
                <a:spcPts val="4500"/>
              </a:lnSpc>
              <a:buFont typeface="Wingdings" pitchFamily="2" charset="2"/>
              <a:buChar char="Ø"/>
            </a:pPr>
            <a:r>
              <a:rPr lang="ar-SA" dirty="0" smtClean="0"/>
              <a:t>وتزيد من كفاءة الذاكرة وتسر النظر.</a:t>
            </a:r>
            <a:endParaRPr lang="ar-SA" dirty="0"/>
          </a:p>
          <a:p>
            <a:pPr>
              <a:lnSpc>
                <a:spcPts val="4500"/>
              </a:lnSpc>
              <a:buFont typeface="Wingdings" pitchFamily="2" charset="2"/>
              <a:buChar char="Ø"/>
            </a:pPr>
            <a:r>
              <a:rPr lang="ar-SA" dirty="0" smtClean="0"/>
              <a:t>الصور </a:t>
            </a:r>
            <a:r>
              <a:rPr lang="ar-SA" dirty="0"/>
              <a:t>والرسوم : كبديل للكلمات </a:t>
            </a:r>
            <a:r>
              <a:rPr lang="ar-SA" dirty="0" err="1"/>
              <a:t>فى</a:t>
            </a:r>
            <a:r>
              <a:rPr lang="ar-SA" dirty="0"/>
              <a:t> التعبير عن </a:t>
            </a:r>
            <a:r>
              <a:rPr lang="ar-SA" dirty="0" smtClean="0"/>
              <a:t>الأفكار، وتساعد في  التذكر</a:t>
            </a:r>
            <a:endParaRPr lang="ar-SA" dirty="0"/>
          </a:p>
          <a:p>
            <a:pPr>
              <a:lnSpc>
                <a:spcPts val="4500"/>
              </a:lnSpc>
              <a:buFont typeface="Wingdings" pitchFamily="2" charset="2"/>
              <a:buChar char="Ø"/>
            </a:pPr>
            <a:r>
              <a:rPr lang="ar-SA" dirty="0" smtClean="0"/>
              <a:t>الكلمات </a:t>
            </a:r>
            <a:r>
              <a:rPr lang="ar-SA" dirty="0"/>
              <a:t>: </a:t>
            </a:r>
            <a:r>
              <a:rPr lang="ar-SA" dirty="0" smtClean="0"/>
              <a:t>نعبر </a:t>
            </a:r>
            <a:r>
              <a:rPr lang="ar-SA" dirty="0"/>
              <a:t>عن الفكرة بكلمات مختصرة جداً.</a:t>
            </a:r>
          </a:p>
          <a:p>
            <a:pPr>
              <a:lnSpc>
                <a:spcPts val="4500"/>
              </a:lnSpc>
              <a:buFont typeface="Wingdings" pitchFamily="2" charset="2"/>
              <a:buChar char="Ø"/>
            </a:pPr>
            <a:r>
              <a:rPr lang="ar-SA" dirty="0" smtClean="0"/>
              <a:t>الوصلات</a:t>
            </a:r>
            <a:r>
              <a:rPr lang="ar-SA" dirty="0"/>
              <a:t>: تنطلق من العنوان </a:t>
            </a:r>
            <a:r>
              <a:rPr lang="ar-SA" dirty="0" smtClean="0"/>
              <a:t>الرئيسي </a:t>
            </a:r>
            <a:r>
              <a:rPr lang="ar-SA" dirty="0"/>
              <a:t>في الوسط ، والوصلات الكبيرة للأفكار الرئيسية ، والصغيرة للأفكار والتفاصيل </a:t>
            </a:r>
            <a:r>
              <a:rPr lang="ar-SA" dirty="0" smtClean="0"/>
              <a:t>الفرعية، لتشبه خلايا المخ.</a:t>
            </a:r>
            <a:endParaRPr lang="ar-SA" dirty="0"/>
          </a:p>
          <a:p>
            <a:endParaRPr lang="ar-SA" dirty="0"/>
          </a:p>
        </p:txBody>
      </p:sp>
    </p:spTree>
    <p:extLst>
      <p:ext uri="{BB962C8B-B14F-4D97-AF65-F5344CB8AC3E}">
        <p14:creationId xmlns:p14="http://schemas.microsoft.com/office/powerpoint/2010/main" xmlns="" val="274660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sz="half" idx="1"/>
          </p:nvPr>
        </p:nvSpPr>
        <p:spPr/>
        <p:txBody>
          <a:bodyPr/>
          <a:lstStyle/>
          <a:p>
            <a:pPr eaLnBrk="1" hangingPunct="1"/>
            <a:endParaRPr lang="ar-SA" sz="2800" smtClean="0"/>
          </a:p>
          <a:p>
            <a:pPr eaLnBrk="1" hangingPunct="1"/>
            <a:endParaRPr lang="en-US" sz="2800" smtClean="0"/>
          </a:p>
        </p:txBody>
      </p:sp>
      <p:graphicFrame>
        <p:nvGraphicFramePr>
          <p:cNvPr id="6159" name="Group 15"/>
          <p:cNvGraphicFramePr>
            <a:graphicFrameLocks noGrp="1"/>
          </p:cNvGraphicFramePr>
          <p:nvPr>
            <p:ph sz="half" idx="2"/>
          </p:nvPr>
        </p:nvGraphicFramePr>
        <p:xfrm>
          <a:off x="2667000" y="1085850"/>
          <a:ext cx="4038600" cy="3314700"/>
        </p:xfrm>
        <a:graphic>
          <a:graphicData uri="http://schemas.openxmlformats.org/drawingml/2006/table">
            <a:tbl>
              <a:tblPr rtl="1"/>
              <a:tblGrid>
                <a:gridCol w="2019300"/>
                <a:gridCol w="2019300"/>
              </a:tblGrid>
              <a:tr h="33147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700" b="1" i="0" u="none" strike="noStrike" cap="none" normalizeH="0" baseline="0" dirty="0" smtClean="0">
                          <a:ln>
                            <a:noFill/>
                          </a:ln>
                          <a:solidFill>
                            <a:srgbClr val="FF0000"/>
                          </a:solidFill>
                          <a:effectLst/>
                          <a:latin typeface="Arial" pitchFamily="34" charset="0"/>
                          <a:cs typeface="Arial" pitchFamily="34" charset="0"/>
                        </a:rPr>
                        <a:t>أحمر</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rgbClr val="33CCFF"/>
                          </a:solidFill>
                          <a:effectLst/>
                          <a:latin typeface="Arial" pitchFamily="34" charset="0"/>
                          <a:cs typeface="Arial" pitchFamily="34" charset="0"/>
                        </a:rPr>
                        <a:t>أصفر</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rgbClr val="0000FF"/>
                          </a:solidFill>
                          <a:effectLst/>
                          <a:latin typeface="Arial" pitchFamily="34" charset="0"/>
                          <a:cs typeface="Arial" pitchFamily="34" charset="0"/>
                        </a:rPr>
                        <a:t>أخضر</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rgbClr val="996600"/>
                          </a:solidFill>
                          <a:effectLst/>
                          <a:latin typeface="Arial" pitchFamily="34" charset="0"/>
                          <a:cs typeface="Arial" pitchFamily="34" charset="0"/>
                        </a:rPr>
                        <a:t>أزرق</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rgbClr val="D60093"/>
                          </a:solidFill>
                          <a:effectLst/>
                          <a:latin typeface="Arial" pitchFamily="34" charset="0"/>
                          <a:cs typeface="Arial" pitchFamily="34" charset="0"/>
                        </a:rPr>
                        <a:t>برتقالي</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chemeClr val="tx1"/>
                          </a:solidFill>
                          <a:effectLst/>
                          <a:latin typeface="Arial" pitchFamily="34" charset="0"/>
                          <a:cs typeface="Arial" pitchFamily="34" charset="0"/>
                        </a:rPr>
                        <a:t>سماوي</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rgbClr val="663300"/>
                          </a:solidFill>
                          <a:effectLst/>
                          <a:latin typeface="Arial" pitchFamily="34" charset="0"/>
                          <a:cs typeface="Arial" pitchFamily="34" charset="0"/>
                        </a:rPr>
                        <a:t>لبني</a:t>
                      </a:r>
                      <a:r>
                        <a:rPr kumimoji="0" lang="ar-SA" sz="2400" b="1" i="0" u="none" strike="noStrike" cap="none" normalizeH="0" baseline="0" dirty="0" smtClean="0">
                          <a:ln>
                            <a:noFill/>
                          </a:ln>
                          <a:solidFill>
                            <a:schemeClr val="tx1"/>
                          </a:solidFill>
                          <a:effectLst/>
                          <a:latin typeface="Arial" pitchFamily="34" charset="0"/>
                          <a:cs typeface="Arial" pitchFamily="34" charset="0"/>
                        </a:rPr>
                        <a:t/>
                      </a:r>
                      <a:br>
                        <a:rPr kumimoji="0" lang="ar-SA" sz="2400" b="1" i="0" u="none" strike="noStrike" cap="none" normalizeH="0" baseline="0" dirty="0" smtClean="0">
                          <a:ln>
                            <a:noFill/>
                          </a:ln>
                          <a:solidFill>
                            <a:schemeClr val="tx1"/>
                          </a:solidFill>
                          <a:effectLst/>
                          <a:latin typeface="Arial" pitchFamily="34" charset="0"/>
                          <a:cs typeface="Arial" pitchFamily="34" charset="0"/>
                        </a:rPr>
                      </a:b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700" b="1" i="0" u="none" strike="noStrike" cap="none" normalizeH="0" baseline="0" dirty="0" smtClean="0">
                          <a:ln>
                            <a:noFill/>
                          </a:ln>
                          <a:solidFill>
                            <a:srgbClr val="333300"/>
                          </a:solidFill>
                          <a:effectLst/>
                          <a:latin typeface="Arial" pitchFamily="34" charset="0"/>
                          <a:cs typeface="Arial" pitchFamily="34" charset="0"/>
                        </a:rPr>
                        <a:t>بنفسجي</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chemeClr val="hlink"/>
                          </a:solidFill>
                          <a:effectLst/>
                          <a:latin typeface="Arial" pitchFamily="34" charset="0"/>
                          <a:cs typeface="Arial" pitchFamily="34" charset="0"/>
                        </a:rPr>
                        <a:t>ليموني</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rgbClr val="FF9900"/>
                          </a:solidFill>
                          <a:effectLst/>
                          <a:latin typeface="Arial" pitchFamily="34" charset="0"/>
                          <a:cs typeface="Arial" pitchFamily="34" charset="0"/>
                        </a:rPr>
                        <a:t>أسود</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chemeClr val="tx1"/>
                          </a:solidFill>
                          <a:effectLst/>
                          <a:latin typeface="Arial" pitchFamily="34" charset="0"/>
                          <a:cs typeface="Arial" pitchFamily="34" charset="0"/>
                        </a:rPr>
                        <a:t>أبيض</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rgbClr val="FF0000"/>
                          </a:solidFill>
                          <a:effectLst/>
                          <a:latin typeface="Arial" pitchFamily="34" charset="0"/>
                          <a:cs typeface="Arial" pitchFamily="34" charset="0"/>
                        </a:rPr>
                        <a:t>بني</a:t>
                      </a:r>
                      <a:r>
                        <a:rPr kumimoji="0" lang="ar-SA" sz="2700" b="1" i="0" u="none" strike="noStrike" cap="none" normalizeH="0" baseline="0" dirty="0" smtClean="0">
                          <a:ln>
                            <a:noFill/>
                          </a:ln>
                          <a:solidFill>
                            <a:schemeClr val="tx1"/>
                          </a:solidFill>
                          <a:effectLst/>
                          <a:latin typeface="Arial" pitchFamily="34" charset="0"/>
                          <a:cs typeface="Arial" pitchFamily="34" charset="0"/>
                        </a:rPr>
                        <a:t/>
                      </a:r>
                      <a:br>
                        <a:rPr kumimoji="0" lang="ar-SA" sz="2700" b="1" i="0" u="none" strike="noStrike" cap="none" normalizeH="0" baseline="0" dirty="0" smtClean="0">
                          <a:ln>
                            <a:noFill/>
                          </a:ln>
                          <a:solidFill>
                            <a:schemeClr val="tx1"/>
                          </a:solidFill>
                          <a:effectLst/>
                          <a:latin typeface="Arial" pitchFamily="34" charset="0"/>
                          <a:cs typeface="Arial" pitchFamily="34" charset="0"/>
                        </a:rPr>
                      </a:br>
                      <a:r>
                        <a:rPr kumimoji="0" lang="ar-SA" sz="2700" b="1" i="0" u="none" strike="noStrike" cap="none" normalizeH="0" baseline="0" dirty="0" smtClean="0">
                          <a:ln>
                            <a:noFill/>
                          </a:ln>
                          <a:solidFill>
                            <a:srgbClr val="009900"/>
                          </a:solidFill>
                          <a:effectLst/>
                          <a:latin typeface="Arial" pitchFamily="34" charset="0"/>
                          <a:cs typeface="Arial" pitchFamily="34" charset="0"/>
                        </a:rPr>
                        <a:t>أصفر</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700" b="1" i="0" u="none" strike="noStrike" cap="none" normalizeH="0" baseline="0" dirty="0" smtClean="0">
                          <a:ln>
                            <a:noFill/>
                          </a:ln>
                          <a:solidFill>
                            <a:srgbClr val="FF66FF"/>
                          </a:solidFill>
                          <a:effectLst/>
                          <a:latin typeface="Arial" pitchFamily="34" charset="0"/>
                          <a:cs typeface="Arial" pitchFamily="34" charset="0"/>
                        </a:rPr>
                        <a:t>رمادي</a:t>
                      </a:r>
                      <a:endParaRPr kumimoji="0" lang="en-US" sz="2700" b="1" i="0" u="none" strike="noStrike" cap="none" normalizeH="0" baseline="0" dirty="0" smtClean="0">
                        <a:ln>
                          <a:noFill/>
                        </a:ln>
                        <a:solidFill>
                          <a:srgbClr val="FF66FF"/>
                        </a:solidFill>
                        <a:effectLst/>
                        <a:latin typeface="Arial" pitchFamily="34" charset="0"/>
                        <a:cs typeface="Arial" pitchFamily="34" charset="0"/>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204" name="Rectangle 17"/>
          <p:cNvSpPr>
            <a:spLocks noChangeArrowheads="1"/>
          </p:cNvSpPr>
          <p:nvPr/>
        </p:nvSpPr>
        <p:spPr bwMode="auto">
          <a:xfrm>
            <a:off x="1371600" y="4514850"/>
            <a:ext cx="6705600" cy="400050"/>
          </a:xfrm>
          <a:prstGeom prst="rect">
            <a:avLst/>
          </a:prstGeom>
          <a:solidFill>
            <a:srgbClr val="CCFFCC"/>
          </a:solidFill>
          <a:ln>
            <a:noFill/>
          </a:ln>
          <a:effectLst/>
          <a:extLst>
            <a:ext uri="{91240B29-F687-4F45-9708-019B960494DF}">
              <a14:hiddenLine xmlns:a14="http://schemas.microsoft.com/office/drawing/2010/main" xmlns="" w="63500">
                <a:solidFill>
                  <a:srgbClr val="80008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rtl="1" fontAlgn="base">
              <a:spcBef>
                <a:spcPct val="0"/>
              </a:spcBef>
              <a:spcAft>
                <a:spcPct val="0"/>
              </a:spcAft>
            </a:pPr>
            <a:r>
              <a:rPr lang="ar-SA" sz="3200" b="1" dirty="0" smtClean="0">
                <a:solidFill>
                  <a:srgbClr val="000000"/>
                </a:solidFill>
              </a:rPr>
              <a:t>حاول قراءة الالوان ...وليس الكلمات.. وبسرعة</a:t>
            </a:r>
            <a:endParaRPr lang="en-US" sz="3200" b="1" dirty="0" smtClean="0">
              <a:solidFill>
                <a:srgbClr val="000000"/>
              </a:solidFill>
            </a:endParaRPr>
          </a:p>
        </p:txBody>
      </p:sp>
    </p:spTree>
    <p:extLst>
      <p:ext uri="{BB962C8B-B14F-4D97-AF65-F5344CB8AC3E}">
        <p14:creationId xmlns:p14="http://schemas.microsoft.com/office/powerpoint/2010/main" xmlns="" val="17454919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marL="0" lvl="0" indent="0" algn="ctr">
              <a:buNone/>
            </a:pPr>
            <a:r>
              <a:rPr lang="ar-SA" sz="4400" b="1" cap="all" dirty="0">
                <a:ln w="0"/>
                <a:solidFill>
                  <a:srgbClr val="C17529">
                    <a:lumMod val="75000"/>
                  </a:srgbClr>
                </a:solidFill>
                <a:effectLst>
                  <a:reflection blurRad="12700" stA="50000" endPos="50000" dist="5000" dir="5400000" sy="-100000" rotWithShape="0"/>
                </a:effectLst>
                <a:latin typeface="Franklin Gothic Book"/>
                <a:cs typeface="Tahoma"/>
              </a:rPr>
              <a:t>نماذج متنوعة للخرائط الذهنية </a:t>
            </a:r>
          </a:p>
          <a:p>
            <a:endParaRPr lang="ar-SA" dirty="0"/>
          </a:p>
        </p:txBody>
      </p:sp>
    </p:spTree>
    <p:extLst>
      <p:ext uri="{BB962C8B-B14F-4D97-AF65-F5344CB8AC3E}">
        <p14:creationId xmlns:p14="http://schemas.microsoft.com/office/powerpoint/2010/main" xmlns="" val="13949926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2" descr="http://www.awshaal.com/images/mindmap/InternetLessonMindMap.gif"/>
          <p:cNvPicPr>
            <a:picLocks noChangeAspect="1" noChangeArrowheads="1"/>
          </p:cNvPicPr>
          <p:nvPr/>
        </p:nvPicPr>
        <p:blipFill>
          <a:blip r:embed="rId2" cstate="print"/>
          <a:srcRect/>
          <a:stretch>
            <a:fillRect/>
          </a:stretch>
        </p:blipFill>
        <p:spPr bwMode="auto">
          <a:xfrm>
            <a:off x="539552" y="411511"/>
            <a:ext cx="7776864" cy="4248471"/>
          </a:xfrm>
          <a:prstGeom prst="rect">
            <a:avLst/>
          </a:prstGeom>
          <a:noFill/>
          <a:ln w="9525">
            <a:noFill/>
            <a:miter lim="800000"/>
            <a:headEnd/>
            <a:tailEnd/>
          </a:ln>
        </p:spPr>
      </p:pic>
    </p:spTree>
    <p:extLst>
      <p:ext uri="{BB962C8B-B14F-4D97-AF65-F5344CB8AC3E}">
        <p14:creationId xmlns:p14="http://schemas.microsoft.com/office/powerpoint/2010/main" xmlns="" val="1669509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Picture 5" descr="http://www.awshaal.com/images/mindmap/meeting_example.gif"/>
          <p:cNvPicPr>
            <a:picLocks noGrp="1" noChangeAspect="1" noChangeArrowheads="1"/>
          </p:cNvPicPr>
          <p:nvPr>
            <p:ph idx="1"/>
          </p:nvPr>
        </p:nvPicPr>
        <p:blipFill>
          <a:blip r:embed="rId2" cstate="print"/>
          <a:srcRect/>
          <a:stretch>
            <a:fillRect/>
          </a:stretch>
        </p:blipFill>
        <p:spPr bwMode="auto">
          <a:xfrm>
            <a:off x="251520" y="771550"/>
            <a:ext cx="8208912" cy="3960440"/>
          </a:xfrm>
          <a:prstGeom prst="rect">
            <a:avLst/>
          </a:prstGeom>
          <a:noFill/>
          <a:ln w="9525">
            <a:noFill/>
            <a:miter lim="800000"/>
            <a:headEnd/>
            <a:tailEnd/>
          </a:ln>
        </p:spPr>
      </p:pic>
    </p:spTree>
    <p:extLst>
      <p:ext uri="{BB962C8B-B14F-4D97-AF65-F5344CB8AC3E}">
        <p14:creationId xmlns:p14="http://schemas.microsoft.com/office/powerpoint/2010/main" xmlns="" val="3456925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5" name="Picture 6" descr="http://www.awshaal.com/images/mindmap/trip.gif"/>
          <p:cNvPicPr>
            <a:picLocks noGrp="1" noChangeAspect="1" noChangeArrowheads="1"/>
          </p:cNvPicPr>
          <p:nvPr>
            <p:ph idx="1"/>
          </p:nvPr>
        </p:nvPicPr>
        <p:blipFill>
          <a:blip r:embed="rId2" cstate="print"/>
          <a:srcRect/>
          <a:stretch>
            <a:fillRect/>
          </a:stretch>
        </p:blipFill>
        <p:spPr bwMode="auto">
          <a:xfrm>
            <a:off x="251520" y="771550"/>
            <a:ext cx="8496944" cy="3960440"/>
          </a:xfrm>
          <a:prstGeom prst="rect">
            <a:avLst/>
          </a:prstGeom>
          <a:noFill/>
          <a:ln w="9525">
            <a:noFill/>
            <a:miter lim="800000"/>
            <a:headEnd/>
            <a:tailEnd/>
          </a:ln>
        </p:spPr>
      </p:pic>
    </p:spTree>
    <p:extLst>
      <p:ext uri="{BB962C8B-B14F-4D97-AF65-F5344CB8AC3E}">
        <p14:creationId xmlns:p14="http://schemas.microsoft.com/office/powerpoint/2010/main" xmlns="" val="40822543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خطوات وتوجيهات رسم الخريطة الذهنية</a:t>
            </a:r>
            <a:endParaRPr lang="ar-SA" dirty="0"/>
          </a:p>
        </p:txBody>
      </p:sp>
      <p:sp>
        <p:nvSpPr>
          <p:cNvPr id="3" name="Content Placeholder 2"/>
          <p:cNvSpPr>
            <a:spLocks noGrp="1"/>
          </p:cNvSpPr>
          <p:nvPr>
            <p:ph idx="1"/>
          </p:nvPr>
        </p:nvSpPr>
        <p:spPr>
          <a:xfrm>
            <a:off x="611560" y="1016852"/>
            <a:ext cx="8064896" cy="3499114"/>
          </a:xfrm>
        </p:spPr>
        <p:txBody>
          <a:bodyPr/>
          <a:lstStyle/>
          <a:p>
            <a:pPr>
              <a:lnSpc>
                <a:spcPts val="3900"/>
              </a:lnSpc>
              <a:buFont typeface="Wingdings" pitchFamily="2" charset="2"/>
              <a:buChar char="Ø"/>
            </a:pPr>
            <a:r>
              <a:rPr lang="ar-SA" dirty="0" smtClean="0"/>
              <a:t>اثن الورقة من المنصف</a:t>
            </a:r>
          </a:p>
          <a:p>
            <a:pPr>
              <a:lnSpc>
                <a:spcPts val="3900"/>
              </a:lnSpc>
              <a:buFont typeface="Wingdings" pitchFamily="2" charset="2"/>
              <a:buChar char="Ø"/>
            </a:pPr>
            <a:r>
              <a:rPr lang="ar-SA" dirty="0" smtClean="0"/>
              <a:t>اكتب الموضوع في المنتصف</a:t>
            </a:r>
          </a:p>
          <a:p>
            <a:pPr>
              <a:lnSpc>
                <a:spcPts val="3900"/>
              </a:lnSpc>
              <a:buFont typeface="Wingdings" pitchFamily="2" charset="2"/>
              <a:buChar char="Ø"/>
            </a:pPr>
            <a:r>
              <a:rPr lang="ar-SA" dirty="0"/>
              <a:t>الكتابة </a:t>
            </a:r>
            <a:r>
              <a:rPr lang="ar-SA" dirty="0" smtClean="0"/>
              <a:t>علي اسطح الفرع</a:t>
            </a:r>
          </a:p>
          <a:p>
            <a:pPr>
              <a:lnSpc>
                <a:spcPts val="3900"/>
              </a:lnSpc>
              <a:buFont typeface="Wingdings" pitchFamily="2" charset="2"/>
              <a:buChar char="Ø"/>
            </a:pPr>
            <a:r>
              <a:rPr lang="ar-SA" dirty="0" smtClean="0"/>
              <a:t>استخدم الالوان في رسم الفروع والاشكال </a:t>
            </a:r>
          </a:p>
          <a:p>
            <a:pPr>
              <a:lnSpc>
                <a:spcPts val="3900"/>
              </a:lnSpc>
              <a:buFont typeface="Wingdings" pitchFamily="2" charset="2"/>
              <a:buChar char="Ø"/>
            </a:pPr>
            <a:r>
              <a:rPr lang="ar-SA" dirty="0" smtClean="0"/>
              <a:t>رسم الفروع بشكل منحني</a:t>
            </a:r>
          </a:p>
          <a:p>
            <a:pPr>
              <a:lnSpc>
                <a:spcPts val="3900"/>
              </a:lnSpc>
              <a:buFont typeface="Wingdings" pitchFamily="2" charset="2"/>
              <a:buChar char="Ø"/>
            </a:pPr>
            <a:r>
              <a:rPr lang="ar-SA" dirty="0" smtClean="0"/>
              <a:t>يجب الا تتقاطع الفروع</a:t>
            </a:r>
          </a:p>
          <a:p>
            <a:endParaRPr lang="ar-SA" dirty="0"/>
          </a:p>
        </p:txBody>
      </p:sp>
    </p:spTree>
    <p:extLst>
      <p:ext uri="{BB962C8B-B14F-4D97-AF65-F5344CB8AC3E}">
        <p14:creationId xmlns:p14="http://schemas.microsoft.com/office/powerpoint/2010/main" xmlns="" val="396802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heel(1)">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1016852"/>
            <a:ext cx="8064896" cy="3283090"/>
          </a:xfrm>
        </p:spPr>
        <p:txBody>
          <a:bodyPr>
            <a:normAutofit/>
          </a:bodyPr>
          <a:lstStyle/>
          <a:p>
            <a:pPr>
              <a:lnSpc>
                <a:spcPts val="4900"/>
              </a:lnSpc>
              <a:buFont typeface="Wingdings" pitchFamily="2" charset="2"/>
              <a:buChar char="ü"/>
            </a:pPr>
            <a:r>
              <a:rPr lang="ar-SA" dirty="0"/>
              <a:t>بداية الفروع تكون بنمط عريض ثم </a:t>
            </a:r>
            <a:r>
              <a:rPr lang="ar-SA" dirty="0" smtClean="0"/>
              <a:t>تتضاءل.</a:t>
            </a:r>
          </a:p>
          <a:p>
            <a:pPr>
              <a:lnSpc>
                <a:spcPts val="4900"/>
              </a:lnSpc>
              <a:buFont typeface="Wingdings" pitchFamily="2" charset="2"/>
              <a:buChar char="ü"/>
            </a:pPr>
            <a:r>
              <a:rPr lang="ar-SA" dirty="0" smtClean="0"/>
              <a:t>عرض المعلومات والمفاهيم من اليمين لليسار محكاه لدوران الذبابات في المخ.</a:t>
            </a:r>
          </a:p>
          <a:p>
            <a:pPr>
              <a:lnSpc>
                <a:spcPts val="4900"/>
              </a:lnSpc>
              <a:buFont typeface="Wingdings" pitchFamily="2" charset="2"/>
              <a:buChar char="ü"/>
            </a:pPr>
            <a:r>
              <a:rPr lang="ar-SA" dirty="0" smtClean="0"/>
              <a:t>استخدم ادوات الخريطة الذهنية ، الرموز ، الاشكال والصور).</a:t>
            </a:r>
          </a:p>
          <a:p>
            <a:pPr marL="0" indent="0">
              <a:buNone/>
            </a:pPr>
            <a:endParaRPr lang="ar-SA" dirty="0"/>
          </a:p>
        </p:txBody>
      </p:sp>
    </p:spTree>
    <p:extLst>
      <p:ext uri="{BB962C8B-B14F-4D97-AF65-F5344CB8AC3E}">
        <p14:creationId xmlns:p14="http://schemas.microsoft.com/office/powerpoint/2010/main" xmlns="" val="172922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grpSp>
        <p:nvGrpSpPr>
          <p:cNvPr id="4" name="مجموعة 10"/>
          <p:cNvGrpSpPr/>
          <p:nvPr/>
        </p:nvGrpSpPr>
        <p:grpSpPr>
          <a:xfrm>
            <a:off x="179512" y="483518"/>
            <a:ext cx="8424936" cy="3888432"/>
            <a:chOff x="2699792" y="1340768"/>
            <a:chExt cx="3384376" cy="3888432"/>
          </a:xfrm>
          <a:solidFill>
            <a:schemeClr val="accent1">
              <a:lumMod val="60000"/>
              <a:lumOff val="40000"/>
            </a:schemeClr>
          </a:solidFill>
        </p:grpSpPr>
        <p:sp>
          <p:nvSpPr>
            <p:cNvPr id="5" name="شمس 9"/>
            <p:cNvSpPr/>
            <p:nvPr/>
          </p:nvSpPr>
          <p:spPr>
            <a:xfrm>
              <a:off x="2699792" y="1340768"/>
              <a:ext cx="3384376" cy="3888432"/>
            </a:xfrm>
            <a:prstGeom prst="sun">
              <a:avLst/>
            </a:prstGeom>
            <a:grpFill/>
            <a:ln w="25400" cap="flat" cmpd="sng" algn="ctr">
              <a:solidFill>
                <a:srgbClr val="FF0000"/>
              </a:solid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Franklin Gothic Book"/>
                <a:ea typeface="+mn-ea"/>
                <a:cs typeface="Tahoma"/>
              </a:endParaRPr>
            </a:p>
          </p:txBody>
        </p:sp>
        <p:sp>
          <p:nvSpPr>
            <p:cNvPr id="6" name="مستطيل 8"/>
            <p:cNvSpPr/>
            <p:nvPr/>
          </p:nvSpPr>
          <p:spPr>
            <a:xfrm>
              <a:off x="3632778" y="2420888"/>
              <a:ext cx="1515286" cy="1754326"/>
            </a:xfrm>
            <a:prstGeom prst="rect">
              <a:avLst/>
            </a:prstGeom>
            <a:grpFill/>
            <a:ln>
              <a:solidFill>
                <a:srgbClr val="FF0000"/>
              </a:solidFill>
            </a:ln>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EG" sz="3600" b="0" i="0" u="none" strike="noStrike" kern="0" cap="none" spc="0" normalizeH="0" baseline="0" noProof="0" dirty="0" smtClean="0">
                  <a:ln w="900" cmpd="sng">
                    <a:solidFill>
                      <a:srgbClr val="F0A22E">
                        <a:satMod val="190000"/>
                        <a:alpha val="55000"/>
                      </a:srgbClr>
                    </a:solidFill>
                    <a:prstDash val="solid"/>
                  </a:ln>
                  <a:solidFill>
                    <a:srgbClr val="047C12"/>
                  </a:solidFill>
                  <a:effectLst>
                    <a:innerShdw blurRad="101600" dist="76200" dir="5400000">
                      <a:srgbClr val="F0A22E">
                        <a:satMod val="190000"/>
                        <a:tint val="100000"/>
                        <a:alpha val="74000"/>
                      </a:srgbClr>
                    </a:innerShdw>
                  </a:effectLst>
                  <a:uLnTx/>
                  <a:uFillTx/>
                  <a:cs typeface="PT Bold Heading" pitchFamily="2" charset="-78"/>
                </a:rPr>
                <a:t>فوائد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EG" sz="3600" b="0" i="0" u="none" strike="noStrike" kern="0" cap="none" spc="0" normalizeH="0" baseline="0" noProof="0" dirty="0" smtClean="0">
                  <a:ln w="900" cmpd="sng">
                    <a:solidFill>
                      <a:srgbClr val="F0A22E">
                        <a:satMod val="190000"/>
                        <a:alpha val="55000"/>
                      </a:srgbClr>
                    </a:solidFill>
                    <a:prstDash val="solid"/>
                  </a:ln>
                  <a:solidFill>
                    <a:srgbClr val="047C12"/>
                  </a:solidFill>
                  <a:effectLst>
                    <a:innerShdw blurRad="101600" dist="76200" dir="5400000">
                      <a:srgbClr val="F0A22E">
                        <a:satMod val="190000"/>
                        <a:tint val="100000"/>
                        <a:alpha val="74000"/>
                      </a:srgbClr>
                    </a:innerShdw>
                  </a:effectLst>
                  <a:uLnTx/>
                  <a:uFillTx/>
                  <a:cs typeface="PT Bold Heading" pitchFamily="2" charset="-78"/>
                </a:rPr>
                <a:t>الخريطة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EG" sz="3600" b="0" i="0" u="none" strike="noStrike" kern="0" cap="none" spc="0" normalizeH="0" baseline="0" noProof="0" dirty="0" smtClean="0">
                  <a:ln w="900" cmpd="sng">
                    <a:solidFill>
                      <a:srgbClr val="F0A22E">
                        <a:satMod val="190000"/>
                        <a:alpha val="55000"/>
                      </a:srgbClr>
                    </a:solidFill>
                    <a:prstDash val="solid"/>
                  </a:ln>
                  <a:solidFill>
                    <a:srgbClr val="047C12"/>
                  </a:solidFill>
                  <a:effectLst>
                    <a:innerShdw blurRad="101600" dist="76200" dir="5400000">
                      <a:srgbClr val="F0A22E">
                        <a:satMod val="190000"/>
                        <a:tint val="100000"/>
                        <a:alpha val="74000"/>
                      </a:srgbClr>
                    </a:innerShdw>
                  </a:effectLst>
                  <a:uLnTx/>
                  <a:uFillTx/>
                  <a:cs typeface="PT Bold Heading" pitchFamily="2" charset="-78"/>
                </a:rPr>
                <a:t>الذهنية</a:t>
              </a:r>
              <a:endParaRPr kumimoji="0" lang="ar-SA" sz="3600" b="0" i="0" u="none" strike="noStrike" kern="0" cap="none" spc="0" normalizeH="0" baseline="0" noProof="0" dirty="0">
                <a:ln w="900" cmpd="sng">
                  <a:solidFill>
                    <a:srgbClr val="F0A22E">
                      <a:satMod val="190000"/>
                      <a:alpha val="55000"/>
                    </a:srgbClr>
                  </a:solidFill>
                  <a:prstDash val="solid"/>
                </a:ln>
                <a:solidFill>
                  <a:srgbClr val="047C12"/>
                </a:solidFill>
                <a:effectLst>
                  <a:innerShdw blurRad="101600" dist="76200" dir="5400000">
                    <a:srgbClr val="F0A22E">
                      <a:satMod val="190000"/>
                      <a:tint val="100000"/>
                      <a:alpha val="74000"/>
                    </a:srgbClr>
                  </a:innerShdw>
                </a:effectLst>
                <a:uLnTx/>
                <a:uFillTx/>
                <a:cs typeface="PT Bold Heading" pitchFamily="2" charset="-78"/>
              </a:endParaRPr>
            </a:p>
          </p:txBody>
        </p:sp>
      </p:grpSp>
    </p:spTree>
    <p:extLst>
      <p:ext uri="{BB962C8B-B14F-4D97-AF65-F5344CB8AC3E}">
        <p14:creationId xmlns:p14="http://schemas.microsoft.com/office/powerpoint/2010/main" xmlns="" val="53656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9553"/>
            <a:ext cx="8305800" cy="417982"/>
          </a:xfrm>
        </p:spPr>
        <p:txBody>
          <a:bodyPr>
            <a:normAutofit fontScale="90000"/>
          </a:bodyPr>
          <a:lstStyle/>
          <a:p>
            <a:pPr algn="ctr"/>
            <a:r>
              <a:rPr lang="ar-SA" dirty="0" smtClean="0"/>
              <a:t>فوائد الخريطة الذهنية</a:t>
            </a:r>
            <a:endParaRPr lang="ar-SA" dirty="0"/>
          </a:p>
        </p:txBody>
      </p:sp>
      <p:sp>
        <p:nvSpPr>
          <p:cNvPr id="3" name="Content Placeholder 2"/>
          <p:cNvSpPr>
            <a:spLocks noGrp="1"/>
          </p:cNvSpPr>
          <p:nvPr>
            <p:ph idx="1"/>
          </p:nvPr>
        </p:nvSpPr>
        <p:spPr>
          <a:xfrm>
            <a:off x="395536" y="627534"/>
            <a:ext cx="8064896" cy="4176464"/>
          </a:xfrm>
        </p:spPr>
        <p:txBody>
          <a:bodyPr>
            <a:normAutofit/>
          </a:bodyPr>
          <a:lstStyle/>
          <a:p>
            <a:pPr>
              <a:lnSpc>
                <a:spcPts val="4500"/>
              </a:lnSpc>
              <a:buFont typeface="Wingdings" pitchFamily="2" charset="2"/>
              <a:buChar char="Ø"/>
            </a:pPr>
            <a:r>
              <a:rPr lang="ar-SA" dirty="0" smtClean="0"/>
              <a:t>تساعد بشكل مباشر علي تذكر المعلومات.</a:t>
            </a:r>
          </a:p>
          <a:p>
            <a:pPr>
              <a:lnSpc>
                <a:spcPts val="4500"/>
              </a:lnSpc>
              <a:buFont typeface="Wingdings" pitchFamily="2" charset="2"/>
              <a:buChar char="Ø"/>
            </a:pPr>
            <a:r>
              <a:rPr lang="ar-SA" dirty="0" smtClean="0"/>
              <a:t>يمكن استخدامها لتعطيك صورة واضحة عن موقعك الأن ، اين وصلت، ماذا تريد ( اهدافك) ،ما العوائق، وهكذا.</a:t>
            </a:r>
          </a:p>
          <a:p>
            <a:pPr>
              <a:lnSpc>
                <a:spcPts val="4500"/>
              </a:lnSpc>
              <a:buFont typeface="Wingdings" pitchFamily="2" charset="2"/>
              <a:buChar char="Ø"/>
            </a:pPr>
            <a:r>
              <a:rPr lang="ar-SA" dirty="0" smtClean="0"/>
              <a:t>المتعة في التعلم.</a:t>
            </a:r>
          </a:p>
          <a:p>
            <a:pPr>
              <a:lnSpc>
                <a:spcPts val="4500"/>
              </a:lnSpc>
              <a:buFont typeface="Wingdings" pitchFamily="2" charset="2"/>
              <a:buChar char="Ø"/>
            </a:pPr>
            <a:r>
              <a:rPr lang="ar-SA" dirty="0" smtClean="0"/>
              <a:t>تجعلك تضع اكبر قدر ممكن من المعلومات في ورقة واحدة.</a:t>
            </a:r>
          </a:p>
          <a:p>
            <a:pPr>
              <a:lnSpc>
                <a:spcPts val="4500"/>
              </a:lnSpc>
              <a:buFont typeface="Wingdings" pitchFamily="2" charset="2"/>
              <a:buChar char="Ø"/>
            </a:pPr>
            <a:r>
              <a:rPr lang="ar-SA" dirty="0" smtClean="0"/>
              <a:t>تمكنك من وضع كل ما يدور في ذهنك في ورقة واحدة.</a:t>
            </a:r>
          </a:p>
          <a:p>
            <a:pPr>
              <a:lnSpc>
                <a:spcPts val="4500"/>
              </a:lnSpc>
              <a:buFont typeface="Wingdings" pitchFamily="2" charset="2"/>
              <a:buChar char="Ø"/>
            </a:pPr>
            <a:r>
              <a:rPr lang="ar-SA" dirty="0" smtClean="0"/>
              <a:t>تساعدك في تدفق الافكار.</a:t>
            </a:r>
            <a:endParaRPr lang="ar-SA" dirty="0"/>
          </a:p>
        </p:txBody>
      </p:sp>
    </p:spTree>
    <p:extLst>
      <p:ext uri="{BB962C8B-B14F-4D97-AF65-F5344CB8AC3E}">
        <p14:creationId xmlns:p14="http://schemas.microsoft.com/office/powerpoint/2010/main" xmlns="" val="77101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وظائف  نصفي المخ</a:t>
            </a:r>
            <a:endParaRPr lang="ar-SA" dirty="0"/>
          </a:p>
        </p:txBody>
      </p:sp>
      <p:sp>
        <p:nvSpPr>
          <p:cNvPr id="3" name="Content Placeholder 2"/>
          <p:cNvSpPr>
            <a:spLocks noGrp="1"/>
          </p:cNvSpPr>
          <p:nvPr>
            <p:ph idx="1"/>
          </p:nvPr>
        </p:nvSpPr>
        <p:spPr>
          <a:xfrm>
            <a:off x="1219200" y="1016852"/>
            <a:ext cx="7673280" cy="3715138"/>
          </a:xfrm>
        </p:spPr>
        <p:txBody>
          <a:bodyPr>
            <a:normAutofit/>
          </a:bodyPr>
          <a:lstStyle/>
          <a:p>
            <a:pPr marL="0" indent="0" algn="justLow">
              <a:lnSpc>
                <a:spcPts val="5400"/>
              </a:lnSpc>
              <a:buNone/>
            </a:pPr>
            <a:r>
              <a:rPr lang="ar-SA" dirty="0"/>
              <a:t>وتشير  أبحاث العلماء المختصين  أن مخ الإنسان ينقسم إلى قسمين متساويين مخ أيمن ومخ أيسر كلا المخين يتحكم </a:t>
            </a:r>
            <a:r>
              <a:rPr lang="ar-SA" dirty="0" smtClean="0"/>
              <a:t>بكل الاشياء التي </a:t>
            </a:r>
            <a:r>
              <a:rPr lang="ar-SA" dirty="0"/>
              <a:t>يقوم بها </a:t>
            </a:r>
            <a:r>
              <a:rPr lang="ar-SA" dirty="0" smtClean="0"/>
              <a:t>الإنسان.</a:t>
            </a:r>
          </a:p>
          <a:p>
            <a:pPr marL="0" indent="0" algn="justLow">
              <a:lnSpc>
                <a:spcPts val="5400"/>
              </a:lnSpc>
              <a:buNone/>
            </a:pPr>
            <a:r>
              <a:rPr lang="ar-SA" dirty="0" smtClean="0"/>
              <a:t>فالنصف الايسر يتعامل مع العلاقات الخطية </a:t>
            </a:r>
            <a:r>
              <a:rPr lang="ar-SA" dirty="0"/>
              <a:t>والاستمتاع </a:t>
            </a:r>
            <a:r>
              <a:rPr lang="ar-SA" dirty="0" smtClean="0"/>
              <a:t>بالأشياء.</a:t>
            </a:r>
          </a:p>
          <a:p>
            <a:pPr marL="0" indent="0" algn="justLow">
              <a:lnSpc>
                <a:spcPts val="5400"/>
              </a:lnSpc>
              <a:buNone/>
            </a:pPr>
            <a:r>
              <a:rPr lang="ar-SA" dirty="0" smtClean="0"/>
              <a:t>فالنصف الايمن </a:t>
            </a:r>
            <a:r>
              <a:rPr lang="ar-SA" dirty="0"/>
              <a:t>يتعامل </a:t>
            </a:r>
            <a:r>
              <a:rPr lang="ar-SA" dirty="0" smtClean="0"/>
              <a:t>مع العلاقات المكانية والابعاد.</a:t>
            </a:r>
            <a:endParaRPr lang="ar-SA" dirty="0"/>
          </a:p>
        </p:txBody>
      </p:sp>
    </p:spTree>
    <p:extLst>
      <p:ext uri="{BB962C8B-B14F-4D97-AF65-F5344CB8AC3E}">
        <p14:creationId xmlns:p14="http://schemas.microsoft.com/office/powerpoint/2010/main" xmlns="" val="2924915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وظائف  نصفي المخ</a:t>
            </a:r>
            <a:endParaRPr lang="ar-SA"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771550"/>
            <a:ext cx="7488832" cy="4032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194596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699542"/>
            <a:ext cx="8208912" cy="4104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86392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016852"/>
            <a:ext cx="8424936" cy="3571122"/>
          </a:xfrm>
        </p:spPr>
        <p:txBody>
          <a:bodyPr>
            <a:normAutofit/>
          </a:bodyPr>
          <a:lstStyle/>
          <a:p>
            <a:pPr marL="0" indent="0">
              <a:lnSpc>
                <a:spcPts val="4000"/>
              </a:lnSpc>
              <a:buNone/>
            </a:pPr>
            <a:r>
              <a:rPr lang="ar-SA" dirty="0" smtClean="0"/>
              <a:t>- صممي </a:t>
            </a:r>
            <a:r>
              <a:rPr lang="ar-SA" dirty="0"/>
              <a:t>خريطة ذهنية لوحدة  أو موضوع من موضوعات مقرر مهارات التعلم والتفكير  المقررة عليك هذا العام .</a:t>
            </a:r>
          </a:p>
          <a:p>
            <a:pPr marL="0" indent="0">
              <a:lnSpc>
                <a:spcPts val="4000"/>
              </a:lnSpc>
              <a:buNone/>
            </a:pPr>
            <a:r>
              <a:rPr lang="ar-SA" dirty="0" smtClean="0"/>
              <a:t>- استخدمي </a:t>
            </a:r>
            <a:r>
              <a:rPr lang="ar-SA" dirty="0"/>
              <a:t>الألوان بشكل يساعدك على عملية </a:t>
            </a:r>
            <a:r>
              <a:rPr lang="ar-SA" dirty="0" smtClean="0"/>
              <a:t>الربط</a:t>
            </a:r>
            <a:endParaRPr lang="ar-SA" dirty="0"/>
          </a:p>
          <a:p>
            <a:pPr marL="0" indent="0">
              <a:lnSpc>
                <a:spcPts val="4000"/>
              </a:lnSpc>
              <a:buNone/>
            </a:pPr>
            <a:r>
              <a:rPr lang="ar-SA" dirty="0" smtClean="0"/>
              <a:t>- دعمي </a:t>
            </a:r>
            <a:r>
              <a:rPr lang="ar-SA" dirty="0"/>
              <a:t>رسمك بالصور والاختصارات  كما هو واضح بالنماذج والأمثلة السابقة.</a:t>
            </a:r>
          </a:p>
          <a:p>
            <a:pPr marL="0" indent="0">
              <a:lnSpc>
                <a:spcPts val="4000"/>
              </a:lnSpc>
              <a:buNone/>
            </a:pPr>
            <a:r>
              <a:rPr lang="ar-SA" dirty="0" smtClean="0"/>
              <a:t>- لا </a:t>
            </a:r>
            <a:r>
              <a:rPr lang="ar-SA" dirty="0"/>
              <a:t>تقدمي نموذج جاهز لخرائط ذهنية </a:t>
            </a:r>
            <a:r>
              <a:rPr lang="ar-SA"/>
              <a:t>معروض </a:t>
            </a:r>
            <a:r>
              <a:rPr lang="ar-SA" smtClean="0"/>
              <a:t>بالأنترنت </a:t>
            </a:r>
            <a:r>
              <a:rPr lang="ar-SA" dirty="0"/>
              <a:t>.</a:t>
            </a:r>
          </a:p>
          <a:p>
            <a:endParaRPr lang="ar-SA" dirty="0"/>
          </a:p>
        </p:txBody>
      </p:sp>
    </p:spTree>
    <p:extLst>
      <p:ext uri="{BB962C8B-B14F-4D97-AF65-F5344CB8AC3E}">
        <p14:creationId xmlns:p14="http://schemas.microsoft.com/office/powerpoint/2010/main" xmlns="" val="214394736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839c4af37e9fb775237f959e1658ef4eeea9cb"/>
</p:tagLst>
</file>

<file path=ppt/theme/theme1.xml><?xml version="1.0" encoding="utf-8"?>
<a:theme xmlns:a="http://schemas.openxmlformats.org/drawingml/2006/main" name="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25400"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2"/>
        </a:solidFill>
        <a:ln w="25400"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الاولي  التعلم د اسما</Template>
  <TotalTime>1038</TotalTime>
  <Words>699</Words>
  <Application>Microsoft Office PowerPoint</Application>
  <PresentationFormat>عرض على الشاشة (9:16)‏</PresentationFormat>
  <Paragraphs>86</Paragraphs>
  <Slides>25</Slides>
  <Notes>9</Notes>
  <HiddenSlides>0</HiddenSlides>
  <MMClips>0</MMClips>
  <ScaleCrop>false</ScaleCrop>
  <HeadingPairs>
    <vt:vector size="4" baseType="variant">
      <vt:variant>
        <vt:lpstr>سمة</vt:lpstr>
      </vt:variant>
      <vt:variant>
        <vt:i4>2</vt:i4>
      </vt:variant>
      <vt:variant>
        <vt:lpstr>عناوين الشرائح</vt:lpstr>
      </vt:variant>
      <vt:variant>
        <vt:i4>25</vt:i4>
      </vt:variant>
    </vt:vector>
  </HeadingPairs>
  <TitlesOfParts>
    <vt:vector size="27" baseType="lpstr">
      <vt:lpstr>المحاضرة الاولي  التعلم د اسما</vt:lpstr>
      <vt:lpstr>Default Design</vt:lpstr>
      <vt:lpstr>الشريحة 1</vt:lpstr>
      <vt:lpstr>صندوق ادوات التعلم ( الخريطة الذهنية)</vt:lpstr>
      <vt:lpstr>مفهوم الخريطة الذهنية</vt:lpstr>
      <vt:lpstr>تعريف الخريطة الذهنية</vt:lpstr>
      <vt:lpstr>استخدام الخريطة الذهنية</vt:lpstr>
      <vt:lpstr>الشريحة 6</vt:lpstr>
      <vt:lpstr>الشريحة 7</vt:lpstr>
      <vt:lpstr>الشريحة 8</vt:lpstr>
      <vt:lpstr>الشريحة 9</vt:lpstr>
      <vt:lpstr>الخلية العصبية</vt:lpstr>
      <vt:lpstr>الشريحة 11</vt:lpstr>
      <vt:lpstr>عناصر الخريطة الذهنية</vt:lpstr>
      <vt:lpstr>الشريحة 13</vt:lpstr>
      <vt:lpstr>الشريحة 14</vt:lpstr>
      <vt:lpstr>الشريحة 15</vt:lpstr>
      <vt:lpstr>الشريحة 16</vt:lpstr>
      <vt:lpstr>الشريحة 17</vt:lpstr>
      <vt:lpstr>خطوات وتوجيهات رسم الخريطة الذهنية</vt:lpstr>
      <vt:lpstr>الشريحة 19</vt:lpstr>
      <vt:lpstr>الشريحة 20</vt:lpstr>
      <vt:lpstr>فوائد الخريطة الذهنية</vt:lpstr>
      <vt:lpstr>وظائف  نصفي المخ</vt:lpstr>
      <vt:lpstr>وظائف  نصفي المخ</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c:creator>
  <cp:lastModifiedBy>HP</cp:lastModifiedBy>
  <cp:revision>194</cp:revision>
  <dcterms:created xsi:type="dcterms:W3CDTF">2012-10-24T01:44:12Z</dcterms:created>
  <dcterms:modified xsi:type="dcterms:W3CDTF">2013-05-03T12:07:09Z</dcterms:modified>
</cp:coreProperties>
</file>