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353" r:id="rId3"/>
    <p:sldId id="257" r:id="rId4"/>
    <p:sldId id="280" r:id="rId5"/>
    <p:sldId id="348" r:id="rId6"/>
    <p:sldId id="351" r:id="rId7"/>
    <p:sldId id="349" r:id="rId8"/>
    <p:sldId id="352" r:id="rId9"/>
    <p:sldId id="350" r:id="rId10"/>
    <p:sldId id="347" r:id="rId11"/>
    <p:sldId id="322" r:id="rId12"/>
    <p:sldId id="354" r:id="rId13"/>
    <p:sldId id="330" r:id="rId14"/>
    <p:sldId id="331" r:id="rId15"/>
    <p:sldId id="356" r:id="rId16"/>
    <p:sldId id="357" r:id="rId17"/>
    <p:sldId id="358" r:id="rId18"/>
    <p:sldId id="325" r:id="rId19"/>
    <p:sldId id="359" r:id="rId20"/>
    <p:sldId id="362" r:id="rId21"/>
    <p:sldId id="367" r:id="rId22"/>
    <p:sldId id="369" r:id="rId23"/>
    <p:sldId id="370" r:id="rId24"/>
    <p:sldId id="371" r:id="rId25"/>
    <p:sldId id="372" r:id="rId26"/>
    <p:sldId id="373" r:id="rId27"/>
    <p:sldId id="374" r:id="rId28"/>
    <p:sldId id="333" r:id="rId29"/>
    <p:sldId id="361" r:id="rId30"/>
    <p:sldId id="375" r:id="rId31"/>
    <p:sldId id="376" r:id="rId32"/>
    <p:sldId id="377" r:id="rId33"/>
    <p:sldId id="378" r:id="rId34"/>
    <p:sldId id="379" r:id="rId35"/>
    <p:sldId id="380" r:id="rId36"/>
    <p:sldId id="381" r:id="rId37"/>
    <p:sldId id="384" r:id="rId38"/>
    <p:sldId id="383" r:id="rId39"/>
    <p:sldId id="363" r:id="rId40"/>
    <p:sldId id="382" r:id="rId41"/>
    <p:sldId id="385" r:id="rId42"/>
    <p:sldId id="319" r:id="rId43"/>
  </p:sldIdLst>
  <p:sldSz cx="9144000" cy="5143500" type="screen16x9"/>
  <p:notesSz cx="6858000" cy="91440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33CC"/>
    <a:srgbClr val="557E8D"/>
    <a:srgbClr val="5E7FA6"/>
    <a:srgbClr val="D5DCE1"/>
    <a:srgbClr val="8BA3BF"/>
    <a:srgbClr val="9FA8C5"/>
    <a:srgbClr val="618F9F"/>
    <a:srgbClr val="8FAFBB"/>
    <a:srgbClr val="637B8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50" d="100"/>
          <a:sy n="50" d="100"/>
        </p:scale>
        <p:origin x="-1002" y="-114"/>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9EDBE0F-454E-4E23-9025-3FCB0D2A2459}" type="datetimeFigureOut">
              <a:rPr lang="ar-EG" smtClean="0"/>
              <a:pPr/>
              <a:t>23/06/1434</a:t>
            </a:fld>
            <a:endParaRPr lang="ar-EG"/>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53461D4-C238-4928-AD59-2CB5255659FB}" type="slidenum">
              <a:rPr lang="ar-EG" smtClean="0"/>
              <a:pPr/>
              <a:t>‹#›</a:t>
            </a:fld>
            <a:endParaRPr lang="ar-EG"/>
          </a:p>
        </p:txBody>
      </p:sp>
    </p:spTree>
    <p:extLst>
      <p:ext uri="{BB962C8B-B14F-4D97-AF65-F5344CB8AC3E}">
        <p14:creationId xmlns:p14="http://schemas.microsoft.com/office/powerpoint/2010/main" xmlns="" val="210407752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cstate="print"/>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5143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SyCGVideoTemplateTextBkgShape1"/>
          <p:cNvSpPr/>
          <p:nvPr userDrawn="1"/>
        </p:nvSpPr>
        <p:spPr>
          <a:xfrm>
            <a:off x="119743" y="389165"/>
            <a:ext cx="8534400" cy="4191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SyCGVideoTemplateTextBkgShape2"/>
          <p:cNvSpPr/>
          <p:nvPr userDrawn="1"/>
        </p:nvSpPr>
        <p:spPr>
          <a:xfrm>
            <a:off x="272143" y="541565"/>
            <a:ext cx="8534400" cy="4191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eSyCGVideoTemplateTextBkgShape3"/>
          <p:cNvSpPr/>
          <p:nvPr userDrawn="1"/>
        </p:nvSpPr>
        <p:spPr>
          <a:xfrm>
            <a:off x="424543" y="693965"/>
            <a:ext cx="8534400" cy="4191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09600" y="666751"/>
            <a:ext cx="7924800" cy="9144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1504952"/>
            <a:ext cx="6400800" cy="657225"/>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4812507"/>
            <a:ext cx="2133600" cy="273844"/>
          </a:xfrm>
        </p:spPr>
        <p:txBody>
          <a:bodyPr/>
          <a:lstStyle>
            <a:lvl1pPr>
              <a:defRPr>
                <a:solidFill>
                  <a:schemeClr val="tx1"/>
                </a:solidFill>
              </a:defRPr>
            </a:lvl1p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a:xfrm>
            <a:off x="3124200" y="4812507"/>
            <a:ext cx="2895600" cy="273844"/>
          </a:xfrm>
        </p:spPr>
        <p:txBody>
          <a:bodyPr/>
          <a:lstStyle>
            <a:lvl1pPr>
              <a:defRPr>
                <a:solidFill>
                  <a:schemeClr val="tx1"/>
                </a:solidFill>
              </a:defRPr>
            </a:lvl1pPr>
          </a:lstStyle>
          <a:p>
            <a:endParaRPr lang="en-US"/>
          </a:p>
        </p:txBody>
      </p:sp>
      <p:sp>
        <p:nvSpPr>
          <p:cNvPr id="6" name="Slide Number Placeholder 5"/>
          <p:cNvSpPr>
            <a:spLocks noGrp="1"/>
          </p:cNvSpPr>
          <p:nvPr>
            <p:ph type="sldNum" sz="quarter" idx="12"/>
          </p:nvPr>
        </p:nvSpPr>
        <p:spPr>
          <a:xfrm>
            <a:off x="6553200" y="4812507"/>
            <a:ext cx="2133600" cy="273844"/>
          </a:xfrm>
        </p:spPr>
        <p:txBody>
          <a:bodyPr/>
          <a:lstStyle>
            <a:lvl1pPr>
              <a:defRPr>
                <a:solidFill>
                  <a:schemeClr val="tx1"/>
                </a:solidFill>
              </a:defRPr>
            </a:lvl1p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4002788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211513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742819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pPr/>
              <a:t>5/3/2013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405499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pPr/>
              <a:t>5/3/2013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422332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pPr/>
              <a:t>5/3/2013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390487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pPr/>
              <a:t>5/3/2013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2202249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81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pPr/>
              <a:t>5/3/2013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2119851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402553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pPr/>
              <a:t>5/3/2013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84372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84571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3"/>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3"/>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24222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cstate="print"/>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5143500"/>
          </a:xfrm>
          <a:prstGeom prst="rect">
            <a:avLst/>
          </a:prstGeom>
          <a:blipFill>
            <a:blip r:embed="rId1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SyCGVideoTemplatePictureTransparentShape"/>
          <p:cNvSpPr/>
          <p:nvPr/>
        </p:nvSpPr>
        <p:spPr>
          <a:xfrm>
            <a:off x="0" y="0"/>
            <a:ext cx="9144000" cy="51435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eSyCGVideoTemplateTextBkgShape"/>
          <p:cNvSpPr/>
          <p:nvPr/>
        </p:nvSpPr>
        <p:spPr>
          <a:xfrm>
            <a:off x="304800" y="285750"/>
            <a:ext cx="8534400" cy="4572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209552"/>
            <a:ext cx="8305800" cy="58477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016852"/>
            <a:ext cx="6705600" cy="31085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4812507"/>
            <a:ext cx="2133600" cy="273844"/>
          </a:xfrm>
          <a:prstGeom prst="rect">
            <a:avLst/>
          </a:prstGeom>
        </p:spPr>
        <p:txBody>
          <a:bodyPr vert="horz" lIns="91440" tIns="45720" rIns="91440" bIns="45720" rtlCol="0" anchor="ctr"/>
          <a:lstStyle>
            <a:lvl1pPr algn="l">
              <a:defRPr sz="1200">
                <a:solidFill>
                  <a:schemeClr val="bg1"/>
                </a:solidFill>
              </a:defRPr>
            </a:lvl1pPr>
          </a:lstStyle>
          <a:p>
            <a:fld id="{1909F1AB-4D8C-4A64-BA64-1AE6184D7623}" type="datetimeFigureOut">
              <a:rPr lang="en-US" smtClean="0"/>
              <a:pPr/>
              <a:t>5/3/2013</a:t>
            </a:fld>
            <a:endParaRPr lang="en-US"/>
          </a:p>
        </p:txBody>
      </p:sp>
      <p:sp>
        <p:nvSpPr>
          <p:cNvPr id="5" name="Footer Placeholder 4"/>
          <p:cNvSpPr>
            <a:spLocks noGrp="1"/>
          </p:cNvSpPr>
          <p:nvPr>
            <p:ph type="ftr" sz="quarter" idx="3"/>
          </p:nvPr>
        </p:nvSpPr>
        <p:spPr>
          <a:xfrm>
            <a:off x="3124200" y="4812507"/>
            <a:ext cx="2895600" cy="273844"/>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p:cNvSpPr>
            <a:spLocks noGrp="1"/>
          </p:cNvSpPr>
          <p:nvPr>
            <p:ph type="sldNum" sz="quarter" idx="4"/>
          </p:nvPr>
        </p:nvSpPr>
        <p:spPr>
          <a:xfrm>
            <a:off x="6553200" y="4812507"/>
            <a:ext cx="2133600" cy="273844"/>
          </a:xfrm>
          <a:prstGeom prst="rect">
            <a:avLst/>
          </a:prstGeom>
        </p:spPr>
        <p:txBody>
          <a:bodyPr vert="horz" lIns="91440" tIns="45720" rIns="91440" bIns="45720" rtlCol="0" anchor="ctr"/>
          <a:lstStyle>
            <a:lvl1pPr algn="r">
              <a:defRPr sz="1200">
                <a:solidFill>
                  <a:schemeClr val="bg1"/>
                </a:solidFill>
              </a:defRPr>
            </a:lvl1p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889261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12" name="Subtitle 11"/>
          <p:cNvSpPr>
            <a:spLocks noGrp="1"/>
          </p:cNvSpPr>
          <p:nvPr>
            <p:ph type="subTitle" idx="1"/>
          </p:nvPr>
        </p:nvSpPr>
        <p:spPr>
          <a:xfrm>
            <a:off x="1143000" y="2190752"/>
            <a:ext cx="6400800" cy="657225"/>
          </a:xfrm>
        </p:spPr>
        <p:txBody>
          <a:bodyPr>
            <a:normAutofit fontScale="40000" lnSpcReduction="20000"/>
          </a:bodyPr>
          <a:lstStyle/>
          <a:p>
            <a:pPr algn="r"/>
            <a:r>
              <a:rPr lang="ar-SA" sz="11200" dirty="0" smtClean="0">
                <a:solidFill>
                  <a:schemeClr val="tx1">
                    <a:lumMod val="95000"/>
                    <a:lumOff val="5000"/>
                  </a:schemeClr>
                </a:solidFill>
              </a:rPr>
              <a:t>مقرر</a:t>
            </a:r>
            <a:r>
              <a:rPr lang="ar-EG" sz="11200" dirty="0" smtClean="0">
                <a:solidFill>
                  <a:schemeClr val="tx1">
                    <a:lumMod val="95000"/>
                    <a:lumOff val="5000"/>
                  </a:schemeClr>
                </a:solidFill>
              </a:rPr>
              <a:t> مهارات التعلم والتفكير</a:t>
            </a:r>
            <a:endParaRPr lang="en-US" sz="11200" dirty="0">
              <a:solidFill>
                <a:schemeClr val="tx1">
                  <a:lumMod val="95000"/>
                  <a:lumOff val="5000"/>
                </a:schemeClr>
              </a:solidFill>
            </a:endParaRPr>
          </a:p>
        </p:txBody>
      </p:sp>
    </p:spTree>
    <p:extLst>
      <p:ext uri="{BB962C8B-B14F-4D97-AF65-F5344CB8AC3E}">
        <p14:creationId xmlns:p14="http://schemas.microsoft.com/office/powerpoint/2010/main" xmlns="" val="9240838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circle(in)">
                                      <p:cBhvr>
                                        <p:cTn id="7" dur="2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endParaRPr lang="ar-SA" sz="4000" dirty="0" smtClean="0">
              <a:solidFill>
                <a:srgbClr val="C00000"/>
              </a:solidFill>
            </a:endParaRPr>
          </a:p>
          <a:p>
            <a:pPr marL="0" indent="0" algn="ctr">
              <a:buNone/>
            </a:pPr>
            <a:r>
              <a:rPr lang="ar-SA" sz="4000" dirty="0" smtClean="0">
                <a:solidFill>
                  <a:srgbClr val="C00000"/>
                </a:solidFill>
              </a:rPr>
              <a:t>المحاضرة السابعة( أساليب التعلم واستراتيجيات تعلم اللغة الثانية)</a:t>
            </a:r>
            <a:endParaRPr lang="ar-SA" sz="4000" dirty="0">
              <a:solidFill>
                <a:srgbClr val="C00000"/>
              </a:solidFill>
            </a:endParaRPr>
          </a:p>
        </p:txBody>
      </p:sp>
    </p:spTree>
    <p:extLst>
      <p:ext uri="{BB962C8B-B14F-4D97-AF65-F5344CB8AC3E}">
        <p14:creationId xmlns:p14="http://schemas.microsoft.com/office/powerpoint/2010/main" xmlns="" val="19464770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514351"/>
            <a:ext cx="8305800" cy="584775"/>
          </a:xfrm>
        </p:spPr>
        <p:txBody>
          <a:bodyPr>
            <a:noAutofit/>
          </a:bodyPr>
          <a:lstStyle/>
          <a:p>
            <a:pPr lvl="0" algn="ctr" rtl="0" eaLnBrk="0" fontAlgn="base" hangingPunct="0">
              <a:lnSpc>
                <a:spcPct val="85000"/>
              </a:lnSpc>
              <a:spcAft>
                <a:spcPct val="0"/>
              </a:spcAft>
              <a:defRPr/>
            </a:pPr>
            <a:r>
              <a:rPr kumimoji="1" lang="ar-SA" altLang="ar-SA" sz="4500" dirty="0">
                <a:solidFill>
                  <a:srgbClr val="FFFF00"/>
                </a:solidFill>
                <a:effectLst>
                  <a:outerShdw blurRad="38100" dist="38100" dir="2700000" algn="tl">
                    <a:srgbClr val="000000"/>
                  </a:outerShdw>
                </a:effectLst>
                <a:latin typeface="Times New Roman" pitchFamily="18" charset="0"/>
                <a:ea typeface="+mn-ea"/>
                <a:cs typeface="Simplified Arabic" pitchFamily="18" charset="-78"/>
              </a:rPr>
              <a:t/>
            </a:r>
            <a:br>
              <a:rPr kumimoji="1" lang="ar-SA" altLang="ar-SA" sz="4500" dirty="0">
                <a:solidFill>
                  <a:srgbClr val="FFFF00"/>
                </a:solidFill>
                <a:effectLst>
                  <a:outerShdw blurRad="38100" dist="38100" dir="2700000" algn="tl">
                    <a:srgbClr val="000000"/>
                  </a:outerShdw>
                </a:effectLst>
                <a:latin typeface="Times New Roman" pitchFamily="18" charset="0"/>
                <a:ea typeface="+mn-ea"/>
                <a:cs typeface="Simplified Arabic" pitchFamily="18" charset="-78"/>
              </a:rPr>
            </a:br>
            <a:r>
              <a:rPr kumimoji="1" lang="ar-SA" altLang="ar-SA" sz="4500" dirty="0">
                <a:solidFill>
                  <a:srgbClr val="FFFF00"/>
                </a:solidFill>
                <a:effectLst>
                  <a:outerShdw blurRad="38100" dist="38100" dir="2700000" algn="tl">
                    <a:srgbClr val="000000"/>
                  </a:outerShdw>
                </a:effectLst>
                <a:latin typeface="Times New Roman" pitchFamily="18" charset="0"/>
                <a:ea typeface="+mn-ea"/>
                <a:cs typeface="Simplified Arabic" pitchFamily="18" charset="-78"/>
              </a:rPr>
              <a:t/>
            </a:r>
            <a:br>
              <a:rPr kumimoji="1" lang="ar-SA" altLang="ar-SA" sz="4500" dirty="0">
                <a:solidFill>
                  <a:srgbClr val="FFFF00"/>
                </a:solidFill>
                <a:effectLst>
                  <a:outerShdw blurRad="38100" dist="38100" dir="2700000" algn="tl">
                    <a:srgbClr val="000000"/>
                  </a:outerShdw>
                </a:effectLst>
                <a:latin typeface="Times New Roman" pitchFamily="18" charset="0"/>
                <a:ea typeface="+mn-ea"/>
                <a:cs typeface="Simplified Arabic" pitchFamily="18" charset="-78"/>
              </a:rPr>
            </a:br>
            <a:endParaRPr lang="en-US" sz="4400" dirty="0">
              <a:latin typeface="Arial Black" pitchFamily="34" charset="0"/>
            </a:endParaRPr>
          </a:p>
        </p:txBody>
      </p:sp>
      <p:sp>
        <p:nvSpPr>
          <p:cNvPr id="5" name="Content Placeholder 4"/>
          <p:cNvSpPr>
            <a:spLocks noGrp="1"/>
          </p:cNvSpPr>
          <p:nvPr>
            <p:ph idx="1"/>
          </p:nvPr>
        </p:nvSpPr>
        <p:spPr>
          <a:xfrm>
            <a:off x="539552" y="1016853"/>
            <a:ext cx="7632848" cy="3427106"/>
          </a:xfrm>
        </p:spPr>
        <p:txBody>
          <a:bodyPr>
            <a:normAutofit/>
          </a:bodyPr>
          <a:lstStyle/>
          <a:p>
            <a:pPr marL="0" indent="0" algn="r">
              <a:buNone/>
            </a:pPr>
            <a:r>
              <a:rPr lang="ar-EG" sz="3000" u="sng" dirty="0">
                <a:solidFill>
                  <a:srgbClr val="FF0000"/>
                </a:solidFill>
              </a:rPr>
              <a:t>أهداف </a:t>
            </a:r>
            <a:r>
              <a:rPr lang="ar-EG" sz="3000" u="sng" dirty="0" smtClean="0">
                <a:solidFill>
                  <a:srgbClr val="FF0000"/>
                </a:solidFill>
              </a:rPr>
              <a:t>المحاضرة:</a:t>
            </a:r>
            <a:endParaRPr lang="ar-EG" sz="3000" u="sng" dirty="0">
              <a:solidFill>
                <a:srgbClr val="FF0000"/>
              </a:solidFill>
            </a:endParaRPr>
          </a:p>
          <a:p>
            <a:pPr>
              <a:buFont typeface="Wingdings" pitchFamily="2" charset="2"/>
              <a:buChar char="Ø"/>
            </a:pPr>
            <a:r>
              <a:rPr lang="ar-EG" dirty="0" smtClean="0"/>
              <a:t>ف</a:t>
            </a:r>
            <a:r>
              <a:rPr lang="ar-SA" dirty="0" smtClean="0"/>
              <a:t>ي </a:t>
            </a:r>
            <a:r>
              <a:rPr lang="ar-EG" dirty="0" smtClean="0"/>
              <a:t>نهاية المحاضرة يتوقع من الطالب أن يكون قادرا على </a:t>
            </a:r>
            <a:r>
              <a:rPr lang="ar-SA" dirty="0" smtClean="0"/>
              <a:t>:</a:t>
            </a:r>
          </a:p>
          <a:p>
            <a:pPr>
              <a:buFont typeface="Wingdings" pitchFamily="2" charset="2"/>
              <a:buChar char="Ø"/>
            </a:pPr>
            <a:r>
              <a:rPr lang="ar-SA" dirty="0" smtClean="0"/>
              <a:t>أن يتعرف أساليب التعلم.</a:t>
            </a:r>
          </a:p>
          <a:p>
            <a:pPr>
              <a:buFont typeface="Wingdings" pitchFamily="2" charset="2"/>
              <a:buChar char="Ø"/>
            </a:pPr>
            <a:r>
              <a:rPr lang="ar-SA" dirty="0" smtClean="0"/>
              <a:t>أن يصنف أساليب التعلم.</a:t>
            </a:r>
          </a:p>
          <a:p>
            <a:pPr>
              <a:buFont typeface="Wingdings" pitchFamily="2" charset="2"/>
              <a:buChar char="Ø"/>
            </a:pPr>
            <a:r>
              <a:rPr lang="ar-SA" dirty="0" smtClean="0"/>
              <a:t>أن يتعرف استراتيجيات تعلم اللغة الثانية.</a:t>
            </a:r>
          </a:p>
          <a:p>
            <a:pPr>
              <a:buFont typeface="Wingdings" pitchFamily="2" charset="2"/>
              <a:buChar char="Ø"/>
            </a:pPr>
            <a:r>
              <a:rPr lang="ar-SA" dirty="0" smtClean="0"/>
              <a:t>أن يتعرف الامور التي ينبغي تجنبها اثناء الاستذكار</a:t>
            </a:r>
          </a:p>
        </p:txBody>
      </p:sp>
    </p:spTree>
    <p:extLst>
      <p:ext uri="{BB962C8B-B14F-4D97-AF65-F5344CB8AC3E}">
        <p14:creationId xmlns:p14="http://schemas.microsoft.com/office/powerpoint/2010/main" xmlns="" val="109395697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t>مراجعة علي ما تم استقطاعه من المقرر</a:t>
            </a:r>
          </a:p>
        </p:txBody>
      </p:sp>
      <p:sp>
        <p:nvSpPr>
          <p:cNvPr id="3" name="Content Placeholder 2"/>
          <p:cNvSpPr>
            <a:spLocks noGrp="1"/>
          </p:cNvSpPr>
          <p:nvPr>
            <p:ph idx="1"/>
          </p:nvPr>
        </p:nvSpPr>
        <p:spPr>
          <a:xfrm>
            <a:off x="539552" y="1016852"/>
            <a:ext cx="8208912" cy="3108543"/>
          </a:xfrm>
        </p:spPr>
        <p:txBody>
          <a:bodyPr>
            <a:normAutofit lnSpcReduction="10000"/>
          </a:bodyPr>
          <a:lstStyle/>
          <a:p>
            <a:pPr lvl="0"/>
            <a:r>
              <a:rPr lang="ar-SA" dirty="0">
                <a:solidFill>
                  <a:prstClr val="black"/>
                </a:solidFill>
              </a:rPr>
              <a:t>المحاضرة الاولي(  مدخل الي مهارات التفكير</a:t>
            </a:r>
            <a:r>
              <a:rPr lang="ar-SA" dirty="0" smtClean="0">
                <a:solidFill>
                  <a:prstClr val="black"/>
                </a:solidFill>
              </a:rPr>
              <a:t>)، تم دراسة النقاط التالية:</a:t>
            </a:r>
            <a:endParaRPr lang="ar-SA" dirty="0">
              <a:solidFill>
                <a:prstClr val="black"/>
              </a:solidFill>
            </a:endParaRPr>
          </a:p>
          <a:p>
            <a:pPr lvl="0">
              <a:lnSpc>
                <a:spcPts val="4400"/>
              </a:lnSpc>
              <a:buFont typeface="Wingdings" pitchFamily="2" charset="2"/>
              <a:buChar char="Ø"/>
            </a:pPr>
            <a:r>
              <a:rPr lang="ar-SA" dirty="0" smtClean="0">
                <a:solidFill>
                  <a:prstClr val="black"/>
                </a:solidFill>
              </a:rPr>
              <a:t>تعليم </a:t>
            </a:r>
            <a:r>
              <a:rPr lang="ar-SA" dirty="0">
                <a:solidFill>
                  <a:prstClr val="black"/>
                </a:solidFill>
              </a:rPr>
              <a:t>مهارات التفكير بين القول </a:t>
            </a:r>
            <a:r>
              <a:rPr lang="ar-SA" dirty="0" smtClean="0">
                <a:solidFill>
                  <a:prstClr val="black"/>
                </a:solidFill>
              </a:rPr>
              <a:t>والممارسة</a:t>
            </a:r>
          </a:p>
          <a:p>
            <a:pPr lvl="0">
              <a:lnSpc>
                <a:spcPts val="4400"/>
              </a:lnSpc>
              <a:buFont typeface="Wingdings" pitchFamily="2" charset="2"/>
              <a:buChar char="Ø"/>
            </a:pPr>
            <a:r>
              <a:rPr lang="ar-SA" dirty="0" smtClean="0">
                <a:solidFill>
                  <a:prstClr val="black"/>
                </a:solidFill>
              </a:rPr>
              <a:t>معوقات </a:t>
            </a:r>
            <a:r>
              <a:rPr lang="ar-SA" dirty="0">
                <a:solidFill>
                  <a:prstClr val="black"/>
                </a:solidFill>
              </a:rPr>
              <a:t>تعليم مهارات التفكير</a:t>
            </a:r>
          </a:p>
          <a:p>
            <a:pPr lvl="0">
              <a:lnSpc>
                <a:spcPts val="4400"/>
              </a:lnSpc>
              <a:buFont typeface="Wingdings" pitchFamily="2" charset="2"/>
              <a:buChar char="Ø"/>
            </a:pPr>
            <a:r>
              <a:rPr lang="ar-SA" dirty="0" smtClean="0">
                <a:solidFill>
                  <a:prstClr val="black"/>
                </a:solidFill>
              </a:rPr>
              <a:t>اهمية </a:t>
            </a:r>
            <a:r>
              <a:rPr lang="ar-SA" dirty="0">
                <a:solidFill>
                  <a:prstClr val="black"/>
                </a:solidFill>
              </a:rPr>
              <a:t>تعليم مهارات التفكير</a:t>
            </a:r>
          </a:p>
          <a:p>
            <a:pPr lvl="0">
              <a:lnSpc>
                <a:spcPts val="4400"/>
              </a:lnSpc>
              <a:buFont typeface="Wingdings" pitchFamily="2" charset="2"/>
              <a:buChar char="Ø"/>
            </a:pPr>
            <a:r>
              <a:rPr lang="ar-SA" dirty="0" smtClean="0">
                <a:solidFill>
                  <a:prstClr val="black"/>
                </a:solidFill>
              </a:rPr>
              <a:t>امكانية </a:t>
            </a:r>
            <a:r>
              <a:rPr lang="ar-SA" dirty="0">
                <a:solidFill>
                  <a:prstClr val="black"/>
                </a:solidFill>
              </a:rPr>
              <a:t>تعليم مهارات التفكير</a:t>
            </a:r>
          </a:p>
          <a:p>
            <a:pPr marL="0" lvl="0" indent="0" eaLnBrk="0" fontAlgn="base" hangingPunct="0">
              <a:lnSpc>
                <a:spcPct val="85000"/>
              </a:lnSpc>
              <a:spcBef>
                <a:spcPct val="0"/>
              </a:spcBef>
              <a:spcAft>
                <a:spcPct val="0"/>
              </a:spcAft>
              <a:buNone/>
              <a:defRPr/>
            </a:pPr>
            <a:endParaRPr kumimoji="1" lang="ar-SA" sz="5500" b="1" dirty="0">
              <a:solidFill>
                <a:schemeClr val="accent1">
                  <a:lumMod val="50000"/>
                </a:schemeClr>
              </a:solidFill>
              <a:effectLst>
                <a:outerShdw blurRad="38100" dist="38100" dir="2700000" algn="tl">
                  <a:srgbClr val="000000"/>
                </a:outerShdw>
              </a:effectLst>
              <a:latin typeface="Times New Roman" pitchFamily="18" charset="0"/>
              <a:cs typeface="Simplified Arabic" pitchFamily="18" charset="-78"/>
            </a:endParaRPr>
          </a:p>
          <a:p>
            <a:pPr marL="0" indent="0">
              <a:buNone/>
            </a:pPr>
            <a:endParaRPr lang="ar-SA" dirty="0"/>
          </a:p>
        </p:txBody>
      </p:sp>
    </p:spTree>
    <p:extLst>
      <p:ext uri="{BB962C8B-B14F-4D97-AF65-F5344CB8AC3E}">
        <p14:creationId xmlns:p14="http://schemas.microsoft.com/office/powerpoint/2010/main" xmlns="" val="3719205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مراجعة علي ما تم استقطاعه من المقرر</a:t>
            </a:r>
            <a:endParaRPr lang="ar-SA" dirty="0"/>
          </a:p>
        </p:txBody>
      </p:sp>
      <p:sp>
        <p:nvSpPr>
          <p:cNvPr id="3" name="Content Placeholder 2"/>
          <p:cNvSpPr>
            <a:spLocks noGrp="1"/>
          </p:cNvSpPr>
          <p:nvPr>
            <p:ph idx="1"/>
          </p:nvPr>
        </p:nvSpPr>
        <p:spPr/>
        <p:txBody>
          <a:bodyPr/>
          <a:lstStyle/>
          <a:p>
            <a:r>
              <a:rPr lang="ar-SA" dirty="0" smtClean="0"/>
              <a:t>في المحاضرة الثانية (التعلم)، تم التعرف علي:</a:t>
            </a:r>
          </a:p>
          <a:p>
            <a:pPr lvl="0">
              <a:buFont typeface="Wingdings" pitchFamily="2" charset="2"/>
              <a:buChar char="ü"/>
            </a:pPr>
            <a:r>
              <a:rPr lang="ar-EG" dirty="0" smtClean="0">
                <a:solidFill>
                  <a:prstClr val="black"/>
                </a:solidFill>
              </a:rPr>
              <a:t>مفهوم التعلم</a:t>
            </a:r>
            <a:r>
              <a:rPr lang="ar-SA" dirty="0" smtClean="0">
                <a:solidFill>
                  <a:prstClr val="black"/>
                </a:solidFill>
              </a:rPr>
              <a:t>.</a:t>
            </a:r>
            <a:endParaRPr lang="ar-EG" dirty="0">
              <a:solidFill>
                <a:prstClr val="black"/>
              </a:solidFill>
            </a:endParaRPr>
          </a:p>
          <a:p>
            <a:pPr lvl="0">
              <a:buFont typeface="Wingdings" pitchFamily="2" charset="2"/>
              <a:buChar char="ü"/>
            </a:pPr>
            <a:r>
              <a:rPr lang="ar-EG" dirty="0" smtClean="0">
                <a:solidFill>
                  <a:prstClr val="black"/>
                </a:solidFill>
              </a:rPr>
              <a:t>شروط </a:t>
            </a:r>
            <a:r>
              <a:rPr lang="ar-EG" dirty="0">
                <a:solidFill>
                  <a:prstClr val="black"/>
                </a:solidFill>
              </a:rPr>
              <a:t>التعلم </a:t>
            </a:r>
            <a:r>
              <a:rPr lang="ar-SA" dirty="0" smtClean="0">
                <a:solidFill>
                  <a:prstClr val="black"/>
                </a:solidFill>
              </a:rPr>
              <a:t>.</a:t>
            </a:r>
            <a:endParaRPr lang="ar-EG" dirty="0">
              <a:solidFill>
                <a:prstClr val="black"/>
              </a:solidFill>
            </a:endParaRPr>
          </a:p>
          <a:p>
            <a:pPr lvl="0">
              <a:buFont typeface="Wingdings" pitchFamily="2" charset="2"/>
              <a:buChar char="ü"/>
            </a:pPr>
            <a:r>
              <a:rPr lang="ar-SA" dirty="0" smtClean="0">
                <a:solidFill>
                  <a:prstClr val="black"/>
                </a:solidFill>
              </a:rPr>
              <a:t>ال</a:t>
            </a:r>
            <a:r>
              <a:rPr lang="ar-EG" dirty="0" smtClean="0">
                <a:solidFill>
                  <a:prstClr val="black"/>
                </a:solidFill>
              </a:rPr>
              <a:t>مقارنة </a:t>
            </a:r>
            <a:r>
              <a:rPr lang="ar-EG" dirty="0">
                <a:solidFill>
                  <a:prstClr val="black"/>
                </a:solidFill>
              </a:rPr>
              <a:t>بين التعليم </a:t>
            </a:r>
            <a:r>
              <a:rPr lang="ar-EG" dirty="0" smtClean="0">
                <a:solidFill>
                  <a:prstClr val="black"/>
                </a:solidFill>
              </a:rPr>
              <a:t>والتعليم</a:t>
            </a:r>
            <a:r>
              <a:rPr lang="ar-SA" dirty="0" smtClean="0">
                <a:solidFill>
                  <a:prstClr val="black"/>
                </a:solidFill>
              </a:rPr>
              <a:t>.</a:t>
            </a:r>
            <a:endParaRPr lang="ar-EG" dirty="0">
              <a:solidFill>
                <a:prstClr val="black"/>
              </a:solidFill>
            </a:endParaRPr>
          </a:p>
          <a:p>
            <a:pPr lvl="0">
              <a:buFont typeface="Wingdings" pitchFamily="2" charset="2"/>
              <a:buChar char="ü"/>
            </a:pPr>
            <a:r>
              <a:rPr lang="ar-EG" dirty="0" smtClean="0">
                <a:solidFill>
                  <a:prstClr val="black"/>
                </a:solidFill>
              </a:rPr>
              <a:t>اهمية التعلم</a:t>
            </a:r>
            <a:r>
              <a:rPr lang="ar-SA" dirty="0" smtClean="0">
                <a:solidFill>
                  <a:prstClr val="black"/>
                </a:solidFill>
              </a:rPr>
              <a:t>.</a:t>
            </a:r>
            <a:endParaRPr lang="ar-EG" dirty="0">
              <a:solidFill>
                <a:prstClr val="black"/>
              </a:solidFill>
            </a:endParaRPr>
          </a:p>
          <a:p>
            <a:endParaRPr lang="ar-SA" dirty="0"/>
          </a:p>
        </p:txBody>
      </p:sp>
    </p:spTree>
    <p:extLst>
      <p:ext uri="{BB962C8B-B14F-4D97-AF65-F5344CB8AC3E}">
        <p14:creationId xmlns:p14="http://schemas.microsoft.com/office/powerpoint/2010/main" xmlns="" val="16395267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t>مراجعة علي ما تم استقطاعه من المقرر</a:t>
            </a:r>
          </a:p>
        </p:txBody>
      </p:sp>
      <p:sp>
        <p:nvSpPr>
          <p:cNvPr id="3" name="Content Placeholder 2"/>
          <p:cNvSpPr>
            <a:spLocks noGrp="1"/>
          </p:cNvSpPr>
          <p:nvPr>
            <p:ph idx="1"/>
          </p:nvPr>
        </p:nvSpPr>
        <p:spPr/>
        <p:txBody>
          <a:bodyPr/>
          <a:lstStyle/>
          <a:p>
            <a:r>
              <a:rPr lang="ar-SA" dirty="0">
                <a:solidFill>
                  <a:prstClr val="black"/>
                </a:solidFill>
              </a:rPr>
              <a:t>في المحاضرة </a:t>
            </a:r>
            <a:r>
              <a:rPr lang="ar-SA" dirty="0" smtClean="0">
                <a:solidFill>
                  <a:prstClr val="black"/>
                </a:solidFill>
              </a:rPr>
              <a:t>الثالثة (ادارة الذات)، </a:t>
            </a:r>
            <a:r>
              <a:rPr lang="ar-SA" dirty="0">
                <a:solidFill>
                  <a:prstClr val="black"/>
                </a:solidFill>
              </a:rPr>
              <a:t>تم التعرف </a:t>
            </a:r>
            <a:r>
              <a:rPr lang="ar-SA" dirty="0" smtClean="0">
                <a:solidFill>
                  <a:prstClr val="black"/>
                </a:solidFill>
              </a:rPr>
              <a:t>علي:</a:t>
            </a:r>
          </a:p>
          <a:p>
            <a:pPr lvl="0">
              <a:buFont typeface="Wingdings" pitchFamily="2" charset="2"/>
              <a:buChar char="ü"/>
            </a:pPr>
            <a:r>
              <a:rPr lang="ar-SA" sz="2600" dirty="0" smtClean="0">
                <a:solidFill>
                  <a:prstClr val="black"/>
                </a:solidFill>
              </a:rPr>
              <a:t>الفرق بين </a:t>
            </a:r>
            <a:r>
              <a:rPr lang="ar-EG" sz="2600" dirty="0" smtClean="0">
                <a:solidFill>
                  <a:prstClr val="black"/>
                </a:solidFill>
              </a:rPr>
              <a:t>التوافق </a:t>
            </a:r>
            <a:r>
              <a:rPr lang="ar-EG" sz="2600" dirty="0">
                <a:solidFill>
                  <a:prstClr val="black"/>
                </a:solidFill>
              </a:rPr>
              <a:t>الداخلي والانسجام الخارجي .</a:t>
            </a:r>
          </a:p>
          <a:p>
            <a:pPr lvl="0">
              <a:buFont typeface="Wingdings" pitchFamily="2" charset="2"/>
              <a:buChar char="ü"/>
            </a:pPr>
            <a:r>
              <a:rPr lang="ar-EG" sz="2600" dirty="0" smtClean="0">
                <a:solidFill>
                  <a:prstClr val="black"/>
                </a:solidFill>
              </a:rPr>
              <a:t>خصائص </a:t>
            </a:r>
            <a:r>
              <a:rPr lang="ar-EG" sz="2600" dirty="0">
                <a:solidFill>
                  <a:prstClr val="black"/>
                </a:solidFill>
              </a:rPr>
              <a:t>الشخصية المثالية .</a:t>
            </a:r>
          </a:p>
          <a:p>
            <a:pPr lvl="0">
              <a:buFont typeface="Wingdings" pitchFamily="2" charset="2"/>
              <a:buChar char="ü"/>
            </a:pPr>
            <a:r>
              <a:rPr lang="ar-EG" sz="2600" dirty="0" smtClean="0">
                <a:solidFill>
                  <a:prstClr val="black"/>
                </a:solidFill>
              </a:rPr>
              <a:t>مفهوم </a:t>
            </a:r>
            <a:r>
              <a:rPr lang="ar-EG" sz="2600" dirty="0">
                <a:solidFill>
                  <a:prstClr val="black"/>
                </a:solidFill>
              </a:rPr>
              <a:t>التخطيط المتوازن في الحياة .</a:t>
            </a:r>
          </a:p>
          <a:p>
            <a:pPr lvl="0">
              <a:buFont typeface="Wingdings" pitchFamily="2" charset="2"/>
              <a:buChar char="ü"/>
            </a:pPr>
            <a:r>
              <a:rPr lang="ar-EG" sz="2600" dirty="0" smtClean="0">
                <a:solidFill>
                  <a:prstClr val="black"/>
                </a:solidFill>
              </a:rPr>
              <a:t>جوانب </a:t>
            </a:r>
            <a:r>
              <a:rPr lang="ar-EG" sz="2600" dirty="0">
                <a:solidFill>
                  <a:prstClr val="black"/>
                </a:solidFill>
              </a:rPr>
              <a:t>الشخصية الستة </a:t>
            </a:r>
            <a:r>
              <a:rPr lang="ar-SA" sz="2600" dirty="0" smtClean="0">
                <a:solidFill>
                  <a:prstClr val="black"/>
                </a:solidFill>
              </a:rPr>
              <a:t>، وكيفية تمثيلها علي شكل عجلة الحياة</a:t>
            </a:r>
            <a:r>
              <a:rPr lang="ar-EG" sz="2600" dirty="0" smtClean="0">
                <a:solidFill>
                  <a:prstClr val="black"/>
                </a:solidFill>
              </a:rPr>
              <a:t>.</a:t>
            </a:r>
            <a:endParaRPr lang="ar-EG" sz="2600" dirty="0">
              <a:solidFill>
                <a:prstClr val="black"/>
              </a:solidFill>
            </a:endParaRPr>
          </a:p>
          <a:p>
            <a:pPr marL="0" indent="0">
              <a:buNone/>
            </a:pPr>
            <a:endParaRPr lang="ar-SA" dirty="0"/>
          </a:p>
        </p:txBody>
      </p:sp>
    </p:spTree>
    <p:extLst>
      <p:ext uri="{BB962C8B-B14F-4D97-AF65-F5344CB8AC3E}">
        <p14:creationId xmlns:p14="http://schemas.microsoft.com/office/powerpoint/2010/main" xmlns="" val="37317587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ar-SA" dirty="0" smtClean="0"/>
              <a:t/>
            </a:r>
            <a:br>
              <a:rPr lang="ar-SA" dirty="0" smtClean="0"/>
            </a:br>
            <a:r>
              <a:rPr lang="ar-SA" dirty="0" smtClean="0"/>
              <a:t>مراجعة </a:t>
            </a:r>
            <a:r>
              <a:rPr lang="ar-SA" dirty="0"/>
              <a:t>علي ما تم استقطاعه من </a:t>
            </a:r>
            <a:r>
              <a:rPr lang="ar-SA" dirty="0" smtClean="0"/>
              <a:t>المقرر</a:t>
            </a:r>
            <a:br>
              <a:rPr lang="ar-SA" dirty="0" smtClean="0"/>
            </a:br>
            <a:endParaRPr lang="ar-SA" dirty="0"/>
          </a:p>
        </p:txBody>
      </p:sp>
      <p:sp>
        <p:nvSpPr>
          <p:cNvPr id="3" name="Content Placeholder 2"/>
          <p:cNvSpPr>
            <a:spLocks noGrp="1"/>
          </p:cNvSpPr>
          <p:nvPr>
            <p:ph idx="1"/>
          </p:nvPr>
        </p:nvSpPr>
        <p:spPr/>
        <p:txBody>
          <a:bodyPr/>
          <a:lstStyle/>
          <a:p>
            <a:pPr marL="0" lvl="0" indent="0">
              <a:buNone/>
            </a:pPr>
            <a:r>
              <a:rPr lang="ar-SA" dirty="0" smtClean="0">
                <a:solidFill>
                  <a:prstClr val="black"/>
                </a:solidFill>
              </a:rPr>
              <a:t> بنهاية المحاضرة الرابعة تم </a:t>
            </a:r>
            <a:r>
              <a:rPr lang="ar-SA" dirty="0">
                <a:solidFill>
                  <a:prstClr val="black"/>
                </a:solidFill>
              </a:rPr>
              <a:t>التعرف علي </a:t>
            </a:r>
            <a:endParaRPr lang="ar-SA" dirty="0" smtClean="0">
              <a:solidFill>
                <a:prstClr val="black"/>
              </a:solidFill>
            </a:endParaRPr>
          </a:p>
          <a:p>
            <a:pPr marL="0" lvl="0" indent="0">
              <a:buNone/>
            </a:pPr>
            <a:r>
              <a:rPr lang="ar-EG" dirty="0" smtClean="0">
                <a:solidFill>
                  <a:prstClr val="black"/>
                </a:solidFill>
              </a:rPr>
              <a:t>عوامل </a:t>
            </a:r>
            <a:r>
              <a:rPr lang="ar-EG" dirty="0">
                <a:solidFill>
                  <a:prstClr val="black"/>
                </a:solidFill>
              </a:rPr>
              <a:t>النجاح </a:t>
            </a:r>
            <a:r>
              <a:rPr lang="ar-EG" dirty="0" smtClean="0">
                <a:solidFill>
                  <a:prstClr val="black"/>
                </a:solidFill>
              </a:rPr>
              <a:t>.</a:t>
            </a:r>
            <a:endParaRPr lang="ar-SA" dirty="0" smtClean="0">
              <a:solidFill>
                <a:prstClr val="black"/>
              </a:solidFill>
            </a:endParaRPr>
          </a:p>
          <a:p>
            <a:pPr marL="0" lvl="0" indent="0">
              <a:buNone/>
            </a:pPr>
            <a:r>
              <a:rPr lang="ar-EG" dirty="0">
                <a:solidFill>
                  <a:prstClr val="black"/>
                </a:solidFill>
              </a:rPr>
              <a:t>مفاتيح النجاح </a:t>
            </a:r>
            <a:r>
              <a:rPr lang="ar-SA" dirty="0" smtClean="0">
                <a:solidFill>
                  <a:prstClr val="black"/>
                </a:solidFill>
              </a:rPr>
              <a:t>.</a:t>
            </a:r>
            <a:r>
              <a:rPr lang="ar-EG" dirty="0" smtClean="0">
                <a:solidFill>
                  <a:prstClr val="black"/>
                </a:solidFill>
              </a:rPr>
              <a:t> </a:t>
            </a:r>
            <a:endParaRPr lang="ar-EG" dirty="0">
              <a:solidFill>
                <a:prstClr val="black"/>
              </a:solidFill>
            </a:endParaRPr>
          </a:p>
          <a:p>
            <a:pPr marL="0" lvl="0" indent="0">
              <a:buNone/>
            </a:pPr>
            <a:r>
              <a:rPr lang="ar-EG" dirty="0" smtClean="0">
                <a:solidFill>
                  <a:prstClr val="black"/>
                </a:solidFill>
              </a:rPr>
              <a:t>مبادئ </a:t>
            </a:r>
            <a:r>
              <a:rPr lang="ar-EG" dirty="0">
                <a:solidFill>
                  <a:prstClr val="black"/>
                </a:solidFill>
              </a:rPr>
              <a:t>النجاح </a:t>
            </a:r>
            <a:r>
              <a:rPr lang="ar-EG" dirty="0" smtClean="0">
                <a:solidFill>
                  <a:prstClr val="black"/>
                </a:solidFill>
              </a:rPr>
              <a:t>و</a:t>
            </a:r>
            <a:r>
              <a:rPr lang="ar-SA" dirty="0" smtClean="0">
                <a:solidFill>
                  <a:prstClr val="black"/>
                </a:solidFill>
              </a:rPr>
              <a:t>التمييز </a:t>
            </a:r>
            <a:r>
              <a:rPr lang="ar-EG" dirty="0">
                <a:solidFill>
                  <a:prstClr val="black"/>
                </a:solidFill>
              </a:rPr>
              <a:t>بين كل منها </a:t>
            </a:r>
            <a:r>
              <a:rPr lang="ar-EG" dirty="0" smtClean="0">
                <a:solidFill>
                  <a:prstClr val="black"/>
                </a:solidFill>
              </a:rPr>
              <a:t>.</a:t>
            </a:r>
            <a:endParaRPr lang="ar-EG" dirty="0">
              <a:solidFill>
                <a:prstClr val="black"/>
              </a:solidFill>
            </a:endParaRPr>
          </a:p>
        </p:txBody>
      </p:sp>
    </p:spTree>
    <p:extLst>
      <p:ext uri="{BB962C8B-B14F-4D97-AF65-F5344CB8AC3E}">
        <p14:creationId xmlns:p14="http://schemas.microsoft.com/office/powerpoint/2010/main" xmlns="" val="1313363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016852"/>
            <a:ext cx="7992888" cy="3355098"/>
          </a:xfrm>
        </p:spPr>
        <p:txBody>
          <a:bodyPr/>
          <a:lstStyle/>
          <a:p>
            <a:pPr marL="0" lvl="0" indent="0">
              <a:buNone/>
            </a:pPr>
            <a:r>
              <a:rPr lang="ar-SA" dirty="0" smtClean="0">
                <a:solidFill>
                  <a:prstClr val="black"/>
                </a:solidFill>
              </a:rPr>
              <a:t> بنهاية المحاضرة الخامسة ( الخريطة الذهنية)، تم التعرف علي:</a:t>
            </a:r>
            <a:endParaRPr lang="ar-SA" dirty="0">
              <a:solidFill>
                <a:prstClr val="black"/>
              </a:solidFill>
            </a:endParaRPr>
          </a:p>
          <a:p>
            <a:pPr lvl="0">
              <a:buFont typeface="Wingdings" pitchFamily="2" charset="2"/>
              <a:buChar char="Ø"/>
            </a:pPr>
            <a:r>
              <a:rPr lang="ar-SA" dirty="0" smtClean="0">
                <a:solidFill>
                  <a:prstClr val="black"/>
                </a:solidFill>
              </a:rPr>
              <a:t> تعريفات الخريطة الذهنية.</a:t>
            </a:r>
            <a:endParaRPr lang="ar-SA" dirty="0">
              <a:solidFill>
                <a:prstClr val="black"/>
              </a:solidFill>
            </a:endParaRPr>
          </a:p>
          <a:p>
            <a:pPr lvl="0">
              <a:buFont typeface="Wingdings" pitchFamily="2" charset="2"/>
              <a:buChar char="Ø"/>
            </a:pPr>
            <a:r>
              <a:rPr lang="ar-SA" dirty="0" smtClean="0">
                <a:solidFill>
                  <a:prstClr val="black"/>
                </a:solidFill>
              </a:rPr>
              <a:t>تحويل </a:t>
            </a:r>
            <a:r>
              <a:rPr lang="ar-SA" dirty="0">
                <a:solidFill>
                  <a:prstClr val="black"/>
                </a:solidFill>
              </a:rPr>
              <a:t>النصوص الي خرائط </a:t>
            </a:r>
            <a:r>
              <a:rPr lang="ar-SA" dirty="0" smtClean="0">
                <a:solidFill>
                  <a:prstClr val="black"/>
                </a:solidFill>
              </a:rPr>
              <a:t>ذهنية.</a:t>
            </a:r>
            <a:endParaRPr lang="ar-SA" dirty="0">
              <a:solidFill>
                <a:prstClr val="black"/>
              </a:solidFill>
            </a:endParaRPr>
          </a:p>
          <a:p>
            <a:pPr lvl="0">
              <a:buFont typeface="Wingdings" pitchFamily="2" charset="2"/>
              <a:buChar char="Ø"/>
            </a:pPr>
            <a:r>
              <a:rPr lang="ar-SA" dirty="0" smtClean="0">
                <a:solidFill>
                  <a:prstClr val="black"/>
                </a:solidFill>
              </a:rPr>
              <a:t>تحويل الخرائط </a:t>
            </a:r>
            <a:r>
              <a:rPr lang="ar-SA" dirty="0">
                <a:solidFill>
                  <a:prstClr val="black"/>
                </a:solidFill>
              </a:rPr>
              <a:t>الذهنية الي نصوص </a:t>
            </a:r>
            <a:r>
              <a:rPr lang="ar-SA" dirty="0" smtClean="0">
                <a:solidFill>
                  <a:prstClr val="black"/>
                </a:solidFill>
              </a:rPr>
              <a:t>مكتوبة.</a:t>
            </a:r>
            <a:endParaRPr lang="ar-SA" dirty="0">
              <a:solidFill>
                <a:prstClr val="black"/>
              </a:solidFill>
            </a:endParaRPr>
          </a:p>
          <a:p>
            <a:pPr lvl="0">
              <a:buFont typeface="Wingdings" pitchFamily="2" charset="2"/>
              <a:buChar char="Ø"/>
            </a:pPr>
            <a:r>
              <a:rPr lang="ar-SA" dirty="0" smtClean="0">
                <a:solidFill>
                  <a:prstClr val="black"/>
                </a:solidFill>
              </a:rPr>
              <a:t>وظائف النصفين الكرويين للمخ.</a:t>
            </a:r>
            <a:endParaRPr lang="ar-SA" dirty="0">
              <a:solidFill>
                <a:prstClr val="black"/>
              </a:solidFill>
            </a:endParaRPr>
          </a:p>
        </p:txBody>
      </p:sp>
    </p:spTree>
    <p:extLst>
      <p:ext uri="{BB962C8B-B14F-4D97-AF65-F5344CB8AC3E}">
        <p14:creationId xmlns:p14="http://schemas.microsoft.com/office/powerpoint/2010/main" xmlns="" val="38695325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t>مراجعة علي ما تم استقطاعه من المقرر</a:t>
            </a:r>
          </a:p>
        </p:txBody>
      </p:sp>
      <p:sp>
        <p:nvSpPr>
          <p:cNvPr id="3" name="Content Placeholder 2"/>
          <p:cNvSpPr>
            <a:spLocks noGrp="1"/>
          </p:cNvSpPr>
          <p:nvPr>
            <p:ph idx="1"/>
          </p:nvPr>
        </p:nvSpPr>
        <p:spPr/>
        <p:txBody>
          <a:bodyPr>
            <a:normAutofit/>
          </a:bodyPr>
          <a:lstStyle/>
          <a:p>
            <a:pPr marL="0" lvl="0" indent="0" algn="justLow">
              <a:buNone/>
            </a:pPr>
            <a:r>
              <a:rPr lang="ar-SA" dirty="0">
                <a:solidFill>
                  <a:prstClr val="black"/>
                </a:solidFill>
              </a:rPr>
              <a:t>بنهاية </a:t>
            </a:r>
            <a:r>
              <a:rPr lang="ar-SA" dirty="0" smtClean="0">
                <a:solidFill>
                  <a:prstClr val="black"/>
                </a:solidFill>
              </a:rPr>
              <a:t>المحاضرة السادسة (استراتيجيات القراءة)، </a:t>
            </a:r>
            <a:r>
              <a:rPr lang="ar-SA" dirty="0">
                <a:solidFill>
                  <a:prstClr val="black"/>
                </a:solidFill>
              </a:rPr>
              <a:t>تم التعرف علي</a:t>
            </a:r>
            <a:r>
              <a:rPr lang="ar-SA" dirty="0" smtClean="0">
                <a:solidFill>
                  <a:prstClr val="black"/>
                </a:solidFill>
              </a:rPr>
              <a:t>:</a:t>
            </a:r>
            <a:endParaRPr lang="ar-SA" dirty="0">
              <a:solidFill>
                <a:prstClr val="black"/>
              </a:solidFill>
            </a:endParaRPr>
          </a:p>
          <a:p>
            <a:pPr lvl="0" algn="justLow">
              <a:buFont typeface="Wingdings" pitchFamily="2" charset="2"/>
              <a:buChar char="ü"/>
            </a:pPr>
            <a:r>
              <a:rPr lang="ar-SA" dirty="0" smtClean="0">
                <a:solidFill>
                  <a:prstClr val="black"/>
                </a:solidFill>
              </a:rPr>
              <a:t>استراتيجيات </a:t>
            </a:r>
            <a:r>
              <a:rPr lang="ar-SA" dirty="0">
                <a:solidFill>
                  <a:prstClr val="black"/>
                </a:solidFill>
              </a:rPr>
              <a:t>القراءة الصحيحة </a:t>
            </a:r>
            <a:r>
              <a:rPr lang="ar-SA" dirty="0" smtClean="0">
                <a:solidFill>
                  <a:prstClr val="black"/>
                </a:solidFill>
              </a:rPr>
              <a:t>وخطواتها.</a:t>
            </a:r>
            <a:endParaRPr lang="ar-SA" dirty="0">
              <a:solidFill>
                <a:prstClr val="black"/>
              </a:solidFill>
            </a:endParaRPr>
          </a:p>
          <a:p>
            <a:pPr lvl="0" algn="justLow">
              <a:buFont typeface="Wingdings" pitchFamily="2" charset="2"/>
              <a:buChar char="ü"/>
            </a:pPr>
            <a:r>
              <a:rPr lang="ar-SA" dirty="0">
                <a:solidFill>
                  <a:prstClr val="black"/>
                </a:solidFill>
              </a:rPr>
              <a:t>معرفة كيفية حساب السرعة القرائية  .</a:t>
            </a:r>
          </a:p>
          <a:p>
            <a:pPr lvl="0" algn="justLow">
              <a:buFont typeface="Wingdings" pitchFamily="2" charset="2"/>
              <a:buChar char="ü"/>
            </a:pPr>
            <a:r>
              <a:rPr lang="ar-SA" dirty="0">
                <a:solidFill>
                  <a:prstClr val="black"/>
                </a:solidFill>
              </a:rPr>
              <a:t> معرفة طرق الاستذكار الجيد.</a:t>
            </a:r>
          </a:p>
        </p:txBody>
      </p:sp>
    </p:spTree>
    <p:extLst>
      <p:ext uri="{BB962C8B-B14F-4D97-AF65-F5344CB8AC3E}">
        <p14:creationId xmlns:p14="http://schemas.microsoft.com/office/powerpoint/2010/main" xmlns="" val="8896707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gn="ctr">
              <a:spcBef>
                <a:spcPts val="0"/>
              </a:spcBef>
            </a:pPr>
            <a:r>
              <a:rPr lang="ar-SA" sz="4000" b="0" dirty="0" smtClean="0">
                <a:solidFill>
                  <a:srgbClr val="C00000"/>
                </a:solidFill>
                <a:latin typeface="Calibri"/>
                <a:ea typeface="+mn-ea"/>
                <a:cs typeface="Arial"/>
              </a:rPr>
              <a:t>اساليب </a:t>
            </a:r>
            <a:r>
              <a:rPr lang="ar-SA" sz="4000" b="0" dirty="0">
                <a:solidFill>
                  <a:srgbClr val="C00000"/>
                </a:solidFill>
                <a:latin typeface="Calibri"/>
                <a:ea typeface="+mn-ea"/>
                <a:cs typeface="Arial"/>
              </a:rPr>
              <a:t>التعلم </a:t>
            </a:r>
          </a:p>
        </p:txBody>
      </p:sp>
      <p:sp>
        <p:nvSpPr>
          <p:cNvPr id="3" name="Content Placeholder 2"/>
          <p:cNvSpPr>
            <a:spLocks noGrp="1"/>
          </p:cNvSpPr>
          <p:nvPr>
            <p:ph idx="1"/>
          </p:nvPr>
        </p:nvSpPr>
        <p:spPr>
          <a:xfrm>
            <a:off x="755576" y="1016852"/>
            <a:ext cx="7704856" cy="3108543"/>
          </a:xfrm>
        </p:spPr>
        <p:txBody>
          <a:bodyPr>
            <a:normAutofit/>
          </a:bodyPr>
          <a:lstStyle/>
          <a:p>
            <a:pPr marL="0" indent="0" algn="justLow">
              <a:lnSpc>
                <a:spcPts val="6500"/>
              </a:lnSpc>
              <a:buNone/>
            </a:pPr>
            <a:r>
              <a:rPr lang="ar-SA" sz="3600" b="1" dirty="0">
                <a:latin typeface="arial"/>
              </a:rPr>
              <a:t>طريقة الفرد الطبيعية المفضلة في استيعاب المعلومات والمهارات الجديدة ومعالجتها والاحتفاظ </a:t>
            </a:r>
            <a:r>
              <a:rPr lang="ar-SA" sz="3600" b="1" dirty="0" smtClean="0">
                <a:latin typeface="arial"/>
              </a:rPr>
              <a:t>بها. </a:t>
            </a:r>
            <a:endParaRPr lang="ar-SA" sz="3600" b="1" dirty="0">
              <a:latin typeface="arial"/>
            </a:endParaRPr>
          </a:p>
        </p:txBody>
      </p:sp>
    </p:spTree>
    <p:extLst>
      <p:ext uri="{BB962C8B-B14F-4D97-AF65-F5344CB8AC3E}">
        <p14:creationId xmlns:p14="http://schemas.microsoft.com/office/powerpoint/2010/main" xmlns="" val="40222343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أساليب التعلم</a:t>
            </a:r>
            <a:endParaRPr lang="ar-SA" dirty="0"/>
          </a:p>
        </p:txBody>
      </p:sp>
      <p:sp>
        <p:nvSpPr>
          <p:cNvPr id="3" name="Content Placeholder 2"/>
          <p:cNvSpPr>
            <a:spLocks noGrp="1"/>
          </p:cNvSpPr>
          <p:nvPr>
            <p:ph idx="1"/>
          </p:nvPr>
        </p:nvSpPr>
        <p:spPr>
          <a:xfrm>
            <a:off x="323528" y="1016852"/>
            <a:ext cx="8496944" cy="3859154"/>
          </a:xfrm>
        </p:spPr>
        <p:txBody>
          <a:bodyPr>
            <a:normAutofit fontScale="85000" lnSpcReduction="10000"/>
          </a:bodyPr>
          <a:lstStyle/>
          <a:p>
            <a:pPr indent="0">
              <a:lnSpc>
                <a:spcPts val="4000"/>
              </a:lnSpc>
              <a:buNone/>
            </a:pPr>
            <a:r>
              <a:rPr lang="ar-SA" sz="3900" b="1" dirty="0">
                <a:latin typeface="arial"/>
              </a:rPr>
              <a:t>هي الطرق الشخصية التي يستخدمها الأفراد في التعامل مع المعلومات أثناء عملية التعلم .</a:t>
            </a:r>
            <a:br>
              <a:rPr lang="ar-SA" sz="3900" b="1" dirty="0">
                <a:latin typeface="arial"/>
              </a:rPr>
            </a:br>
            <a:r>
              <a:rPr lang="ar-SA" sz="3900" b="1" dirty="0">
                <a:latin typeface="arial"/>
              </a:rPr>
              <a:t>وهي  تشير إلى السمات التي تعبر عن الكيفية التي يفضلها الطالب في تعلمه.</a:t>
            </a:r>
          </a:p>
          <a:p>
            <a:pPr indent="0">
              <a:lnSpc>
                <a:spcPts val="4000"/>
              </a:lnSpc>
              <a:buNone/>
            </a:pPr>
            <a:r>
              <a:rPr lang="ar-SA" sz="3900" b="1" dirty="0">
                <a:latin typeface="arial"/>
              </a:rPr>
              <a:t> </a:t>
            </a:r>
            <a:r>
              <a:rPr lang="ar-SA" sz="3900" b="1" dirty="0" smtClean="0">
                <a:latin typeface="arial"/>
              </a:rPr>
              <a:t>- و </a:t>
            </a:r>
            <a:r>
              <a:rPr lang="ar-SA" sz="3900" b="1" dirty="0">
                <a:latin typeface="arial"/>
              </a:rPr>
              <a:t>معرفة الأسلوب الذي يناسب كل طالب في </a:t>
            </a:r>
            <a:r>
              <a:rPr lang="ar-SA" sz="3900" b="1" dirty="0" smtClean="0">
                <a:latin typeface="arial"/>
              </a:rPr>
              <a:t>تعلمه </a:t>
            </a:r>
            <a:r>
              <a:rPr lang="ar-SA" sz="3900" b="1" dirty="0">
                <a:latin typeface="arial"/>
              </a:rPr>
              <a:t>من </a:t>
            </a:r>
            <a:r>
              <a:rPr lang="ar-SA" sz="3900" b="1" dirty="0" smtClean="0">
                <a:latin typeface="arial"/>
              </a:rPr>
              <a:t>الأمور المهمة </a:t>
            </a:r>
            <a:r>
              <a:rPr lang="ar-SA" sz="3900" b="1" dirty="0">
                <a:latin typeface="arial"/>
              </a:rPr>
              <a:t>التي توضح للمعلم أشياء كثيرة عن الطرق، والوسائل التي تسهل علي الطالب عملية  التعلم</a:t>
            </a:r>
            <a:r>
              <a:rPr lang="ar-SA" sz="3600" b="1" dirty="0" smtClean="0">
                <a:latin typeface="arial"/>
              </a:rPr>
              <a:t>.</a:t>
            </a:r>
            <a:endParaRPr lang="ar-SA" sz="3600" dirty="0">
              <a:cs typeface="+mj-cs"/>
            </a:endParaRPr>
          </a:p>
        </p:txBody>
      </p:sp>
    </p:spTree>
    <p:extLst>
      <p:ext uri="{BB962C8B-B14F-4D97-AF65-F5344CB8AC3E}">
        <p14:creationId xmlns:p14="http://schemas.microsoft.com/office/powerpoint/2010/main" xmlns="" val="19525630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16853"/>
            <a:ext cx="8352928" cy="3715138"/>
          </a:xfrm>
        </p:spPr>
        <p:txBody>
          <a:bodyPr/>
          <a:lstStyle/>
          <a:p>
            <a:pPr indent="0" algn="justLow">
              <a:lnSpc>
                <a:spcPts val="4800"/>
              </a:lnSpc>
              <a:buNone/>
            </a:pPr>
            <a:r>
              <a:rPr lang="ar-SA" sz="3300" b="1" dirty="0">
                <a:latin typeface="arial"/>
              </a:rPr>
              <a:t>بعض الطلاب يفضل أن يتعلم عن طريق مشاهدة وسائل بصرية للمواد التعليمة.</a:t>
            </a:r>
          </a:p>
          <a:p>
            <a:pPr indent="0" algn="justLow">
              <a:lnSpc>
                <a:spcPts val="4800"/>
              </a:lnSpc>
              <a:buNone/>
            </a:pPr>
            <a:r>
              <a:rPr lang="ar-SA" sz="3300" b="1" dirty="0">
                <a:latin typeface="arial"/>
              </a:rPr>
              <a:t> وبعض الطلاب يتعلم عن طريق سماع الأشرطة.</a:t>
            </a:r>
          </a:p>
          <a:p>
            <a:pPr indent="0" algn="justLow">
              <a:lnSpc>
                <a:spcPts val="4800"/>
              </a:lnSpc>
              <a:buNone/>
            </a:pPr>
            <a:r>
              <a:rPr lang="ar-SA" sz="3300" b="1" dirty="0">
                <a:latin typeface="arial"/>
              </a:rPr>
              <a:t>في حين يفضل آخرين التعلم عن طريق الأنشطة الصفية ، أوعن طريق القراءة.....الخ </a:t>
            </a:r>
          </a:p>
          <a:p>
            <a:pPr marL="0" indent="0">
              <a:buNone/>
            </a:pPr>
            <a:endParaRPr lang="ar-SA" dirty="0"/>
          </a:p>
        </p:txBody>
      </p:sp>
    </p:spTree>
    <p:extLst>
      <p:ext uri="{BB962C8B-B14F-4D97-AF65-F5344CB8AC3E}">
        <p14:creationId xmlns:p14="http://schemas.microsoft.com/office/powerpoint/2010/main" xmlns="" val="34017873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9552"/>
            <a:ext cx="8305800" cy="706014"/>
          </a:xfrm>
        </p:spPr>
        <p:txBody>
          <a:bodyPr>
            <a:normAutofit fontScale="90000"/>
          </a:bodyPr>
          <a:lstStyle/>
          <a:p>
            <a:pPr algn="ctr"/>
            <a:r>
              <a:rPr lang="ar-SA" dirty="0" smtClean="0"/>
              <a:t/>
            </a:r>
            <a:br>
              <a:rPr lang="ar-SA" dirty="0" smtClean="0"/>
            </a:br>
            <a:r>
              <a:rPr lang="ar-SA" sz="3100" kern="0" dirty="0">
                <a:solidFill>
                  <a:schemeClr val="accent1">
                    <a:lumMod val="75000"/>
                  </a:schemeClr>
                </a:solidFill>
                <a:latin typeface="Arial"/>
                <a:ea typeface="+mn-ea"/>
                <a:cs typeface="PT Bold Heading" pitchFamily="2" charset="-78"/>
              </a:rPr>
              <a:t>تصنيف أساليب التعلم                                   </a:t>
            </a:r>
          </a:p>
        </p:txBody>
      </p:sp>
      <p:sp>
        <p:nvSpPr>
          <p:cNvPr id="3" name="Content Placeholder 2"/>
          <p:cNvSpPr>
            <a:spLocks noGrp="1"/>
          </p:cNvSpPr>
          <p:nvPr>
            <p:ph idx="1"/>
          </p:nvPr>
        </p:nvSpPr>
        <p:spPr>
          <a:xfrm>
            <a:off x="0" y="1059582"/>
            <a:ext cx="8748464" cy="4248474"/>
          </a:xfrm>
        </p:spPr>
        <p:txBody>
          <a:bodyPr>
            <a:normAutofit/>
          </a:bodyPr>
          <a:lstStyle/>
          <a:p>
            <a:pPr marL="342900" lvl="0" indent="-342900" eaLnBrk="0" fontAlgn="base" hangingPunct="0">
              <a:spcBef>
                <a:spcPct val="20000"/>
              </a:spcBef>
              <a:spcAft>
                <a:spcPct val="0"/>
              </a:spcAft>
              <a:buNone/>
            </a:pPr>
            <a:endParaRPr lang="ar-SA" sz="3600" b="1" kern="0" dirty="0" smtClean="0">
              <a:solidFill>
                <a:schemeClr val="accent1">
                  <a:lumMod val="75000"/>
                </a:schemeClr>
              </a:solidFill>
              <a:latin typeface="Arial"/>
              <a:cs typeface="PT Bold Heading" pitchFamily="2" charset="-78"/>
            </a:endParaRPr>
          </a:p>
          <a:p>
            <a:pPr marL="342900" lvl="0" indent="-342900" eaLnBrk="0" fontAlgn="base" hangingPunct="0">
              <a:spcBef>
                <a:spcPct val="20000"/>
              </a:spcBef>
              <a:spcAft>
                <a:spcPct val="0"/>
              </a:spcAft>
              <a:buNone/>
            </a:pPr>
            <a:endParaRPr lang="ar-SA" sz="3600" b="1" kern="0" dirty="0">
              <a:solidFill>
                <a:schemeClr val="accent1">
                  <a:lumMod val="75000"/>
                </a:schemeClr>
              </a:solidFill>
              <a:latin typeface="Arial"/>
              <a:cs typeface="PT Bold Heading" pitchFamily="2" charset="-78"/>
            </a:endParaRPr>
          </a:p>
          <a:p>
            <a:pPr marL="342900" lvl="0" indent="-342900" algn="ctr" eaLnBrk="0" fontAlgn="base" hangingPunct="0">
              <a:spcBef>
                <a:spcPct val="20000"/>
              </a:spcBef>
              <a:spcAft>
                <a:spcPct val="0"/>
              </a:spcAft>
              <a:buNone/>
            </a:pPr>
            <a:r>
              <a:rPr lang="ar-SA" b="1" kern="0" dirty="0">
                <a:solidFill>
                  <a:schemeClr val="accent1">
                    <a:lumMod val="75000"/>
                  </a:schemeClr>
                </a:solidFill>
                <a:latin typeface="Arial"/>
                <a:cs typeface="PT Bold Heading" pitchFamily="2" charset="-78"/>
              </a:rPr>
              <a:t>يمكن تصنيف أساليب التعلم </a:t>
            </a:r>
            <a:r>
              <a:rPr lang="ar-SA" b="1" kern="0" dirty="0" smtClean="0">
                <a:solidFill>
                  <a:schemeClr val="accent1">
                    <a:lumMod val="75000"/>
                  </a:schemeClr>
                </a:solidFill>
                <a:latin typeface="Arial"/>
                <a:cs typeface="PT Bold Heading" pitchFamily="2" charset="-78"/>
              </a:rPr>
              <a:t>من بين بدائل كثيرة</a:t>
            </a:r>
            <a:endParaRPr lang="ar-SA" b="1" kern="0" dirty="0">
              <a:solidFill>
                <a:schemeClr val="accent1">
                  <a:lumMod val="75000"/>
                </a:schemeClr>
              </a:solidFill>
              <a:latin typeface="Arial"/>
              <a:cs typeface="PT Bold Heading" pitchFamily="2" charset="-78"/>
            </a:endParaRPr>
          </a:p>
          <a:p>
            <a:pPr marL="342900" lvl="0" indent="-342900" algn="ctr" eaLnBrk="0" fontAlgn="base" hangingPunct="0">
              <a:spcBef>
                <a:spcPct val="20000"/>
              </a:spcBef>
              <a:spcAft>
                <a:spcPct val="0"/>
              </a:spcAft>
              <a:buNone/>
            </a:pPr>
            <a:r>
              <a:rPr lang="ar-SA" b="1" kern="0" dirty="0">
                <a:solidFill>
                  <a:schemeClr val="accent1">
                    <a:lumMod val="75000"/>
                  </a:schemeClr>
                </a:solidFill>
                <a:latin typeface="Arial"/>
                <a:cs typeface="PT Bold Heading" pitchFamily="2" charset="-78"/>
              </a:rPr>
              <a:t>في ثلاث مجموعات</a:t>
            </a:r>
          </a:p>
        </p:txBody>
      </p:sp>
    </p:spTree>
    <p:extLst>
      <p:ext uri="{BB962C8B-B14F-4D97-AF65-F5344CB8AC3E}">
        <p14:creationId xmlns:p14="http://schemas.microsoft.com/office/powerpoint/2010/main" xmlns="" val="22192741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016852"/>
            <a:ext cx="7920880" cy="3571122"/>
          </a:xfrm>
        </p:spPr>
        <p:txBody>
          <a:bodyPr>
            <a:normAutofit/>
          </a:bodyPr>
          <a:lstStyle/>
          <a:p>
            <a:pPr marL="342900" lvl="0" indent="-342900" fontAlgn="base">
              <a:lnSpc>
                <a:spcPct val="90000"/>
              </a:lnSpc>
              <a:spcBef>
                <a:spcPct val="20000"/>
              </a:spcBef>
              <a:spcAft>
                <a:spcPct val="0"/>
              </a:spcAft>
              <a:buNone/>
            </a:pPr>
            <a:r>
              <a:rPr lang="ar-SA" b="1" kern="0" dirty="0">
                <a:solidFill>
                  <a:schemeClr val="accent1">
                    <a:lumMod val="75000"/>
                  </a:schemeClr>
                </a:solidFill>
                <a:latin typeface="Arial"/>
                <a:cs typeface="PT Bold Heading" pitchFamily="2" charset="-78"/>
              </a:rPr>
              <a:t>1-</a:t>
            </a:r>
            <a:r>
              <a:rPr lang="ar-SA" sz="3200" b="1" kern="0" dirty="0">
                <a:solidFill>
                  <a:srgbClr val="0033CC"/>
                </a:solidFill>
                <a:latin typeface="Arial"/>
              </a:rPr>
              <a:t> </a:t>
            </a:r>
            <a:r>
              <a:rPr lang="ar-SA" b="1" kern="0" dirty="0">
                <a:solidFill>
                  <a:schemeClr val="accent1">
                    <a:lumMod val="75000"/>
                  </a:schemeClr>
                </a:solidFill>
                <a:latin typeface="Arial"/>
                <a:cs typeface="PT Bold Heading" pitchFamily="2" charset="-78"/>
              </a:rPr>
              <a:t>أساليب التعلم الحسية .</a:t>
            </a:r>
          </a:p>
          <a:p>
            <a:pPr marL="342900" lvl="0" indent="-342900" fontAlgn="base">
              <a:lnSpc>
                <a:spcPct val="90000"/>
              </a:lnSpc>
              <a:spcBef>
                <a:spcPct val="20000"/>
              </a:spcBef>
              <a:spcAft>
                <a:spcPct val="0"/>
              </a:spcAft>
              <a:buNone/>
            </a:pPr>
            <a:endParaRPr lang="ar-SA" b="1" kern="0" dirty="0">
              <a:solidFill>
                <a:schemeClr val="accent1">
                  <a:lumMod val="75000"/>
                </a:schemeClr>
              </a:solidFill>
              <a:latin typeface="Arial"/>
              <a:cs typeface="PT Bold Heading" pitchFamily="2" charset="-78"/>
            </a:endParaRPr>
          </a:p>
          <a:p>
            <a:pPr marL="342900" lvl="0" indent="-342900" fontAlgn="base">
              <a:lnSpc>
                <a:spcPct val="90000"/>
              </a:lnSpc>
              <a:spcBef>
                <a:spcPct val="20000"/>
              </a:spcBef>
              <a:spcAft>
                <a:spcPct val="0"/>
              </a:spcAft>
              <a:buNone/>
            </a:pPr>
            <a:r>
              <a:rPr lang="ar-SA" b="1" kern="0" dirty="0">
                <a:solidFill>
                  <a:schemeClr val="accent1">
                    <a:lumMod val="75000"/>
                  </a:schemeClr>
                </a:solidFill>
                <a:latin typeface="Arial"/>
                <a:cs typeface="PT Bold Heading" pitchFamily="2" charset="-78"/>
              </a:rPr>
              <a:t>2- أساليب التعلم الشخصية .</a:t>
            </a:r>
          </a:p>
          <a:p>
            <a:pPr marL="342900" lvl="0" indent="-342900" fontAlgn="base">
              <a:lnSpc>
                <a:spcPct val="90000"/>
              </a:lnSpc>
              <a:spcBef>
                <a:spcPct val="20000"/>
              </a:spcBef>
              <a:spcAft>
                <a:spcPct val="0"/>
              </a:spcAft>
              <a:buNone/>
            </a:pPr>
            <a:endParaRPr lang="ar-SA" b="1" kern="0" dirty="0">
              <a:solidFill>
                <a:schemeClr val="accent1">
                  <a:lumMod val="75000"/>
                </a:schemeClr>
              </a:solidFill>
              <a:latin typeface="Arial"/>
              <a:cs typeface="PT Bold Heading" pitchFamily="2" charset="-78"/>
            </a:endParaRPr>
          </a:p>
          <a:p>
            <a:pPr marL="342900" lvl="0" indent="-342900" fontAlgn="base">
              <a:lnSpc>
                <a:spcPct val="90000"/>
              </a:lnSpc>
              <a:spcBef>
                <a:spcPct val="20000"/>
              </a:spcBef>
              <a:spcAft>
                <a:spcPct val="0"/>
              </a:spcAft>
              <a:buNone/>
            </a:pPr>
            <a:r>
              <a:rPr lang="ar-SA" b="1" kern="0" dirty="0">
                <a:solidFill>
                  <a:schemeClr val="accent1">
                    <a:lumMod val="75000"/>
                  </a:schemeClr>
                </a:solidFill>
                <a:latin typeface="Arial"/>
                <a:cs typeface="PT Bold Heading" pitchFamily="2" charset="-78"/>
              </a:rPr>
              <a:t>3- أساليب التعلم المعرفية </a:t>
            </a:r>
            <a:r>
              <a:rPr lang="ar-SA" b="1" kern="0" dirty="0">
                <a:solidFill>
                  <a:srgbClr val="0033CC"/>
                </a:solidFill>
                <a:latin typeface="Arial"/>
                <a:cs typeface="PT Bold Dusky" pitchFamily="2" charset="-78"/>
              </a:rPr>
              <a:t>.</a:t>
            </a:r>
          </a:p>
          <a:p>
            <a:pPr marL="0" indent="0" algn="ctr">
              <a:lnSpc>
                <a:spcPts val="5300"/>
              </a:lnSpc>
              <a:buNone/>
            </a:pPr>
            <a:endParaRPr lang="ar-SA" sz="3200" b="1" dirty="0">
              <a:solidFill>
                <a:srgbClr val="7030A0"/>
              </a:solidFill>
            </a:endParaRPr>
          </a:p>
        </p:txBody>
      </p:sp>
    </p:spTree>
    <p:extLst>
      <p:ext uri="{BB962C8B-B14F-4D97-AF65-F5344CB8AC3E}">
        <p14:creationId xmlns:p14="http://schemas.microsoft.com/office/powerpoint/2010/main" xmlns="" val="7993214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370090" y="1437624"/>
            <a:ext cx="8095867" cy="1926730"/>
            <a:chOff x="263488" y="1896175"/>
            <a:chExt cx="8095867" cy="1015058"/>
          </a:xfrm>
        </p:grpSpPr>
        <p:sp>
          <p:nvSpPr>
            <p:cNvPr id="19" name="Freeform 18"/>
            <p:cNvSpPr/>
            <p:nvPr/>
          </p:nvSpPr>
          <p:spPr>
            <a:xfrm>
              <a:off x="4441474" y="2341591"/>
              <a:ext cx="3112298" cy="152546"/>
            </a:xfrm>
            <a:custGeom>
              <a:avLst/>
              <a:gdLst/>
              <a:ahLst/>
              <a:cxnLst/>
              <a:rect l="0" t="0" r="0" b="0"/>
              <a:pathLst>
                <a:path>
                  <a:moveTo>
                    <a:pt x="0" y="0"/>
                  </a:moveTo>
                  <a:lnTo>
                    <a:pt x="3112298" y="0"/>
                  </a:lnTo>
                  <a:lnTo>
                    <a:pt x="3112298"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0" name="Freeform 19"/>
            <p:cNvSpPr/>
            <p:nvPr/>
          </p:nvSpPr>
          <p:spPr>
            <a:xfrm>
              <a:off x="4441474" y="2341591"/>
              <a:ext cx="950730" cy="152546"/>
            </a:xfrm>
            <a:custGeom>
              <a:avLst/>
              <a:gdLst/>
              <a:ahLst/>
              <a:cxnLst/>
              <a:rect l="0" t="0" r="0" b="0"/>
              <a:pathLst>
                <a:path>
                  <a:moveTo>
                    <a:pt x="0" y="0"/>
                  </a:moveTo>
                  <a:lnTo>
                    <a:pt x="950730" y="0"/>
                  </a:lnTo>
                  <a:lnTo>
                    <a:pt x="95073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Freeform 20"/>
            <p:cNvSpPr/>
            <p:nvPr/>
          </p:nvSpPr>
          <p:spPr>
            <a:xfrm>
              <a:off x="3230637" y="2341591"/>
              <a:ext cx="1210837" cy="152546"/>
            </a:xfrm>
            <a:custGeom>
              <a:avLst/>
              <a:gdLst/>
              <a:ahLst/>
              <a:cxnLst/>
              <a:rect l="0" t="0" r="0" b="0"/>
              <a:pathLst>
                <a:path>
                  <a:moveTo>
                    <a:pt x="1210837" y="0"/>
                  </a:moveTo>
                  <a:lnTo>
                    <a:pt x="0" y="0"/>
                  </a:lnTo>
                  <a:lnTo>
                    <a:pt x="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Freeform 21"/>
            <p:cNvSpPr/>
            <p:nvPr/>
          </p:nvSpPr>
          <p:spPr>
            <a:xfrm>
              <a:off x="1069069" y="2341591"/>
              <a:ext cx="3372404" cy="152546"/>
            </a:xfrm>
            <a:custGeom>
              <a:avLst/>
              <a:gdLst/>
              <a:ahLst/>
              <a:cxnLst/>
              <a:rect l="0" t="0" r="0" b="0"/>
              <a:pathLst>
                <a:path>
                  <a:moveTo>
                    <a:pt x="3372404" y="0"/>
                  </a:moveTo>
                  <a:lnTo>
                    <a:pt x="0" y="0"/>
                  </a:lnTo>
                  <a:lnTo>
                    <a:pt x="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Freeform 22"/>
            <p:cNvSpPr/>
            <p:nvPr/>
          </p:nvSpPr>
          <p:spPr>
            <a:xfrm>
              <a:off x="2017126" y="1896175"/>
              <a:ext cx="5112567" cy="369875"/>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alpha val="27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20" tIns="33020" rIns="33020" bIns="117713" numCol="1" spcCol="1270" anchor="ctr" anchorCtr="0">
              <a:noAutofit/>
            </a:bodyPr>
            <a:lstStyle/>
            <a:p>
              <a:pPr algn="ctr" defTabSz="2311400" rtl="1">
                <a:lnSpc>
                  <a:spcPct val="90000"/>
                </a:lnSpc>
                <a:spcBef>
                  <a:spcPct val="0"/>
                </a:spcBef>
                <a:spcAft>
                  <a:spcPct val="35000"/>
                </a:spcAft>
              </a:pPr>
              <a:r>
                <a:rPr lang="ar-SA" sz="2800" dirty="0" smtClean="0">
                  <a:solidFill>
                    <a:srgbClr val="C00000"/>
                  </a:solidFill>
                </a:rPr>
                <a:t>1- أساليب التعلم الحسية( البيئية/ الاجتماعية)</a:t>
              </a:r>
              <a:endParaRPr lang="ar-SA" sz="2800" dirty="0">
                <a:solidFill>
                  <a:srgbClr val="C00000"/>
                </a:solidFill>
              </a:endParaRPr>
            </a:p>
          </p:txBody>
        </p:sp>
        <p:sp>
          <p:nvSpPr>
            <p:cNvPr id="25" name="Freeform 24"/>
            <p:cNvSpPr/>
            <p:nvPr/>
          </p:nvSpPr>
          <p:spPr>
            <a:xfrm>
              <a:off x="263488"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000" dirty="0" smtClean="0">
                  <a:solidFill>
                    <a:srgbClr val="C00000"/>
                  </a:solidFill>
                </a:rPr>
                <a:t>أسلوب التعلم الجماعي</a:t>
              </a:r>
              <a:endParaRPr lang="ar-SA" sz="2000" dirty="0">
                <a:solidFill>
                  <a:srgbClr val="C00000"/>
                </a:solidFill>
              </a:endParaRPr>
            </a:p>
          </p:txBody>
        </p:sp>
        <p:sp>
          <p:nvSpPr>
            <p:cNvPr id="27" name="Freeform 26"/>
            <p:cNvSpPr/>
            <p:nvPr/>
          </p:nvSpPr>
          <p:spPr>
            <a:xfrm>
              <a:off x="2410379" y="2494137"/>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20" tIns="33020" rIns="33020" bIns="117713" numCol="1" spcCol="1270" anchor="ctr" anchorCtr="0">
              <a:noAutofit/>
            </a:bodyPr>
            <a:lstStyle/>
            <a:p>
              <a:pPr algn="ctr" defTabSz="2178050" rtl="1">
                <a:lnSpc>
                  <a:spcPct val="90000"/>
                </a:lnSpc>
                <a:spcBef>
                  <a:spcPct val="0"/>
                </a:spcBef>
                <a:spcAft>
                  <a:spcPct val="35000"/>
                </a:spcAft>
              </a:pPr>
              <a:r>
                <a:rPr lang="ar-SA" sz="2000" dirty="0" smtClean="0">
                  <a:solidFill>
                    <a:srgbClr val="C00000"/>
                  </a:solidFill>
                </a:rPr>
                <a:t>اسلوب التعلم الفردي</a:t>
              </a:r>
              <a:endParaRPr lang="ar-SA" sz="2000" dirty="0">
                <a:solidFill>
                  <a:srgbClr val="C00000"/>
                </a:solidFill>
              </a:endParaRPr>
            </a:p>
          </p:txBody>
        </p:sp>
        <p:sp>
          <p:nvSpPr>
            <p:cNvPr id="29" name="Freeform 28"/>
            <p:cNvSpPr/>
            <p:nvPr/>
          </p:nvSpPr>
          <p:spPr>
            <a:xfrm>
              <a:off x="4586624"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000" dirty="0" smtClean="0">
                  <a:solidFill>
                    <a:srgbClr val="C00000"/>
                  </a:solidFill>
                </a:rPr>
                <a:t>اسلوب التعلم السمعي</a:t>
              </a:r>
              <a:endParaRPr lang="ar-SA" sz="2000" dirty="0">
                <a:solidFill>
                  <a:srgbClr val="C00000"/>
                </a:solidFill>
              </a:endParaRPr>
            </a:p>
          </p:txBody>
        </p:sp>
        <p:sp>
          <p:nvSpPr>
            <p:cNvPr id="31" name="Freeform 30"/>
            <p:cNvSpPr/>
            <p:nvPr/>
          </p:nvSpPr>
          <p:spPr>
            <a:xfrm>
              <a:off x="6748192" y="2494139"/>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000" dirty="0" smtClean="0">
                  <a:solidFill>
                    <a:srgbClr val="C00000"/>
                  </a:solidFill>
                </a:rPr>
                <a:t>اسلوب التعلم البصري</a:t>
              </a:r>
              <a:endParaRPr lang="ar-SA" sz="4900" dirty="0">
                <a:solidFill>
                  <a:srgbClr val="C00000"/>
                </a:solidFill>
              </a:endParaRPr>
            </a:p>
          </p:txBody>
        </p:sp>
      </p:grpSp>
    </p:spTree>
    <p:extLst>
      <p:ext uri="{BB962C8B-B14F-4D97-AF65-F5344CB8AC3E}">
        <p14:creationId xmlns:p14="http://schemas.microsoft.com/office/powerpoint/2010/main" xmlns="" val="415033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814089" y="1296876"/>
            <a:ext cx="7587827" cy="1854718"/>
            <a:chOff x="648974" y="1896175"/>
            <a:chExt cx="7587827" cy="977120"/>
          </a:xfrm>
        </p:grpSpPr>
        <p:sp>
          <p:nvSpPr>
            <p:cNvPr id="19" name="Freeform 18"/>
            <p:cNvSpPr/>
            <p:nvPr/>
          </p:nvSpPr>
          <p:spPr>
            <a:xfrm>
              <a:off x="4441474" y="2341591"/>
              <a:ext cx="3112298" cy="152546"/>
            </a:xfrm>
            <a:custGeom>
              <a:avLst/>
              <a:gdLst/>
              <a:ahLst/>
              <a:cxnLst/>
              <a:rect l="0" t="0" r="0" b="0"/>
              <a:pathLst>
                <a:path>
                  <a:moveTo>
                    <a:pt x="0" y="0"/>
                  </a:moveTo>
                  <a:lnTo>
                    <a:pt x="3112298" y="0"/>
                  </a:lnTo>
                  <a:lnTo>
                    <a:pt x="3112298"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0" name="Freeform 19"/>
            <p:cNvSpPr/>
            <p:nvPr/>
          </p:nvSpPr>
          <p:spPr>
            <a:xfrm>
              <a:off x="6625638" y="2341589"/>
              <a:ext cx="1032036" cy="152546"/>
            </a:xfrm>
            <a:custGeom>
              <a:avLst/>
              <a:gdLst/>
              <a:ahLst/>
              <a:cxnLst/>
              <a:rect l="0" t="0" r="0" b="0"/>
              <a:pathLst>
                <a:path>
                  <a:moveTo>
                    <a:pt x="0" y="0"/>
                  </a:moveTo>
                  <a:lnTo>
                    <a:pt x="950730" y="0"/>
                  </a:lnTo>
                  <a:lnTo>
                    <a:pt x="95073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Freeform 20"/>
            <p:cNvSpPr/>
            <p:nvPr/>
          </p:nvSpPr>
          <p:spPr>
            <a:xfrm>
              <a:off x="1034467" y="2341589"/>
              <a:ext cx="1210837" cy="152546"/>
            </a:xfrm>
            <a:custGeom>
              <a:avLst/>
              <a:gdLst/>
              <a:ahLst/>
              <a:cxnLst/>
              <a:rect l="0" t="0" r="0" b="0"/>
              <a:pathLst>
                <a:path>
                  <a:moveTo>
                    <a:pt x="1210837" y="0"/>
                  </a:moveTo>
                  <a:lnTo>
                    <a:pt x="0" y="0"/>
                  </a:lnTo>
                  <a:lnTo>
                    <a:pt x="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Freeform 21"/>
            <p:cNvSpPr/>
            <p:nvPr/>
          </p:nvSpPr>
          <p:spPr>
            <a:xfrm>
              <a:off x="1069069" y="2341591"/>
              <a:ext cx="3372404" cy="152546"/>
            </a:xfrm>
            <a:custGeom>
              <a:avLst/>
              <a:gdLst/>
              <a:ahLst/>
              <a:cxnLst/>
              <a:rect l="0" t="0" r="0" b="0"/>
              <a:pathLst>
                <a:path>
                  <a:moveTo>
                    <a:pt x="3372404" y="0"/>
                  </a:moveTo>
                  <a:lnTo>
                    <a:pt x="0" y="0"/>
                  </a:lnTo>
                  <a:lnTo>
                    <a:pt x="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Freeform 22"/>
            <p:cNvSpPr/>
            <p:nvPr/>
          </p:nvSpPr>
          <p:spPr>
            <a:xfrm>
              <a:off x="2017126" y="1896175"/>
              <a:ext cx="5112567" cy="369875"/>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alpha val="27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20" tIns="33020" rIns="33020" bIns="117713" numCol="1" spcCol="1270" anchor="ctr" anchorCtr="0">
              <a:noAutofit/>
            </a:bodyPr>
            <a:lstStyle/>
            <a:p>
              <a:pPr algn="ctr" defTabSz="2311400" rtl="1">
                <a:lnSpc>
                  <a:spcPct val="90000"/>
                </a:lnSpc>
                <a:spcBef>
                  <a:spcPct val="0"/>
                </a:spcBef>
                <a:spcAft>
                  <a:spcPct val="35000"/>
                </a:spcAft>
              </a:pPr>
              <a:r>
                <a:rPr lang="ar-SA" sz="2800" dirty="0" smtClean="0">
                  <a:solidFill>
                    <a:srgbClr val="C00000"/>
                  </a:solidFill>
                </a:rPr>
                <a:t>2- أساليب التعلم الشخصية</a:t>
              </a:r>
              <a:endParaRPr lang="ar-SA" sz="2800" dirty="0">
                <a:solidFill>
                  <a:srgbClr val="C00000"/>
                </a:solidFill>
              </a:endParaRPr>
            </a:p>
          </p:txBody>
        </p:sp>
        <p:sp>
          <p:nvSpPr>
            <p:cNvPr id="27" name="Freeform 26"/>
            <p:cNvSpPr/>
            <p:nvPr/>
          </p:nvSpPr>
          <p:spPr>
            <a:xfrm>
              <a:off x="648974" y="2456201"/>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20" tIns="33020" rIns="33020" bIns="117713" numCol="1" spcCol="1270" anchor="ctr" anchorCtr="0">
              <a:noAutofit/>
            </a:bodyPr>
            <a:lstStyle/>
            <a:p>
              <a:pPr algn="ctr" defTabSz="2178050" rtl="1">
                <a:lnSpc>
                  <a:spcPct val="90000"/>
                </a:lnSpc>
                <a:spcBef>
                  <a:spcPct val="0"/>
                </a:spcBef>
                <a:spcAft>
                  <a:spcPct val="35000"/>
                </a:spcAft>
              </a:pPr>
              <a:r>
                <a:rPr lang="ar-SA" sz="2000" dirty="0" smtClean="0">
                  <a:solidFill>
                    <a:srgbClr val="C00000"/>
                  </a:solidFill>
                </a:rPr>
                <a:t>اسلوب التعلم الانطوائي</a:t>
              </a:r>
              <a:endParaRPr lang="ar-SA" sz="2000" dirty="0">
                <a:solidFill>
                  <a:srgbClr val="C00000"/>
                </a:solidFill>
              </a:endParaRPr>
            </a:p>
          </p:txBody>
        </p:sp>
        <p:sp>
          <p:nvSpPr>
            <p:cNvPr id="31" name="Freeform 30"/>
            <p:cNvSpPr/>
            <p:nvPr/>
          </p:nvSpPr>
          <p:spPr>
            <a:xfrm>
              <a:off x="6625638" y="2455731"/>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000" dirty="0" smtClean="0">
                  <a:solidFill>
                    <a:srgbClr val="C00000"/>
                  </a:solidFill>
                </a:rPr>
                <a:t>اسلوب التعلم الانبساطي</a:t>
              </a:r>
              <a:endParaRPr lang="ar-SA" sz="4900" dirty="0">
                <a:solidFill>
                  <a:srgbClr val="C00000"/>
                </a:solidFill>
              </a:endParaRPr>
            </a:p>
          </p:txBody>
        </p:sp>
      </p:grpSp>
    </p:spTree>
    <p:extLst>
      <p:ext uri="{BB962C8B-B14F-4D97-AF65-F5344CB8AC3E}">
        <p14:creationId xmlns:p14="http://schemas.microsoft.com/office/powerpoint/2010/main" xmlns="" val="173845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370090" y="1437624"/>
            <a:ext cx="8095867" cy="1926730"/>
            <a:chOff x="263488" y="1896175"/>
            <a:chExt cx="8095867" cy="1015058"/>
          </a:xfrm>
        </p:grpSpPr>
        <p:sp>
          <p:nvSpPr>
            <p:cNvPr id="19" name="Freeform 18"/>
            <p:cNvSpPr/>
            <p:nvPr/>
          </p:nvSpPr>
          <p:spPr>
            <a:xfrm>
              <a:off x="4441474" y="2341591"/>
              <a:ext cx="3112298" cy="152546"/>
            </a:xfrm>
            <a:custGeom>
              <a:avLst/>
              <a:gdLst/>
              <a:ahLst/>
              <a:cxnLst/>
              <a:rect l="0" t="0" r="0" b="0"/>
              <a:pathLst>
                <a:path>
                  <a:moveTo>
                    <a:pt x="0" y="0"/>
                  </a:moveTo>
                  <a:lnTo>
                    <a:pt x="3112298" y="0"/>
                  </a:lnTo>
                  <a:lnTo>
                    <a:pt x="3112298"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0" name="Freeform 19"/>
            <p:cNvSpPr/>
            <p:nvPr/>
          </p:nvSpPr>
          <p:spPr>
            <a:xfrm>
              <a:off x="4441474" y="2341591"/>
              <a:ext cx="950730" cy="152546"/>
            </a:xfrm>
            <a:custGeom>
              <a:avLst/>
              <a:gdLst/>
              <a:ahLst/>
              <a:cxnLst/>
              <a:rect l="0" t="0" r="0" b="0"/>
              <a:pathLst>
                <a:path>
                  <a:moveTo>
                    <a:pt x="0" y="0"/>
                  </a:moveTo>
                  <a:lnTo>
                    <a:pt x="950730" y="0"/>
                  </a:lnTo>
                  <a:lnTo>
                    <a:pt x="95073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Freeform 20"/>
            <p:cNvSpPr/>
            <p:nvPr/>
          </p:nvSpPr>
          <p:spPr>
            <a:xfrm>
              <a:off x="3230637" y="2341591"/>
              <a:ext cx="1210837" cy="152546"/>
            </a:xfrm>
            <a:custGeom>
              <a:avLst/>
              <a:gdLst/>
              <a:ahLst/>
              <a:cxnLst/>
              <a:rect l="0" t="0" r="0" b="0"/>
              <a:pathLst>
                <a:path>
                  <a:moveTo>
                    <a:pt x="1210837" y="0"/>
                  </a:moveTo>
                  <a:lnTo>
                    <a:pt x="0" y="0"/>
                  </a:lnTo>
                  <a:lnTo>
                    <a:pt x="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Freeform 21"/>
            <p:cNvSpPr/>
            <p:nvPr/>
          </p:nvSpPr>
          <p:spPr>
            <a:xfrm>
              <a:off x="1069069" y="2341591"/>
              <a:ext cx="3372404" cy="152546"/>
            </a:xfrm>
            <a:custGeom>
              <a:avLst/>
              <a:gdLst/>
              <a:ahLst/>
              <a:cxnLst/>
              <a:rect l="0" t="0" r="0" b="0"/>
              <a:pathLst>
                <a:path>
                  <a:moveTo>
                    <a:pt x="3372404" y="0"/>
                  </a:moveTo>
                  <a:lnTo>
                    <a:pt x="0" y="0"/>
                  </a:lnTo>
                  <a:lnTo>
                    <a:pt x="0" y="1525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Freeform 22"/>
            <p:cNvSpPr/>
            <p:nvPr/>
          </p:nvSpPr>
          <p:spPr>
            <a:xfrm>
              <a:off x="2017126" y="1896175"/>
              <a:ext cx="5112567" cy="369875"/>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alpha val="27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20" tIns="33020" rIns="33020" bIns="117713" numCol="1" spcCol="1270" anchor="ctr" anchorCtr="0">
              <a:noAutofit/>
            </a:bodyPr>
            <a:lstStyle/>
            <a:p>
              <a:pPr algn="ctr" defTabSz="2311400" rtl="1">
                <a:lnSpc>
                  <a:spcPct val="90000"/>
                </a:lnSpc>
                <a:spcBef>
                  <a:spcPct val="0"/>
                </a:spcBef>
                <a:spcAft>
                  <a:spcPct val="35000"/>
                </a:spcAft>
              </a:pPr>
              <a:r>
                <a:rPr lang="ar-SA" sz="2800" dirty="0" smtClean="0">
                  <a:solidFill>
                    <a:srgbClr val="C00000"/>
                  </a:solidFill>
                </a:rPr>
                <a:t>3- أساليب التعلم المعرفية</a:t>
              </a:r>
              <a:endParaRPr lang="ar-SA" sz="2800" dirty="0">
                <a:solidFill>
                  <a:srgbClr val="C00000"/>
                </a:solidFill>
              </a:endParaRPr>
            </a:p>
          </p:txBody>
        </p:sp>
        <p:sp>
          <p:nvSpPr>
            <p:cNvPr id="25" name="Freeform 24"/>
            <p:cNvSpPr/>
            <p:nvPr/>
          </p:nvSpPr>
          <p:spPr>
            <a:xfrm>
              <a:off x="263488"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000" dirty="0" smtClean="0">
                  <a:solidFill>
                    <a:srgbClr val="C00000"/>
                  </a:solidFill>
                </a:rPr>
                <a:t>أسلوب التعلم </a:t>
              </a:r>
              <a:r>
                <a:rPr lang="ar-SA" sz="2000" dirty="0" err="1" smtClean="0">
                  <a:solidFill>
                    <a:srgbClr val="C00000"/>
                  </a:solidFill>
                </a:rPr>
                <a:t>الانفتاحي</a:t>
              </a:r>
              <a:endParaRPr lang="ar-SA" sz="2000" dirty="0">
                <a:solidFill>
                  <a:srgbClr val="C00000"/>
                </a:solidFill>
              </a:endParaRPr>
            </a:p>
          </p:txBody>
        </p:sp>
        <p:sp>
          <p:nvSpPr>
            <p:cNvPr id="27" name="Freeform 26"/>
            <p:cNvSpPr/>
            <p:nvPr/>
          </p:nvSpPr>
          <p:spPr>
            <a:xfrm>
              <a:off x="2410379" y="2494137"/>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20" tIns="33020" rIns="33020" bIns="117713" numCol="1" spcCol="1270" anchor="ctr" anchorCtr="0">
              <a:noAutofit/>
            </a:bodyPr>
            <a:lstStyle/>
            <a:p>
              <a:pPr algn="ctr" defTabSz="2178050" rtl="1">
                <a:lnSpc>
                  <a:spcPct val="90000"/>
                </a:lnSpc>
                <a:spcBef>
                  <a:spcPct val="0"/>
                </a:spcBef>
                <a:spcAft>
                  <a:spcPct val="35000"/>
                </a:spcAft>
              </a:pPr>
              <a:r>
                <a:rPr lang="ar-SA" sz="2000" dirty="0" smtClean="0">
                  <a:solidFill>
                    <a:srgbClr val="C00000"/>
                  </a:solidFill>
                </a:rPr>
                <a:t>اسلوب التعلم الانغلاقي</a:t>
              </a:r>
              <a:endParaRPr lang="ar-SA" sz="2000" dirty="0">
                <a:solidFill>
                  <a:srgbClr val="C00000"/>
                </a:solidFill>
              </a:endParaRPr>
            </a:p>
          </p:txBody>
        </p:sp>
        <p:sp>
          <p:nvSpPr>
            <p:cNvPr id="29" name="Freeform 28"/>
            <p:cNvSpPr/>
            <p:nvPr/>
          </p:nvSpPr>
          <p:spPr>
            <a:xfrm>
              <a:off x="4586624" y="2494138"/>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000" dirty="0" smtClean="0">
                  <a:solidFill>
                    <a:srgbClr val="C00000"/>
                  </a:solidFill>
                </a:rPr>
                <a:t>اسلوب التعلم التحليلي</a:t>
              </a:r>
              <a:endParaRPr lang="ar-SA" sz="2000" dirty="0">
                <a:solidFill>
                  <a:srgbClr val="C00000"/>
                </a:solidFill>
              </a:endParaRPr>
            </a:p>
          </p:txBody>
        </p:sp>
        <p:sp>
          <p:nvSpPr>
            <p:cNvPr id="31" name="Freeform 30"/>
            <p:cNvSpPr/>
            <p:nvPr/>
          </p:nvSpPr>
          <p:spPr>
            <a:xfrm>
              <a:off x="6748192" y="2494139"/>
              <a:ext cx="1611163" cy="417094"/>
            </a:xfrm>
            <a:custGeom>
              <a:avLst/>
              <a:gdLst>
                <a:gd name="connsiteX0" fmla="*/ 0 w 1611163"/>
                <a:gd name="connsiteY0" fmla="*/ 0 h 834188"/>
                <a:gd name="connsiteX1" fmla="*/ 1611163 w 1611163"/>
                <a:gd name="connsiteY1" fmla="*/ 0 h 834188"/>
                <a:gd name="connsiteX2" fmla="*/ 1611163 w 1611163"/>
                <a:gd name="connsiteY2" fmla="*/ 834188 h 834188"/>
                <a:gd name="connsiteX3" fmla="*/ 0 w 1611163"/>
                <a:gd name="connsiteY3" fmla="*/ 834188 h 834188"/>
                <a:gd name="connsiteX4" fmla="*/ 0 w 1611163"/>
                <a:gd name="connsiteY4" fmla="*/ 0 h 8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163" h="834188">
                  <a:moveTo>
                    <a:pt x="0" y="0"/>
                  </a:moveTo>
                  <a:lnTo>
                    <a:pt x="1611163" y="0"/>
                  </a:lnTo>
                  <a:lnTo>
                    <a:pt x="1611163" y="834188"/>
                  </a:lnTo>
                  <a:lnTo>
                    <a:pt x="0" y="834188"/>
                  </a:lnTo>
                  <a:lnTo>
                    <a:pt x="0" y="0"/>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115" tIns="31115" rIns="31115" bIns="117713" numCol="1" spcCol="1270" anchor="ctr" anchorCtr="0">
              <a:noAutofit/>
            </a:bodyPr>
            <a:lstStyle/>
            <a:p>
              <a:pPr algn="ctr" defTabSz="2178050" rtl="1">
                <a:lnSpc>
                  <a:spcPct val="90000"/>
                </a:lnSpc>
                <a:spcBef>
                  <a:spcPct val="0"/>
                </a:spcBef>
                <a:spcAft>
                  <a:spcPct val="35000"/>
                </a:spcAft>
              </a:pPr>
              <a:r>
                <a:rPr lang="ar-SA" sz="2000" dirty="0" smtClean="0">
                  <a:solidFill>
                    <a:srgbClr val="C00000"/>
                  </a:solidFill>
                </a:rPr>
                <a:t>اسلوب التعلم الشمولي</a:t>
              </a:r>
              <a:endParaRPr lang="ar-SA" sz="4900" dirty="0">
                <a:solidFill>
                  <a:srgbClr val="C00000"/>
                </a:solidFill>
              </a:endParaRPr>
            </a:p>
          </p:txBody>
        </p:sp>
      </p:grpSp>
    </p:spTree>
    <p:extLst>
      <p:ext uri="{BB962C8B-B14F-4D97-AF65-F5344CB8AC3E}">
        <p14:creationId xmlns:p14="http://schemas.microsoft.com/office/powerpoint/2010/main" xmlns="" val="89211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1739264558"/>
              </p:ext>
            </p:extLst>
          </p:nvPr>
        </p:nvGraphicFramePr>
        <p:xfrm>
          <a:off x="539552" y="483518"/>
          <a:ext cx="7600950" cy="4058920"/>
        </p:xfrm>
        <a:graphic>
          <a:graphicData uri="http://schemas.openxmlformats.org/drawingml/2006/table">
            <a:tbl>
              <a:tblPr rtl="1" firstRow="1" bandRow="1">
                <a:tableStyleId>{5C22544A-7EE6-4342-B048-85BDC9FD1C3A}</a:tableStyleId>
              </a:tblPr>
              <a:tblGrid>
                <a:gridCol w="2606452"/>
                <a:gridCol w="4994498"/>
              </a:tblGrid>
              <a:tr h="370840">
                <a:tc>
                  <a:txBody>
                    <a:bodyPr/>
                    <a:lstStyle/>
                    <a:p>
                      <a:pPr rtl="1"/>
                      <a:r>
                        <a:rPr lang="ar-SA" dirty="0" smtClean="0"/>
                        <a:t>الاسلوب</a:t>
                      </a:r>
                      <a:endParaRPr lang="ar-SA" dirty="0"/>
                    </a:p>
                  </a:txBody>
                  <a:tcPr/>
                </a:tc>
                <a:tc>
                  <a:txBody>
                    <a:bodyPr/>
                    <a:lstStyle/>
                    <a:p>
                      <a:pPr rtl="1"/>
                      <a:r>
                        <a:rPr lang="ar-SA" dirty="0" smtClean="0"/>
                        <a:t>التفضيلات التعليمية</a:t>
                      </a:r>
                      <a:endParaRPr lang="ar-SA" dirty="0"/>
                    </a:p>
                  </a:txBody>
                  <a:tcPr/>
                </a:tc>
              </a:tr>
              <a:tr h="37084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البصري</a:t>
                      </a:r>
                      <a:endParaRPr kumimoji="0" lang="ar-SA" sz="2800" b="0" i="0" u="none" strike="noStrike" kern="1200" cap="none" spc="0" normalizeH="0" baseline="0" dirty="0">
                        <a:ln>
                          <a:noFill/>
                        </a:ln>
                        <a:solidFill>
                          <a:prstClr val="black"/>
                        </a:solidFill>
                        <a:effectLst/>
                        <a:uLnTx/>
                        <a:uFillTx/>
                        <a:latin typeface="+mn-lt"/>
                        <a:ea typeface="+mn-ea"/>
                        <a:cs typeface="+mn-cs"/>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القراءة والمشاهدة</a:t>
                      </a:r>
                    </a:p>
                    <a:p>
                      <a:pPr rtl="1"/>
                      <a:endParaRPr lang="ar-SA" dirty="0"/>
                    </a:p>
                  </a:txBody>
                  <a:tcPr/>
                </a:tc>
              </a:tr>
              <a:tr h="37084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السمعي</a:t>
                      </a:r>
                    </a:p>
                    <a:p>
                      <a:pPr rtl="1"/>
                      <a:endParaRPr lang="ar-SA" dirty="0"/>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الاستماع إلى الأشرطة والمحاضرات </a:t>
                      </a:r>
                    </a:p>
                    <a:p>
                      <a:pPr rtl="1"/>
                      <a:endParaRPr lang="ar-SA" dirty="0"/>
                    </a:p>
                  </a:txBody>
                  <a:tcPr/>
                </a:tc>
              </a:tr>
              <a:tr h="37084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الفردي</a:t>
                      </a:r>
                    </a:p>
                    <a:p>
                      <a:pPr rtl="1"/>
                      <a:endParaRPr lang="ar-SA" dirty="0"/>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يفضل العمل وحده</a:t>
                      </a:r>
                    </a:p>
                    <a:p>
                      <a:pPr rtl="1"/>
                      <a:endParaRPr lang="ar-SA" dirty="0"/>
                    </a:p>
                  </a:txBody>
                  <a:tcPr/>
                </a:tc>
              </a:tr>
              <a:tr h="37084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الجماعي</a:t>
                      </a:r>
                    </a:p>
                    <a:p>
                      <a:pPr rtl="1"/>
                      <a:endParaRPr lang="ar-SA" dirty="0"/>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التفاعل مع الآخرين والعمل في مجموعة</a:t>
                      </a:r>
                      <a:endParaRPr kumimoji="0" lang="ar-SA" sz="2800" b="0" i="0" u="none" strike="noStrike" kern="1200" cap="none" spc="0" normalizeH="0" baseline="0" noProof="0" dirty="0">
                        <a:ln>
                          <a:noFill/>
                        </a:ln>
                        <a:solidFill>
                          <a:prstClr val="black"/>
                        </a:solidFill>
                        <a:effectLst/>
                        <a:uLnTx/>
                        <a:uFillTx/>
                        <a:latin typeface="+mn-lt"/>
                        <a:ea typeface="+mn-ea"/>
                        <a:cs typeface="+mn-cs"/>
                      </a:endParaRPr>
                    </a:p>
                  </a:txBody>
                  <a:tcPr/>
                </a:tc>
              </a:tr>
              <a:tr h="37084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dirty="0" err="1" smtClean="0">
                          <a:ln>
                            <a:noFill/>
                          </a:ln>
                          <a:solidFill>
                            <a:prstClr val="black"/>
                          </a:solidFill>
                          <a:effectLst/>
                          <a:uLnTx/>
                          <a:uFillTx/>
                          <a:latin typeface="+mn-lt"/>
                          <a:ea typeface="+mn-ea"/>
                          <a:cs typeface="+mn-cs"/>
                        </a:rPr>
                        <a:t>الانفتاحي</a:t>
                      </a:r>
                      <a:endParaRPr kumimoji="0" lang="ar-SA" sz="2800" b="0" i="0" u="none" strike="noStrike" kern="1200" cap="none" spc="0" normalizeH="0" baseline="0" dirty="0">
                        <a:ln>
                          <a:noFill/>
                        </a:ln>
                        <a:solidFill>
                          <a:prstClr val="black"/>
                        </a:solidFill>
                        <a:effectLst/>
                        <a:uLnTx/>
                        <a:uFillTx/>
                        <a:latin typeface="+mn-lt"/>
                        <a:ea typeface="+mn-ea"/>
                        <a:cs typeface="+mn-cs"/>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smtClean="0">
                          <a:ln>
                            <a:noFill/>
                          </a:ln>
                          <a:solidFill>
                            <a:srgbClr val="000000"/>
                          </a:solidFill>
                          <a:effectLst/>
                          <a:uLnTx/>
                          <a:uFillTx/>
                          <a:latin typeface="Arial"/>
                          <a:ea typeface="+mn-ea"/>
                          <a:cs typeface="+mn-cs"/>
                        </a:rPr>
                        <a:t>يتقبل الغموض ولا يقلق عندما لا يفهم كل شيء </a:t>
                      </a:r>
                    </a:p>
                  </a:txBody>
                  <a:tcPr/>
                </a:tc>
              </a:tr>
            </a:tbl>
          </a:graphicData>
        </a:graphic>
      </p:graphicFrame>
    </p:spTree>
    <p:extLst>
      <p:ext uri="{BB962C8B-B14F-4D97-AF65-F5344CB8AC3E}">
        <p14:creationId xmlns:p14="http://schemas.microsoft.com/office/powerpoint/2010/main" xmlns="" val="9556499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3966634219"/>
              </p:ext>
            </p:extLst>
          </p:nvPr>
        </p:nvGraphicFramePr>
        <p:xfrm>
          <a:off x="611560" y="195486"/>
          <a:ext cx="7600950" cy="4626848"/>
        </p:xfrm>
        <a:graphic>
          <a:graphicData uri="http://schemas.openxmlformats.org/drawingml/2006/table">
            <a:tbl>
              <a:tblPr rtl="1" firstRow="1" bandRow="1">
                <a:tableStyleId>{5C22544A-7EE6-4342-B048-85BDC9FD1C3A}</a:tableStyleId>
              </a:tblPr>
              <a:tblGrid>
                <a:gridCol w="2621310"/>
                <a:gridCol w="4979640"/>
              </a:tblGrid>
              <a:tr h="586864">
                <a:tc>
                  <a:txBody>
                    <a:bodyPr/>
                    <a:lstStyle/>
                    <a:p>
                      <a:pPr rtl="1"/>
                      <a:r>
                        <a:rPr lang="ar-SA" dirty="0" smtClean="0"/>
                        <a:t>الاسلوب</a:t>
                      </a:r>
                      <a:endParaRPr lang="ar-SA" dirty="0"/>
                    </a:p>
                  </a:txBody>
                  <a:tcPr/>
                </a:tc>
                <a:tc>
                  <a:txBody>
                    <a:bodyPr/>
                    <a:lstStyle/>
                    <a:p>
                      <a:pPr rtl="1"/>
                      <a:r>
                        <a:rPr lang="ar-SA" dirty="0" smtClean="0"/>
                        <a:t>التفضيلات التعليمية</a:t>
                      </a:r>
                      <a:endParaRPr lang="ar-SA" dirty="0"/>
                    </a:p>
                  </a:txBody>
                  <a:tcPr/>
                </a:tc>
              </a:tr>
              <a:tr h="56526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الانطوائي</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الأنشطة الفردية والهدوء والانعزال</a:t>
                      </a:r>
                    </a:p>
                  </a:txBody>
                  <a:tcPr/>
                </a:tc>
              </a:tr>
              <a:tr h="504056">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الانبساطي</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الأنشطة التفاعلية والمحادثة وتأدية الأدوار </a:t>
                      </a:r>
                    </a:p>
                    <a:p>
                      <a:pPr rtl="1"/>
                      <a:endParaRPr lang="ar-SA" dirty="0"/>
                    </a:p>
                  </a:txBody>
                  <a:tcPr/>
                </a:tc>
              </a:tr>
              <a:tr h="575672">
                <a:tc>
                  <a:txBody>
                    <a:bodyPr/>
                    <a:lstStyle/>
                    <a:p>
                      <a:pPr rtl="1"/>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الشمولي</a:t>
                      </a:r>
                      <a:endParaRPr lang="ar-SA" dirty="0"/>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التخمين ، تجاهل التفاصيل الدقيقة </a:t>
                      </a:r>
                    </a:p>
                    <a:p>
                      <a:pPr rtl="1"/>
                      <a:endParaRPr lang="ar-SA" dirty="0"/>
                    </a:p>
                  </a:txBody>
                  <a:tcPr/>
                </a:tc>
              </a:tr>
              <a:tr h="719296">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التحليلي</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تشريح المادة والبحث عن التفاصيل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2800" b="0" i="0" u="none" strike="noStrike" kern="1200" cap="none" spc="0" normalizeH="0" baseline="0" noProof="0" dirty="0">
                        <a:ln>
                          <a:noFill/>
                        </a:ln>
                        <a:solidFill>
                          <a:prstClr val="black"/>
                        </a:solidFill>
                        <a:effectLst/>
                        <a:uLnTx/>
                        <a:uFillTx/>
                        <a:latin typeface="+mn-lt"/>
                        <a:ea typeface="+mn-ea"/>
                        <a:cs typeface="+mn-cs"/>
                      </a:endParaRPr>
                    </a:p>
                  </a:txBody>
                  <a:tcPr/>
                </a:tc>
              </a:tr>
              <a:tr h="56650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الانغلاقي</a:t>
                      </a:r>
                    </a:p>
                    <a:p>
                      <a:pPr rtl="1"/>
                      <a:endParaRPr lang="ar-SA" dirty="0"/>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smtClean="0">
                          <a:ln>
                            <a:noFill/>
                          </a:ln>
                          <a:solidFill>
                            <a:prstClr val="black"/>
                          </a:solidFill>
                          <a:effectLst/>
                          <a:uLnTx/>
                          <a:uFillTx/>
                          <a:latin typeface="+mn-lt"/>
                          <a:ea typeface="+mn-ea"/>
                          <a:cs typeface="+mn-cs"/>
                        </a:rPr>
                        <a:t>التخطيط بعناية والالتزام بالخطة</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2800" b="0" i="0" u="none" strike="noStrike" kern="1200" cap="none" spc="0" normalizeH="0" baseline="0" noProof="0" dirty="0">
                        <a:ln>
                          <a:noFill/>
                        </a:ln>
                        <a:solidFill>
                          <a:prstClr val="black"/>
                        </a:solidFill>
                        <a:effectLst/>
                        <a:uLnTx/>
                        <a:uFillTx/>
                        <a:latin typeface="+mn-lt"/>
                        <a:ea typeface="+mn-ea"/>
                        <a:cs typeface="+mn-cs"/>
                      </a:endParaRPr>
                    </a:p>
                  </a:txBody>
                  <a:tcPr/>
                </a:tc>
              </a:tr>
            </a:tbl>
          </a:graphicData>
        </a:graphic>
      </p:graphicFrame>
    </p:spTree>
    <p:extLst>
      <p:ext uri="{BB962C8B-B14F-4D97-AF65-F5344CB8AC3E}">
        <p14:creationId xmlns:p14="http://schemas.microsoft.com/office/powerpoint/2010/main" xmlns="" val="28876981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016852"/>
            <a:ext cx="7385248" cy="3108543"/>
          </a:xfrm>
        </p:spPr>
        <p:txBody>
          <a:bodyPr>
            <a:normAutofit fontScale="92500"/>
          </a:bodyPr>
          <a:lstStyle/>
          <a:p>
            <a:pPr marL="0" indent="0" algn="justLow">
              <a:lnSpc>
                <a:spcPts val="4200"/>
              </a:lnSpc>
              <a:buNone/>
            </a:pPr>
            <a:r>
              <a:rPr lang="ar-SA" dirty="0" smtClean="0"/>
              <a:t>وهناك تصنيف آخر لأساليب التعلم, يسمي بتصنيف </a:t>
            </a:r>
            <a:r>
              <a:rPr lang="ar-SA" dirty="0">
                <a:ea typeface="Calibri"/>
              </a:rPr>
              <a:t>فارك (</a:t>
            </a:r>
            <a:r>
              <a:rPr lang="en-US" dirty="0">
                <a:ea typeface="Calibri"/>
                <a:cs typeface="Arial"/>
              </a:rPr>
              <a:t>VARK</a:t>
            </a:r>
            <a:r>
              <a:rPr lang="ar-SA" dirty="0" smtClean="0">
                <a:ea typeface="Calibri"/>
              </a:rPr>
              <a:t>)</a:t>
            </a:r>
          </a:p>
          <a:p>
            <a:pPr marL="0" indent="0" algn="justLow">
              <a:lnSpc>
                <a:spcPts val="4200"/>
              </a:lnSpc>
              <a:buNone/>
            </a:pPr>
            <a:r>
              <a:rPr lang="ar-SA" dirty="0" smtClean="0"/>
              <a:t>حيث أعد كل من الباحثين </a:t>
            </a:r>
            <a:r>
              <a:rPr lang="ar-SA" dirty="0" err="1"/>
              <a:t>فليمنج</a:t>
            </a:r>
            <a:r>
              <a:rPr lang="ar-SA" dirty="0"/>
              <a:t> </a:t>
            </a:r>
            <a:r>
              <a:rPr lang="ar-SA" dirty="0" smtClean="0"/>
              <a:t>و </a:t>
            </a:r>
            <a:r>
              <a:rPr lang="ar-SA" dirty="0" err="1" smtClean="0"/>
              <a:t>بونويل</a:t>
            </a:r>
            <a:r>
              <a:rPr lang="ar-SA" dirty="0" smtClean="0"/>
              <a:t> </a:t>
            </a:r>
            <a:r>
              <a:rPr lang="ar-SA" dirty="0"/>
              <a:t>نموذجاً </a:t>
            </a:r>
            <a:r>
              <a:rPr lang="ar-SA" dirty="0" smtClean="0"/>
              <a:t>لأنماط </a:t>
            </a:r>
            <a:r>
              <a:rPr lang="ar-SA" dirty="0"/>
              <a:t>التعلم المفضلة لدي المتعلمين </a:t>
            </a:r>
            <a:r>
              <a:rPr lang="ar-SA" dirty="0" smtClean="0"/>
              <a:t>لتصنيف </a:t>
            </a:r>
            <a:r>
              <a:rPr lang="ar-SA" dirty="0"/>
              <a:t>الطلبة بناء على ميولهم </a:t>
            </a:r>
            <a:r>
              <a:rPr lang="ar-SA"/>
              <a:t>و </a:t>
            </a:r>
            <a:r>
              <a:rPr lang="ar-SA" smtClean="0"/>
              <a:t>تفضيلاتهم، </a:t>
            </a:r>
            <a:r>
              <a:rPr lang="ar-SA" dirty="0"/>
              <a:t>أُطلق عليه اسم </a:t>
            </a:r>
            <a:r>
              <a:rPr lang="ar-SA" dirty="0" smtClean="0"/>
              <a:t>تصنيف فارك </a:t>
            </a:r>
            <a:r>
              <a:rPr lang="en-US" dirty="0" smtClean="0"/>
              <a:t>VARK)</a:t>
            </a:r>
            <a:r>
              <a:rPr lang="ar-SA" dirty="0" smtClean="0"/>
              <a:t>)</a:t>
            </a:r>
          </a:p>
          <a:p>
            <a:pPr marL="0" indent="0" algn="justLow">
              <a:lnSpc>
                <a:spcPts val="4200"/>
              </a:lnSpc>
              <a:buNone/>
            </a:pPr>
            <a:r>
              <a:rPr lang="ar-SA" dirty="0" smtClean="0"/>
              <a:t>يتكون </a:t>
            </a:r>
            <a:r>
              <a:rPr lang="ar-SA" dirty="0"/>
              <a:t>هذا النموذج من أربعة أنماط تعليمية مفضلة لدى الطلبة هي:</a:t>
            </a:r>
          </a:p>
        </p:txBody>
      </p:sp>
    </p:spTree>
    <p:extLst>
      <p:ext uri="{BB962C8B-B14F-4D97-AF65-F5344CB8AC3E}">
        <p14:creationId xmlns:p14="http://schemas.microsoft.com/office/powerpoint/2010/main" xmlns="" val="34221820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t>نمط التعلم </a:t>
            </a:r>
            <a:r>
              <a:rPr lang="ar-SA" dirty="0" smtClean="0"/>
              <a:t>البصري</a:t>
            </a:r>
            <a:endParaRPr lang="ar-SA" dirty="0"/>
          </a:p>
        </p:txBody>
      </p:sp>
      <p:sp>
        <p:nvSpPr>
          <p:cNvPr id="3" name="Content Placeholder 2"/>
          <p:cNvSpPr>
            <a:spLocks noGrp="1"/>
          </p:cNvSpPr>
          <p:nvPr>
            <p:ph idx="1"/>
          </p:nvPr>
        </p:nvSpPr>
        <p:spPr>
          <a:xfrm>
            <a:off x="755576" y="1016852"/>
            <a:ext cx="7169224" cy="3715138"/>
          </a:xfrm>
        </p:spPr>
        <p:txBody>
          <a:bodyPr>
            <a:normAutofit/>
          </a:bodyPr>
          <a:lstStyle/>
          <a:p>
            <a:pPr algn="justLow">
              <a:lnSpc>
                <a:spcPts val="5100"/>
              </a:lnSpc>
            </a:pPr>
            <a:r>
              <a:rPr lang="ar-SA" dirty="0" smtClean="0"/>
              <a:t>يعتمد </a:t>
            </a:r>
            <a:r>
              <a:rPr lang="ar-SA" dirty="0"/>
              <a:t>المتعلم في هذا النمط على الإدراك البصري والذاكرة البصرية، ويتعلم على نحو أفضل من خلال رؤية المادة التعليمية كالرسومات والأشكال </a:t>
            </a:r>
            <a:r>
              <a:rPr lang="ar-SA" dirty="0" smtClean="0"/>
              <a:t>البيانية </a:t>
            </a:r>
            <a:r>
              <a:rPr lang="ar-SA" dirty="0"/>
              <a:t>،والعروض التصويرية ،وأجهزة العرض ،إلى غير ذلك من تقنيات مرئية</a:t>
            </a:r>
            <a:r>
              <a:rPr lang="ar-SA" dirty="0" smtClean="0"/>
              <a:t>. </a:t>
            </a:r>
            <a:endParaRPr lang="ar-SA" dirty="0"/>
          </a:p>
        </p:txBody>
      </p:sp>
    </p:spTree>
    <p:extLst>
      <p:ext uri="{BB962C8B-B14F-4D97-AF65-F5344CB8AC3E}">
        <p14:creationId xmlns:p14="http://schemas.microsoft.com/office/powerpoint/2010/main" xmlns="" val="8492658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016852"/>
            <a:ext cx="7169224" cy="3108543"/>
          </a:xfrm>
        </p:spPr>
        <p:txBody>
          <a:bodyPr/>
          <a:lstStyle/>
          <a:p>
            <a:pPr>
              <a:lnSpc>
                <a:spcPts val="4500"/>
              </a:lnSpc>
            </a:pPr>
            <a:r>
              <a:rPr lang="ar-SA" dirty="0"/>
              <a:t>إن الطلبة الذين يفضلون هذا النمط يتصفون بترجمة ما يرونه بشكل مناسب </a:t>
            </a:r>
            <a:r>
              <a:rPr lang="ar-SA" dirty="0" smtClean="0"/>
              <a:t>، </a:t>
            </a:r>
            <a:r>
              <a:rPr lang="ar-SA" dirty="0"/>
              <a:t>ولديهم مهارات عالية في استقبال وتجهيز ومعالجة الخبرات المرئية، الأمر الذي يجعل إدراكهم للخبرات التعليمية يتم بشكل أفضل من خلال الوسائط المرئية.</a:t>
            </a:r>
          </a:p>
          <a:p>
            <a:endParaRPr lang="ar-SA" dirty="0"/>
          </a:p>
        </p:txBody>
      </p:sp>
    </p:spTree>
    <p:extLst>
      <p:ext uri="{BB962C8B-B14F-4D97-AF65-F5344CB8AC3E}">
        <p14:creationId xmlns:p14="http://schemas.microsoft.com/office/powerpoint/2010/main" xmlns="" val="13883114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t>نمط التعلم السمعي</a:t>
            </a:r>
          </a:p>
        </p:txBody>
      </p:sp>
      <p:sp>
        <p:nvSpPr>
          <p:cNvPr id="3" name="Content Placeholder 2"/>
          <p:cNvSpPr>
            <a:spLocks noGrp="1"/>
          </p:cNvSpPr>
          <p:nvPr>
            <p:ph idx="1"/>
          </p:nvPr>
        </p:nvSpPr>
        <p:spPr>
          <a:xfrm>
            <a:off x="755576" y="1016852"/>
            <a:ext cx="7169224" cy="3108543"/>
          </a:xfrm>
        </p:spPr>
        <p:txBody>
          <a:bodyPr>
            <a:normAutofit/>
          </a:bodyPr>
          <a:lstStyle/>
          <a:p>
            <a:pPr marL="0" indent="0" algn="justLow">
              <a:lnSpc>
                <a:spcPts val="4500"/>
              </a:lnSpc>
              <a:buNone/>
            </a:pPr>
            <a:r>
              <a:rPr lang="ar-SA" dirty="0" smtClean="0"/>
              <a:t>يعتمد </a:t>
            </a:r>
            <a:r>
              <a:rPr lang="ar-SA" dirty="0"/>
              <a:t>المتعلم في هذا النمط على الإدراك السمعي والذاكرة السمعية، ويتعلم على نحو أفضل من خلال سماع المادة التعليمية كسماع المحاضرات، والأشرطة المسجلة، والمناقشات والحوارات الشفوية، إلى غير ذلك من ممارسات شفوية وسمعية</a:t>
            </a:r>
            <a:r>
              <a:rPr lang="ar-SA" dirty="0" smtClean="0"/>
              <a:t>.</a:t>
            </a:r>
            <a:endParaRPr lang="ar-SA" dirty="0"/>
          </a:p>
        </p:txBody>
      </p:sp>
    </p:spTree>
    <p:extLst>
      <p:ext uri="{BB962C8B-B14F-4D97-AF65-F5344CB8AC3E}">
        <p14:creationId xmlns:p14="http://schemas.microsoft.com/office/powerpoint/2010/main" xmlns="" val="1089567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016852"/>
            <a:ext cx="7601272" cy="3355098"/>
          </a:xfrm>
        </p:spPr>
        <p:txBody>
          <a:bodyPr/>
          <a:lstStyle/>
          <a:p>
            <a:pPr>
              <a:lnSpc>
                <a:spcPts val="4500"/>
              </a:lnSpc>
            </a:pPr>
            <a:r>
              <a:rPr lang="ar-SA" dirty="0"/>
              <a:t>إن الطلبة الذين يفضلون هذا النمط يتصفون بفهم الخبرات التعليمية المسموعة، ولديهم قدرة عالية على الاستماع </a:t>
            </a:r>
            <a:r>
              <a:rPr lang="ar-SA" dirty="0" smtClean="0"/>
              <a:t>الجيد، </a:t>
            </a:r>
            <a:r>
              <a:rPr lang="ar-SA" dirty="0"/>
              <a:t>ولديهم مهارات عالية في استقبال وتجهيز ومعالجة الخبرات السمعية، الأمر الذي يجعل إدراكهم للخبرات التعليمية يتم بشكل أفضل من خلال الوسائط السمعية</a:t>
            </a:r>
          </a:p>
        </p:txBody>
      </p:sp>
    </p:spTree>
    <p:extLst>
      <p:ext uri="{BB962C8B-B14F-4D97-AF65-F5344CB8AC3E}">
        <p14:creationId xmlns:p14="http://schemas.microsoft.com/office/powerpoint/2010/main" xmlns="" val="38727895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dirty="0"/>
              <a:t>نمط التعلم القرائي/ الكتابي</a:t>
            </a:r>
          </a:p>
        </p:txBody>
      </p:sp>
      <p:sp>
        <p:nvSpPr>
          <p:cNvPr id="3" name="Content Placeholder 2"/>
          <p:cNvSpPr>
            <a:spLocks noGrp="1"/>
          </p:cNvSpPr>
          <p:nvPr>
            <p:ph idx="1"/>
          </p:nvPr>
        </p:nvSpPr>
        <p:spPr>
          <a:xfrm>
            <a:off x="539552" y="1016852"/>
            <a:ext cx="7385248" cy="3643130"/>
          </a:xfrm>
        </p:spPr>
        <p:txBody>
          <a:bodyPr>
            <a:normAutofit/>
          </a:bodyPr>
          <a:lstStyle/>
          <a:p>
            <a:pPr algn="justLow">
              <a:lnSpc>
                <a:spcPts val="4200"/>
              </a:lnSpc>
            </a:pPr>
            <a:r>
              <a:rPr lang="ar-SA" dirty="0" smtClean="0">
                <a:ea typeface="Calibri"/>
              </a:rPr>
              <a:t>يعتمد </a:t>
            </a:r>
            <a:r>
              <a:rPr lang="ar-SA" dirty="0">
                <a:ea typeface="Calibri"/>
              </a:rPr>
              <a:t>المتعلم في هذا النمط على إدراك الأفكار والمعاني المقروءة و المكتوبة، ويتعلم على نحو أفضل من خلال قراءة الأفكار والمعاني، أو كتابتها، ويستلزم هذا النمط الكتب والمراجع والقواميس والنشرات والمقالات وأوراق العمل، كذلك الأعمال الكتابية. </a:t>
            </a:r>
            <a:endParaRPr lang="ar-SA" dirty="0"/>
          </a:p>
        </p:txBody>
      </p:sp>
    </p:spTree>
    <p:extLst>
      <p:ext uri="{BB962C8B-B14F-4D97-AF65-F5344CB8AC3E}">
        <p14:creationId xmlns:p14="http://schemas.microsoft.com/office/powerpoint/2010/main" xmlns="" val="12958786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16852"/>
            <a:ext cx="6953200" cy="3108543"/>
          </a:xfrm>
        </p:spPr>
        <p:txBody>
          <a:bodyPr/>
          <a:lstStyle/>
          <a:p>
            <a:pPr lvl="0" algn="justLow">
              <a:lnSpc>
                <a:spcPts val="4500"/>
              </a:lnSpc>
            </a:pPr>
            <a:r>
              <a:rPr lang="ar-SA" sz="2200" dirty="0">
                <a:solidFill>
                  <a:prstClr val="black"/>
                </a:solidFill>
                <a:ea typeface="Calibri"/>
              </a:rPr>
              <a:t>إن الطلبة الذين يفضلون هذا النمط يتصفون بميلهم إلى أن تعرض الخبرات التعليمية عليهم منطوقة أو مكتوبة، وأنهم يدركون بصورة أفضل الخبرات التعليمية التي </a:t>
            </a:r>
            <a:r>
              <a:rPr lang="ar-SA" sz="2200" dirty="0" smtClean="0">
                <a:solidFill>
                  <a:prstClr val="black"/>
                </a:solidFill>
                <a:ea typeface="Calibri"/>
              </a:rPr>
              <a:t>يقرؤونها </a:t>
            </a:r>
            <a:r>
              <a:rPr lang="ar-SA" sz="2200" dirty="0">
                <a:solidFill>
                  <a:prstClr val="black"/>
                </a:solidFill>
                <a:ea typeface="Calibri"/>
              </a:rPr>
              <a:t>أو يكتبونها، ولديهم رغبة بتدوين جميع الخبرات التعليمية، </a:t>
            </a:r>
            <a:r>
              <a:rPr lang="ar-SA" sz="2200" dirty="0" smtClean="0">
                <a:solidFill>
                  <a:prstClr val="black"/>
                </a:solidFill>
                <a:ea typeface="Calibri"/>
              </a:rPr>
              <a:t>الامر الذي </a:t>
            </a:r>
            <a:r>
              <a:rPr lang="ar-SA" sz="2200" dirty="0">
                <a:solidFill>
                  <a:prstClr val="black"/>
                </a:solidFill>
                <a:ea typeface="Calibri"/>
              </a:rPr>
              <a:t>يجعل إدراكهم للخبرات التعليمية يتم بشكل أفضل من خلال وسائط مقروءة ومكتوبة</a:t>
            </a:r>
            <a:endParaRPr lang="ar-SA" sz="2200" dirty="0">
              <a:solidFill>
                <a:prstClr val="black"/>
              </a:solidFill>
            </a:endParaRPr>
          </a:p>
          <a:p>
            <a:endParaRPr lang="ar-SA" dirty="0"/>
          </a:p>
        </p:txBody>
      </p:sp>
    </p:spTree>
    <p:extLst>
      <p:ext uri="{BB962C8B-B14F-4D97-AF65-F5344CB8AC3E}">
        <p14:creationId xmlns:p14="http://schemas.microsoft.com/office/powerpoint/2010/main" xmlns="" val="15248580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t>نمط التعلم العملي/الحركي</a:t>
            </a:r>
          </a:p>
        </p:txBody>
      </p:sp>
      <p:sp>
        <p:nvSpPr>
          <p:cNvPr id="3" name="Content Placeholder 2"/>
          <p:cNvSpPr>
            <a:spLocks noGrp="1"/>
          </p:cNvSpPr>
          <p:nvPr>
            <p:ph idx="1"/>
          </p:nvPr>
        </p:nvSpPr>
        <p:spPr>
          <a:xfrm>
            <a:off x="323528" y="771550"/>
            <a:ext cx="8352928" cy="4104456"/>
          </a:xfrm>
        </p:spPr>
        <p:txBody>
          <a:bodyPr>
            <a:normAutofit fontScale="92500"/>
          </a:bodyPr>
          <a:lstStyle/>
          <a:p>
            <a:pPr algn="justLow">
              <a:lnSpc>
                <a:spcPts val="4600"/>
              </a:lnSpc>
            </a:pPr>
            <a:r>
              <a:rPr lang="ar-SA" dirty="0" smtClean="0">
                <a:ea typeface="Calibri"/>
              </a:rPr>
              <a:t>يعتمد </a:t>
            </a:r>
            <a:r>
              <a:rPr lang="ar-SA" dirty="0">
                <a:ea typeface="Calibri"/>
              </a:rPr>
              <a:t>المتعلم في هذا النمط على الإدراك </a:t>
            </a:r>
            <a:r>
              <a:rPr lang="ar-SA" dirty="0" smtClean="0">
                <a:ea typeface="Calibri"/>
              </a:rPr>
              <a:t>اللمسي </a:t>
            </a:r>
            <a:r>
              <a:rPr lang="ar-SA" dirty="0">
                <a:ea typeface="Calibri"/>
              </a:rPr>
              <a:t>لتعلم الأفكار والمعاني،  ويتعلم على نحو أفضل من خلال العمل اليدوي واستخدام جميع </a:t>
            </a:r>
            <a:r>
              <a:rPr lang="ar-SA" dirty="0" smtClean="0">
                <a:ea typeface="Calibri"/>
              </a:rPr>
              <a:t>الحواس.</a:t>
            </a:r>
          </a:p>
          <a:p>
            <a:pPr algn="justLow">
              <a:lnSpc>
                <a:spcPts val="4600"/>
              </a:lnSpc>
            </a:pPr>
            <a:r>
              <a:rPr lang="ar-SA" dirty="0" smtClean="0">
                <a:ea typeface="Calibri"/>
              </a:rPr>
              <a:t> ويفضل  المتعلمون بهذا الاسلوب المواقف </a:t>
            </a:r>
            <a:r>
              <a:rPr lang="ar-SA" dirty="0">
                <a:ea typeface="Calibri"/>
              </a:rPr>
              <a:t>والنماذج الحقيقية، والطبيعية، واستخدام الحاسوب، </a:t>
            </a:r>
            <a:r>
              <a:rPr lang="ar-SA" dirty="0" smtClean="0">
                <a:ea typeface="Calibri"/>
              </a:rPr>
              <a:t>والمختبرات، ولديهم </a:t>
            </a:r>
            <a:r>
              <a:rPr lang="ar-SA" dirty="0">
                <a:ea typeface="Calibri"/>
              </a:rPr>
              <a:t>مهارات عالية في استقبال </a:t>
            </a:r>
            <a:r>
              <a:rPr lang="ar-SA" dirty="0" smtClean="0">
                <a:ea typeface="Calibri"/>
              </a:rPr>
              <a:t>ومعالجة </a:t>
            </a:r>
            <a:r>
              <a:rPr lang="ar-SA" dirty="0">
                <a:ea typeface="Calibri"/>
              </a:rPr>
              <a:t>الخبرات العملية، الأمر الذي يجعل إدراكهم للخبرات التعليمية يتم بشكل أفضل من خلال وسائط تجريبية عملية.</a:t>
            </a:r>
            <a:endParaRPr lang="ar-SA" dirty="0"/>
          </a:p>
        </p:txBody>
      </p:sp>
    </p:spTree>
    <p:extLst>
      <p:ext uri="{BB962C8B-B14F-4D97-AF65-F5344CB8AC3E}">
        <p14:creationId xmlns:p14="http://schemas.microsoft.com/office/powerpoint/2010/main" xmlns="" val="32571235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ar-SA" dirty="0" smtClean="0"/>
              <a:t>ما الفرق بين أساليب التعلم واستراتيجيات التعلم؟</a:t>
            </a:r>
          </a:p>
          <a:p>
            <a:pPr marL="0" indent="0">
              <a:buNone/>
            </a:pPr>
            <a:r>
              <a:rPr lang="ar-SA" dirty="0">
                <a:solidFill>
                  <a:srgbClr val="C00000"/>
                </a:solidFill>
              </a:rPr>
              <a:t>أساليب التعلم : </a:t>
            </a:r>
          </a:p>
          <a:p>
            <a:pPr marL="0" indent="0">
              <a:buNone/>
            </a:pPr>
            <a:r>
              <a:rPr lang="ar-SA" dirty="0"/>
              <a:t>خصائص داخلية للفرد لا ارادية ، </a:t>
            </a:r>
            <a:r>
              <a:rPr lang="ar-SA" dirty="0" smtClean="0"/>
              <a:t>لا </a:t>
            </a:r>
            <a:r>
              <a:rPr lang="ar-SA" dirty="0"/>
              <a:t>يتم ادراكها أو استخدامها بشكل </a:t>
            </a:r>
            <a:r>
              <a:rPr lang="ar-SA" dirty="0" smtClean="0"/>
              <a:t>شعوري. </a:t>
            </a:r>
          </a:p>
          <a:p>
            <a:pPr marL="0" indent="0">
              <a:buNone/>
            </a:pPr>
            <a:r>
              <a:rPr lang="ar-SA" dirty="0">
                <a:solidFill>
                  <a:srgbClr val="C00000"/>
                </a:solidFill>
              </a:rPr>
              <a:t>استراتيجيات التعلم : </a:t>
            </a:r>
          </a:p>
          <a:p>
            <a:pPr marL="0" indent="0">
              <a:buNone/>
            </a:pPr>
            <a:r>
              <a:rPr lang="ar-SA" dirty="0"/>
              <a:t>هي إجراءات وعمليات إرادية ، يختارها الطالب بغرض تسهيل عملية </a:t>
            </a:r>
            <a:r>
              <a:rPr lang="ar-SA" dirty="0" smtClean="0"/>
              <a:t>التعلم، </a:t>
            </a:r>
            <a:r>
              <a:rPr lang="ar-SA" dirty="0"/>
              <a:t>وهي طرق يقوم بتوظيفها </a:t>
            </a:r>
            <a:r>
              <a:rPr lang="ar-SA" dirty="0" smtClean="0"/>
              <a:t>لإتقان </a:t>
            </a:r>
            <a:r>
              <a:rPr lang="ar-SA" dirty="0"/>
              <a:t>المادة التعليمية </a:t>
            </a:r>
            <a:r>
              <a:rPr lang="ar-SA" dirty="0" smtClean="0"/>
              <a:t>.</a:t>
            </a:r>
            <a:endParaRPr lang="ar-SA" dirty="0"/>
          </a:p>
        </p:txBody>
      </p:sp>
    </p:spTree>
    <p:extLst>
      <p:ext uri="{BB962C8B-B14F-4D97-AF65-F5344CB8AC3E}">
        <p14:creationId xmlns:p14="http://schemas.microsoft.com/office/powerpoint/2010/main" xmlns="" val="16506351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411510"/>
            <a:ext cx="7128792" cy="3960440"/>
          </a:xfrm>
        </p:spPr>
        <p:txBody>
          <a:bodyPr>
            <a:normAutofit/>
          </a:bodyPr>
          <a:lstStyle/>
          <a:p>
            <a:pPr lvl="0">
              <a:lnSpc>
                <a:spcPts val="4800"/>
              </a:lnSpc>
              <a:buNone/>
            </a:pPr>
            <a:r>
              <a:rPr lang="ar-SA" dirty="0" smtClean="0">
                <a:solidFill>
                  <a:schemeClr val="tx2">
                    <a:lumMod val="50000"/>
                  </a:schemeClr>
                </a:solidFill>
                <a:latin typeface="Arial"/>
                <a:cs typeface="PT Bold Dusky" pitchFamily="2" charset="-78"/>
              </a:rPr>
              <a:t>لكن السؤال </a:t>
            </a:r>
            <a:r>
              <a:rPr lang="ar-SA" dirty="0" err="1" smtClean="0">
                <a:solidFill>
                  <a:schemeClr val="tx2">
                    <a:lumMod val="50000"/>
                  </a:schemeClr>
                </a:solidFill>
                <a:latin typeface="Arial"/>
                <a:cs typeface="PT Bold Dusky" pitchFamily="2" charset="-78"/>
              </a:rPr>
              <a:t>هنا </a:t>
            </a:r>
            <a:r>
              <a:rPr lang="ar-SA" dirty="0" smtClean="0">
                <a:solidFill>
                  <a:schemeClr val="tx2">
                    <a:lumMod val="50000"/>
                  </a:schemeClr>
                </a:solidFill>
                <a:latin typeface="Arial"/>
                <a:cs typeface="PT Bold Dusky" pitchFamily="2" charset="-78"/>
              </a:rPr>
              <a:t>: هل هناك علاقة مباشرة بين كل </a:t>
            </a:r>
            <a:r>
              <a:rPr lang="ar-SA" dirty="0" err="1" smtClean="0">
                <a:solidFill>
                  <a:schemeClr val="tx2">
                    <a:lumMod val="50000"/>
                  </a:schemeClr>
                </a:solidFill>
                <a:latin typeface="Arial"/>
                <a:cs typeface="PT Bold Dusky" pitchFamily="2" charset="-78"/>
              </a:rPr>
              <a:t>منهما </a:t>
            </a:r>
            <a:r>
              <a:rPr lang="ar-SA" dirty="0" err="1" smtClean="0">
                <a:solidFill>
                  <a:schemeClr val="tx2">
                    <a:lumMod val="50000"/>
                  </a:schemeClr>
                </a:solidFill>
                <a:latin typeface="Arial"/>
                <a:cs typeface="PT Bold Dusky" pitchFamily="2" charset="-78"/>
              </a:rPr>
              <a:t>؟</a:t>
            </a:r>
            <a:endParaRPr lang="ar-SA" dirty="0" smtClean="0">
              <a:solidFill>
                <a:schemeClr val="tx2">
                  <a:lumMod val="50000"/>
                </a:schemeClr>
              </a:solidFill>
              <a:latin typeface="Arial"/>
              <a:cs typeface="PT Bold Dusky" pitchFamily="2" charset="-78"/>
            </a:endParaRPr>
          </a:p>
          <a:p>
            <a:pPr>
              <a:lnSpc>
                <a:spcPts val="4800"/>
              </a:lnSpc>
              <a:buNone/>
            </a:pPr>
            <a:r>
              <a:rPr lang="ar-SA" dirty="0" smtClean="0">
                <a:solidFill>
                  <a:schemeClr val="tx2">
                    <a:lumMod val="50000"/>
                  </a:schemeClr>
                </a:solidFill>
                <a:latin typeface="Arial"/>
                <a:cs typeface="PT Bold Dusky" pitchFamily="2" charset="-78"/>
              </a:rPr>
              <a:t>الإجابة </a:t>
            </a:r>
            <a:r>
              <a:rPr lang="ar-SA" dirty="0">
                <a:solidFill>
                  <a:schemeClr val="tx2">
                    <a:lumMod val="50000"/>
                  </a:schemeClr>
                </a:solidFill>
                <a:latin typeface="Arial"/>
                <a:cs typeface="PT Bold Dusky" pitchFamily="2" charset="-78"/>
              </a:rPr>
              <a:t>نعم ، هناك علاقة مباشرة بين </a:t>
            </a:r>
            <a:r>
              <a:rPr lang="ar-SA" dirty="0" smtClean="0">
                <a:solidFill>
                  <a:schemeClr val="tx2">
                    <a:lumMod val="50000"/>
                  </a:schemeClr>
                </a:solidFill>
                <a:latin typeface="Arial"/>
                <a:cs typeface="PT Bold Dusky" pitchFamily="2" charset="-78"/>
              </a:rPr>
              <a:t>أساليب التعلم </a:t>
            </a:r>
            <a:r>
              <a:rPr lang="ar-SA" dirty="0">
                <a:solidFill>
                  <a:schemeClr val="tx2">
                    <a:lumMod val="50000"/>
                  </a:schemeClr>
                </a:solidFill>
                <a:latin typeface="Arial"/>
                <a:cs typeface="PT Bold Dusky" pitchFamily="2" charset="-78"/>
              </a:rPr>
              <a:t>واستراتيجيات التعلم ؛ اذ يميل المتعلم الى استخدام استراتيجيات التعلم التي تنسجم مع أسلوبه </a:t>
            </a:r>
            <a:r>
              <a:rPr lang="ar-SA" dirty="0" err="1">
                <a:solidFill>
                  <a:schemeClr val="tx2">
                    <a:lumMod val="50000"/>
                  </a:schemeClr>
                </a:solidFill>
                <a:latin typeface="Arial"/>
                <a:cs typeface="PT Bold Dusky" pitchFamily="2" charset="-78"/>
              </a:rPr>
              <a:t>المفضل </a:t>
            </a:r>
            <a:r>
              <a:rPr lang="ar-SA" dirty="0" err="1" smtClean="0"/>
              <a:t>.</a:t>
            </a:r>
            <a:endParaRPr lang="ar-SA" dirty="0"/>
          </a:p>
        </p:txBody>
      </p:sp>
    </p:spTree>
    <p:extLst>
      <p:ext uri="{BB962C8B-B14F-4D97-AF65-F5344CB8AC3E}">
        <p14:creationId xmlns:p14="http://schemas.microsoft.com/office/powerpoint/2010/main" xmlns="" val="25082971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استراتيجيات تعلم اللغة الثانية</a:t>
            </a:r>
            <a:endParaRPr lang="ar-SA" dirty="0"/>
          </a:p>
        </p:txBody>
      </p:sp>
      <p:sp>
        <p:nvSpPr>
          <p:cNvPr id="3" name="Content Placeholder 2"/>
          <p:cNvSpPr>
            <a:spLocks noGrp="1"/>
          </p:cNvSpPr>
          <p:nvPr>
            <p:ph idx="1"/>
          </p:nvPr>
        </p:nvSpPr>
        <p:spPr>
          <a:xfrm>
            <a:off x="755576" y="1016852"/>
            <a:ext cx="7488832" cy="3499114"/>
          </a:xfrm>
        </p:spPr>
        <p:txBody>
          <a:bodyPr>
            <a:normAutofit/>
          </a:bodyPr>
          <a:lstStyle/>
          <a:p>
            <a:pPr algn="justLow">
              <a:lnSpc>
                <a:spcPts val="5100"/>
              </a:lnSpc>
            </a:pPr>
            <a:r>
              <a:rPr lang="ar-SA" dirty="0" smtClean="0"/>
              <a:t>الطريقة الطبيعية لاكتساب اللغة في المواقف التواصلية هي الاستماع والتحدث بهذه اللغة ، الا أن تعلم اللغة في غير بيئتها الأصلية لا يتيح هذه الفرصة للمتعلمين ، وعليهم أن يجدوا بدائل اخري ، وأن يخلقوا مواقف تضطرهم لممارسة اللغة . </a:t>
            </a:r>
            <a:endParaRPr lang="ar-SA" dirty="0"/>
          </a:p>
        </p:txBody>
      </p:sp>
    </p:spTree>
    <p:extLst>
      <p:ext uri="{BB962C8B-B14F-4D97-AF65-F5344CB8AC3E}">
        <p14:creationId xmlns:p14="http://schemas.microsoft.com/office/powerpoint/2010/main" xmlns="" val="29358102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استراتيجية كرة الثلج</a:t>
            </a:r>
            <a:endParaRPr lang="ar-SA" dirty="0"/>
          </a:p>
        </p:txBody>
      </p:sp>
      <p:sp>
        <p:nvSpPr>
          <p:cNvPr id="3" name="Content Placeholder 2"/>
          <p:cNvSpPr>
            <a:spLocks noGrp="1"/>
          </p:cNvSpPr>
          <p:nvPr>
            <p:ph idx="1"/>
          </p:nvPr>
        </p:nvSpPr>
        <p:spPr/>
        <p:txBody>
          <a:bodyPr/>
          <a:lstStyle/>
          <a:p>
            <a:endParaRPr lang="ar-SA" dirty="0"/>
          </a:p>
        </p:txBody>
      </p:sp>
      <p:pic>
        <p:nvPicPr>
          <p:cNvPr id="1026" name="Picture 2" descr="http://www.ghassan-ktait.com/data/15/asd.bmp"/>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55576" y="915566"/>
            <a:ext cx="7056784" cy="374441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56674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016852"/>
            <a:ext cx="8280920" cy="3787146"/>
          </a:xfrm>
        </p:spPr>
        <p:txBody>
          <a:bodyPr>
            <a:normAutofit/>
          </a:bodyPr>
          <a:lstStyle/>
          <a:p>
            <a:pPr algn="justLow">
              <a:lnSpc>
                <a:spcPts val="4700"/>
              </a:lnSpc>
            </a:pPr>
            <a:r>
              <a:rPr lang="ar-SA" dirty="0" smtClean="0">
                <a:solidFill>
                  <a:srgbClr val="3D3D3D"/>
                </a:solidFill>
                <a:latin typeface="arial"/>
              </a:rPr>
              <a:t>استراتيجية </a:t>
            </a:r>
            <a:r>
              <a:rPr lang="ar-SA" dirty="0">
                <a:solidFill>
                  <a:srgbClr val="3D3D3D"/>
                </a:solidFill>
                <a:latin typeface="arial"/>
              </a:rPr>
              <a:t>كرة الثلج </a:t>
            </a:r>
            <a:r>
              <a:rPr lang="en-US" dirty="0">
                <a:solidFill>
                  <a:srgbClr val="3D3D3D"/>
                </a:solidFill>
                <a:latin typeface="arial"/>
              </a:rPr>
              <a:t>Snow Ball </a:t>
            </a:r>
            <a:r>
              <a:rPr lang="ar-SA" dirty="0">
                <a:solidFill>
                  <a:srgbClr val="3D3D3D"/>
                </a:solidFill>
                <a:latin typeface="arial"/>
              </a:rPr>
              <a:t>تقوم فكرتها على مبدأ: تزداد كرة الثلج حجماً كلما </a:t>
            </a:r>
            <a:r>
              <a:rPr lang="ar-SA" dirty="0" smtClean="0">
                <a:solidFill>
                  <a:srgbClr val="3D3D3D"/>
                </a:solidFill>
                <a:latin typeface="arial"/>
              </a:rPr>
              <a:t>دارت أكثر.</a:t>
            </a:r>
          </a:p>
          <a:p>
            <a:pPr algn="justLow">
              <a:lnSpc>
                <a:spcPts val="4700"/>
              </a:lnSpc>
            </a:pPr>
            <a:r>
              <a:rPr lang="ar-SA" dirty="0" smtClean="0">
                <a:solidFill>
                  <a:srgbClr val="3D3D3D"/>
                </a:solidFill>
                <a:latin typeface="arial"/>
              </a:rPr>
              <a:t> وبتطبيق ذلك علي دراسة اللغة الثانية نجد أنه من خلال زيادة القراءة والمناقشة </a:t>
            </a:r>
            <a:r>
              <a:rPr lang="ar-SA" dirty="0">
                <a:solidFill>
                  <a:srgbClr val="3D3D3D"/>
                </a:solidFill>
                <a:latin typeface="arial"/>
              </a:rPr>
              <a:t>والحوار </a:t>
            </a:r>
            <a:r>
              <a:rPr lang="ar-SA" dirty="0" smtClean="0">
                <a:solidFill>
                  <a:srgbClr val="3D3D3D"/>
                </a:solidFill>
                <a:latin typeface="arial"/>
              </a:rPr>
              <a:t>يتم </a:t>
            </a:r>
            <a:r>
              <a:rPr lang="ar-SA" dirty="0">
                <a:solidFill>
                  <a:srgbClr val="3D3D3D"/>
                </a:solidFill>
                <a:latin typeface="arial"/>
              </a:rPr>
              <a:t>التوسع في المفهوم أو </a:t>
            </a:r>
            <a:r>
              <a:rPr lang="ar-SA" dirty="0" smtClean="0">
                <a:solidFill>
                  <a:srgbClr val="3D3D3D"/>
                </a:solidFill>
                <a:latin typeface="arial"/>
              </a:rPr>
              <a:t>الموضوع الذي ندرسه ، وبالتالي تزداد الحصيلة اللغوية.</a:t>
            </a:r>
          </a:p>
          <a:p>
            <a:pPr algn="justLow">
              <a:lnSpc>
                <a:spcPts val="4700"/>
              </a:lnSpc>
            </a:pPr>
            <a:r>
              <a:rPr lang="ar-SA" dirty="0" smtClean="0">
                <a:solidFill>
                  <a:srgbClr val="3D3D3D"/>
                </a:solidFill>
                <a:latin typeface="arial"/>
              </a:rPr>
              <a:t>عنما نتعلم نص باللغة الاجنبية، يمكن ان نتبع الخطوات التالية:</a:t>
            </a:r>
          </a:p>
          <a:p>
            <a:pPr algn="justLow">
              <a:lnSpc>
                <a:spcPts val="5700"/>
              </a:lnSpc>
            </a:pPr>
            <a:endParaRPr lang="ar-SA" dirty="0"/>
          </a:p>
        </p:txBody>
      </p:sp>
    </p:spTree>
    <p:extLst>
      <p:ext uri="{BB962C8B-B14F-4D97-AF65-F5344CB8AC3E}">
        <p14:creationId xmlns:p14="http://schemas.microsoft.com/office/powerpoint/2010/main" xmlns="" val="15454541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2036264447"/>
              </p:ext>
            </p:extLst>
          </p:nvPr>
        </p:nvGraphicFramePr>
        <p:xfrm>
          <a:off x="899592" y="411510"/>
          <a:ext cx="6705600" cy="3674680"/>
        </p:xfrm>
        <a:graphic>
          <a:graphicData uri="http://schemas.openxmlformats.org/drawingml/2006/table">
            <a:tbl>
              <a:tblPr rtl="1" firstRow="1" bandRow="1">
                <a:tableStyleId>{5C22544A-7EE6-4342-B048-85BDC9FD1C3A}</a:tableStyleId>
              </a:tblPr>
              <a:tblGrid>
                <a:gridCol w="1070198"/>
                <a:gridCol w="3400202"/>
                <a:gridCol w="2235200"/>
              </a:tblGrid>
              <a:tr h="657160">
                <a:tc>
                  <a:txBody>
                    <a:bodyPr/>
                    <a:lstStyle/>
                    <a:p>
                      <a:pPr rtl="1"/>
                      <a:r>
                        <a:rPr lang="ar-SA" dirty="0" smtClean="0"/>
                        <a:t>م</a:t>
                      </a:r>
                      <a:endParaRPr lang="ar-SA" dirty="0"/>
                    </a:p>
                  </a:txBody>
                  <a:tcPr/>
                </a:tc>
                <a:tc>
                  <a:txBody>
                    <a:bodyPr/>
                    <a:lstStyle/>
                    <a:p>
                      <a:pPr algn="ctr" rtl="1"/>
                      <a:r>
                        <a:rPr lang="ar-SA" dirty="0" smtClean="0"/>
                        <a:t>العمل</a:t>
                      </a:r>
                      <a:endParaRPr lang="ar-SA" dirty="0"/>
                    </a:p>
                  </a:txBody>
                  <a:tcPr/>
                </a:tc>
                <a:tc>
                  <a:txBody>
                    <a:bodyPr/>
                    <a:lstStyle/>
                    <a:p>
                      <a:pPr algn="ctr" rtl="1"/>
                      <a:r>
                        <a:rPr lang="ar-SA" dirty="0" smtClean="0"/>
                        <a:t>الانتاج اللغوي</a:t>
                      </a:r>
                      <a:endParaRPr lang="ar-SA" dirty="0"/>
                    </a:p>
                  </a:txBody>
                  <a:tcPr/>
                </a:tc>
              </a:tr>
              <a:tr h="370840">
                <a:tc>
                  <a:txBody>
                    <a:bodyPr/>
                    <a:lstStyle/>
                    <a:p>
                      <a:pPr rtl="1"/>
                      <a:r>
                        <a:rPr lang="ar-SA" sz="1800" b="1" i="0" kern="1200" dirty="0" smtClean="0">
                          <a:solidFill>
                            <a:srgbClr val="0000FF"/>
                          </a:solidFill>
                          <a:effectLst/>
                          <a:latin typeface="Tahoma"/>
                          <a:ea typeface="+mn-ea"/>
                          <a:cs typeface="+mn-cs"/>
                        </a:rPr>
                        <a:t>القراءة الاولي</a:t>
                      </a:r>
                      <a:endParaRPr lang="ar-SA" sz="1800" b="1" i="0" kern="1200" dirty="0">
                        <a:solidFill>
                          <a:srgbClr val="0000FF"/>
                        </a:solidFill>
                        <a:effectLst/>
                        <a:latin typeface="Tahoma"/>
                        <a:ea typeface="+mn-ea"/>
                        <a:cs typeface="+mn-cs"/>
                      </a:endParaRPr>
                    </a:p>
                  </a:txBody>
                  <a:tcPr/>
                </a:tc>
                <a:tc>
                  <a:txBody>
                    <a:bodyPr/>
                    <a:lstStyle/>
                    <a:p>
                      <a:pPr marL="0" algn="r" defTabSz="914400" rtl="1" eaLnBrk="1" latinLnBrk="0" hangingPunct="1"/>
                      <a:r>
                        <a:rPr lang="ar-SA" sz="1800" b="1" i="0" kern="1200" dirty="0" smtClean="0">
                          <a:solidFill>
                            <a:srgbClr val="0000FF"/>
                          </a:solidFill>
                          <a:effectLst/>
                          <a:latin typeface="Tahoma"/>
                          <a:ea typeface="+mn-ea"/>
                          <a:cs typeface="+mn-cs"/>
                        </a:rPr>
                        <a:t>اقرأ العناوين الرئيسة والجانبية ولاحظ الصور والرسوم المصاحبة</a:t>
                      </a:r>
                      <a:endParaRPr lang="ar-SA" sz="1800" b="1" i="0" kern="1200" dirty="0">
                        <a:solidFill>
                          <a:srgbClr val="0000FF"/>
                        </a:solidFill>
                        <a:effectLst/>
                        <a:latin typeface="Tahoma"/>
                        <a:ea typeface="+mn-ea"/>
                        <a:cs typeface="+mn-cs"/>
                      </a:endParaRPr>
                    </a:p>
                  </a:txBody>
                  <a:tcPr/>
                </a:tc>
                <a:tc>
                  <a:txBody>
                    <a:bodyPr/>
                    <a:lstStyle/>
                    <a:p>
                      <a:pPr rtl="1"/>
                      <a:r>
                        <a:rPr lang="ar-SA" sz="1800" b="1" i="0" dirty="0" smtClean="0">
                          <a:solidFill>
                            <a:srgbClr val="0000FF"/>
                          </a:solidFill>
                          <a:effectLst/>
                          <a:latin typeface="Tahoma"/>
                          <a:cs typeface="+mn-cs"/>
                        </a:rPr>
                        <a:t>اكتب اجابة للسؤال التالي ما موضوع</a:t>
                      </a:r>
                      <a:r>
                        <a:rPr lang="ar-SA" sz="1800" b="1" i="0" baseline="0" dirty="0" smtClean="0">
                          <a:solidFill>
                            <a:srgbClr val="0000FF"/>
                          </a:solidFill>
                          <a:effectLst/>
                          <a:latin typeface="Tahoma"/>
                          <a:cs typeface="+mn-cs"/>
                        </a:rPr>
                        <a:t> النص؟ وعم </a:t>
                      </a:r>
                      <a:r>
                        <a:rPr lang="ar-SA" sz="1800" b="1" i="0" kern="1200" dirty="0" smtClean="0">
                          <a:solidFill>
                            <a:srgbClr val="0000FF"/>
                          </a:solidFill>
                          <a:effectLst/>
                          <a:latin typeface="Tahoma"/>
                          <a:ea typeface="+mn-ea"/>
                          <a:cs typeface="+mn-cs"/>
                        </a:rPr>
                        <a:t>يتحدث الموضوع بالضبط ؟</a:t>
                      </a:r>
                      <a:endParaRPr lang="ar-SA" sz="1800" b="1" i="0" kern="1200" dirty="0">
                        <a:solidFill>
                          <a:srgbClr val="0000FF"/>
                        </a:solidFill>
                        <a:effectLst/>
                        <a:latin typeface="Tahoma"/>
                        <a:ea typeface="+mn-ea"/>
                        <a:cs typeface="+mn-cs"/>
                      </a:endParaRPr>
                    </a:p>
                  </a:txBody>
                  <a:tcPr/>
                </a:tc>
              </a:tr>
              <a:tr h="370840">
                <a:tc>
                  <a:txBody>
                    <a:bodyPr/>
                    <a:lstStyle/>
                    <a:p>
                      <a:pPr marL="0" algn="r" defTabSz="914400" rtl="1" eaLnBrk="1" latinLnBrk="0" hangingPunct="1"/>
                      <a:r>
                        <a:rPr lang="ar-SA" sz="1800" b="1" i="0" kern="1200" dirty="0" smtClean="0">
                          <a:solidFill>
                            <a:srgbClr val="0000FF"/>
                          </a:solidFill>
                          <a:effectLst/>
                          <a:latin typeface="Tahoma"/>
                          <a:ea typeface="+mn-ea"/>
                          <a:cs typeface="+mn-cs"/>
                        </a:rPr>
                        <a:t>القراءة الثانية</a:t>
                      </a:r>
                      <a:endParaRPr lang="ar-SA" sz="1800" b="1" i="0" kern="1200" dirty="0">
                        <a:solidFill>
                          <a:srgbClr val="0000FF"/>
                        </a:solidFill>
                        <a:effectLst/>
                        <a:latin typeface="Tahoma"/>
                        <a:ea typeface="+mn-ea"/>
                        <a:cs typeface="+mn-cs"/>
                      </a:endParaRPr>
                    </a:p>
                  </a:txBody>
                  <a:tcPr/>
                </a:tc>
                <a:tc>
                  <a:txBody>
                    <a:bodyPr/>
                    <a:lstStyle/>
                    <a:p>
                      <a:pPr rtl="1"/>
                      <a:r>
                        <a:rPr lang="ar-SA" sz="1800" b="1" i="0" dirty="0" smtClean="0">
                          <a:solidFill>
                            <a:srgbClr val="444444"/>
                          </a:solidFill>
                          <a:effectLst/>
                          <a:latin typeface="Tahoma"/>
                          <a:cs typeface="+mn-cs"/>
                        </a:rPr>
                        <a:t>  </a:t>
                      </a:r>
                      <a:r>
                        <a:rPr lang="ar-SA" sz="1800" b="1" i="0" kern="1200" dirty="0" smtClean="0">
                          <a:solidFill>
                            <a:srgbClr val="0000FF"/>
                          </a:solidFill>
                          <a:effectLst/>
                          <a:latin typeface="Tahoma"/>
                          <a:ea typeface="+mn-ea"/>
                          <a:cs typeface="+mn-cs"/>
                        </a:rPr>
                        <a:t> اقرأ الموضوع قراءة سريعة ولا تبحث عن معاني المفردات . </a:t>
                      </a:r>
                    </a:p>
                    <a:p>
                      <a:pPr rtl="1"/>
                      <a:r>
                        <a:rPr lang="ar-SA" sz="1800" b="1" i="0" kern="1200" dirty="0" smtClean="0">
                          <a:solidFill>
                            <a:srgbClr val="0000FF"/>
                          </a:solidFill>
                          <a:effectLst/>
                          <a:latin typeface="Tahoma"/>
                          <a:ea typeface="+mn-ea"/>
                          <a:cs typeface="+mn-cs"/>
                        </a:rPr>
                        <a:t>فقط ضع خط تحت الكلمات التي تتكرر كثيرا أو التي تعتقد أنها حاسمة في فهم الموضوع</a:t>
                      </a:r>
                      <a:endParaRPr lang="ar-SA" sz="1800" b="1" i="0" kern="1200" dirty="0">
                        <a:solidFill>
                          <a:srgbClr val="0000FF"/>
                        </a:solidFill>
                        <a:effectLst/>
                        <a:latin typeface="Tahoma"/>
                        <a:ea typeface="+mn-ea"/>
                        <a:cs typeface="+mn-cs"/>
                      </a:endParaRPr>
                    </a:p>
                  </a:txBody>
                  <a:tcPr/>
                </a:tc>
                <a:tc>
                  <a:txBody>
                    <a:bodyPr/>
                    <a:lstStyle/>
                    <a:p>
                      <a:pPr rtl="1"/>
                      <a:r>
                        <a:rPr lang="ar-SA" sz="1800" b="1" i="0" kern="1200" dirty="0" smtClean="0">
                          <a:solidFill>
                            <a:srgbClr val="0000FF"/>
                          </a:solidFill>
                          <a:effectLst/>
                          <a:latin typeface="Tahoma"/>
                          <a:ea typeface="+mn-ea"/>
                          <a:cs typeface="+mn-cs"/>
                        </a:rPr>
                        <a:t> اكتب باللغة العربية ملخصاً لما فهمت من الموضوع.</a:t>
                      </a:r>
                      <a:endParaRPr lang="ar-SA" sz="1800" b="1" i="0" kern="1200" dirty="0">
                        <a:solidFill>
                          <a:srgbClr val="0000FF"/>
                        </a:solidFill>
                        <a:effectLst/>
                        <a:latin typeface="Tahoma"/>
                        <a:ea typeface="+mn-ea"/>
                        <a:cs typeface="+mn-cs"/>
                      </a:endParaRPr>
                    </a:p>
                  </a:txBody>
                  <a:tcPr/>
                </a:tc>
              </a:tr>
              <a:tr h="370840">
                <a:tc>
                  <a:txBody>
                    <a:bodyPr/>
                    <a:lstStyle/>
                    <a:p>
                      <a:pPr marL="0" algn="r" defTabSz="914400" rtl="1" eaLnBrk="1" latinLnBrk="0" hangingPunct="1"/>
                      <a:r>
                        <a:rPr lang="ar-SA" sz="1800" b="1" i="0" kern="1200" dirty="0" smtClean="0">
                          <a:solidFill>
                            <a:srgbClr val="0000FF"/>
                          </a:solidFill>
                          <a:effectLst/>
                          <a:latin typeface="Tahoma"/>
                          <a:ea typeface="+mn-ea"/>
                          <a:cs typeface="+mn-cs"/>
                        </a:rPr>
                        <a:t>استخدام المعجم أو المترجم</a:t>
                      </a:r>
                      <a:endParaRPr lang="ar-SA" sz="1800" b="1" i="0" kern="1200" dirty="0">
                        <a:solidFill>
                          <a:srgbClr val="0000FF"/>
                        </a:solidFill>
                        <a:effectLst/>
                        <a:latin typeface="Tahoma"/>
                        <a:ea typeface="+mn-ea"/>
                        <a:cs typeface="+mn-cs"/>
                      </a:endParaRPr>
                    </a:p>
                  </a:txBody>
                  <a:tcPr/>
                </a:tc>
                <a:tc>
                  <a:txBody>
                    <a:bodyPr/>
                    <a:lstStyle/>
                    <a:p>
                      <a:pPr rtl="1"/>
                      <a:r>
                        <a:rPr lang="ar-SA" sz="1800" b="1" i="0" kern="1200" dirty="0" smtClean="0">
                          <a:solidFill>
                            <a:srgbClr val="0000FF"/>
                          </a:solidFill>
                          <a:effectLst/>
                          <a:latin typeface="Tahoma"/>
                          <a:ea typeface="+mn-ea"/>
                          <a:cs typeface="+mn-cs"/>
                        </a:rPr>
                        <a:t>ابحث بالمعجم عن معاني المفردات التي خططت تحتها وحاول أن تجد المعنى الأقرب لموضوع النص من بين الكلمات المحتملة </a:t>
                      </a:r>
                      <a:r>
                        <a:rPr lang="ar-SA" dirty="0" smtClean="0"/>
                        <a:t>.</a:t>
                      </a:r>
                      <a:endParaRPr lang="ar-SA" dirty="0"/>
                    </a:p>
                  </a:txBody>
                  <a:tcPr/>
                </a:tc>
                <a:tc>
                  <a:txBody>
                    <a:bodyPr/>
                    <a:lstStyle/>
                    <a:p>
                      <a:pPr rtl="1"/>
                      <a:r>
                        <a:rPr lang="ar-SA" sz="1800" b="1" i="0" kern="1200" dirty="0" smtClean="0">
                          <a:solidFill>
                            <a:srgbClr val="0000FF"/>
                          </a:solidFill>
                          <a:effectLst/>
                          <a:latin typeface="Tahoma"/>
                          <a:ea typeface="+mn-ea"/>
                          <a:cs typeface="+mn-cs"/>
                        </a:rPr>
                        <a:t>طور ملخصك الذي كتبته بالعربي بناء على ما توصلت إليه من معلومات</a:t>
                      </a:r>
                      <a:r>
                        <a:rPr lang="ar-SA" sz="1800" b="1" i="0" dirty="0" smtClean="0">
                          <a:solidFill>
                            <a:srgbClr val="444444"/>
                          </a:solidFill>
                          <a:effectLst/>
                          <a:latin typeface="Arial"/>
                        </a:rPr>
                        <a:t> .</a:t>
                      </a:r>
                      <a:endParaRPr lang="ar-SA" dirty="0"/>
                    </a:p>
                  </a:txBody>
                  <a:tcPr/>
                </a:tc>
              </a:tr>
            </a:tbl>
          </a:graphicData>
        </a:graphic>
      </p:graphicFrame>
    </p:spTree>
    <p:extLst>
      <p:ext uri="{BB962C8B-B14F-4D97-AF65-F5344CB8AC3E}">
        <p14:creationId xmlns:p14="http://schemas.microsoft.com/office/powerpoint/2010/main" xmlns="" val="37516214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430811775"/>
              </p:ext>
            </p:extLst>
          </p:nvPr>
        </p:nvGraphicFramePr>
        <p:xfrm>
          <a:off x="827584" y="1275606"/>
          <a:ext cx="6705600" cy="2197928"/>
        </p:xfrm>
        <a:graphic>
          <a:graphicData uri="http://schemas.openxmlformats.org/drawingml/2006/table">
            <a:tbl>
              <a:tblPr rtl="1" firstRow="1" bandRow="1">
                <a:tableStyleId>{5C22544A-7EE6-4342-B048-85BDC9FD1C3A}</a:tableStyleId>
              </a:tblPr>
              <a:tblGrid>
                <a:gridCol w="1070198"/>
                <a:gridCol w="3400202"/>
                <a:gridCol w="2235200"/>
              </a:tblGrid>
              <a:tr h="369128">
                <a:tc>
                  <a:txBody>
                    <a:bodyPr/>
                    <a:lstStyle/>
                    <a:p>
                      <a:pPr rtl="1"/>
                      <a:r>
                        <a:rPr lang="ar-SA" dirty="0" smtClean="0"/>
                        <a:t>م</a:t>
                      </a:r>
                      <a:endParaRPr lang="ar-SA" dirty="0"/>
                    </a:p>
                  </a:txBody>
                  <a:tcPr/>
                </a:tc>
                <a:tc>
                  <a:txBody>
                    <a:bodyPr/>
                    <a:lstStyle/>
                    <a:p>
                      <a:pPr algn="ctr" rtl="1"/>
                      <a:r>
                        <a:rPr lang="ar-SA" dirty="0" smtClean="0"/>
                        <a:t>العمل</a:t>
                      </a:r>
                      <a:endParaRPr lang="ar-SA" dirty="0"/>
                    </a:p>
                  </a:txBody>
                  <a:tcPr/>
                </a:tc>
                <a:tc>
                  <a:txBody>
                    <a:bodyPr/>
                    <a:lstStyle/>
                    <a:p>
                      <a:pPr algn="ctr" rtl="1"/>
                      <a:r>
                        <a:rPr lang="ar-SA" dirty="0" smtClean="0"/>
                        <a:t>الانتاج اللغوي</a:t>
                      </a:r>
                      <a:endParaRPr lang="ar-SA" dirty="0"/>
                    </a:p>
                  </a:txBody>
                  <a:tcPr/>
                </a:tc>
              </a:tr>
              <a:tr h="370840">
                <a:tc>
                  <a:txBody>
                    <a:bodyPr/>
                    <a:lstStyle/>
                    <a:p>
                      <a:pPr rtl="1"/>
                      <a:r>
                        <a:rPr lang="ar-SA" sz="1800" b="1" i="0" kern="1200" dirty="0" smtClean="0">
                          <a:solidFill>
                            <a:srgbClr val="0000FF"/>
                          </a:solidFill>
                          <a:effectLst/>
                          <a:latin typeface="Tahoma"/>
                          <a:ea typeface="+mn-ea"/>
                          <a:cs typeface="+mn-cs"/>
                        </a:rPr>
                        <a:t>القراءة الثالثة</a:t>
                      </a:r>
                      <a:endParaRPr lang="ar-SA" sz="1800" b="1" i="0" kern="1200" dirty="0">
                        <a:solidFill>
                          <a:srgbClr val="0000FF"/>
                        </a:solidFill>
                        <a:effectLst/>
                        <a:latin typeface="Tahoma"/>
                        <a:ea typeface="+mn-ea"/>
                        <a:cs typeface="+mn-cs"/>
                      </a:endParaRPr>
                    </a:p>
                  </a:txBody>
                  <a:tcPr/>
                </a:tc>
                <a:tc>
                  <a:txBody>
                    <a:bodyPr/>
                    <a:lstStyle/>
                    <a:p>
                      <a:pPr marL="0" algn="r" defTabSz="914400" rtl="1" eaLnBrk="1" latinLnBrk="0" hangingPunct="1"/>
                      <a:r>
                        <a:rPr lang="ar-SA" sz="1800" b="1" i="0" kern="1200" dirty="0" smtClean="0">
                          <a:solidFill>
                            <a:srgbClr val="0000FF"/>
                          </a:solidFill>
                          <a:effectLst/>
                          <a:latin typeface="Tahoma"/>
                          <a:ea typeface="+mn-ea"/>
                          <a:cs typeface="+mn-cs"/>
                        </a:rPr>
                        <a:t> أعد قراءة النص بتمهل وحاول أن تفهمه بصورة أكبر  استعن بالسياق</a:t>
                      </a:r>
                      <a:r>
                        <a:rPr lang="ar-SA" sz="1800" b="1" i="0" kern="1200" baseline="0" dirty="0" smtClean="0">
                          <a:solidFill>
                            <a:srgbClr val="0000FF"/>
                          </a:solidFill>
                          <a:effectLst/>
                          <a:latin typeface="Tahoma"/>
                          <a:ea typeface="+mn-ea"/>
                          <a:cs typeface="+mn-cs"/>
                        </a:rPr>
                        <a:t> لمعرفة معاني الكلمات ، </a:t>
                      </a:r>
                      <a:r>
                        <a:rPr lang="ar-SA" sz="1800" b="1" i="0" kern="1200" dirty="0" smtClean="0">
                          <a:solidFill>
                            <a:srgbClr val="0000FF"/>
                          </a:solidFill>
                          <a:effectLst/>
                          <a:latin typeface="Tahoma"/>
                          <a:ea typeface="+mn-ea"/>
                          <a:cs typeface="+mn-cs"/>
                        </a:rPr>
                        <a:t>وراجع المعجم إن لزم الأمر .</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smtClean="0">
                          <a:ln>
                            <a:noFill/>
                          </a:ln>
                          <a:solidFill>
                            <a:srgbClr val="0000FF"/>
                          </a:solidFill>
                          <a:effectLst/>
                          <a:uLnTx/>
                          <a:uFillTx/>
                          <a:latin typeface="Tahoma"/>
                          <a:ea typeface="+mn-ea"/>
                          <a:cs typeface="+mn-cs"/>
                        </a:rPr>
                        <a:t>طور ملخصك العربي وأجر عليه التعديلات إن وجدت.</a:t>
                      </a:r>
                    </a:p>
                    <a:p>
                      <a:pPr rtl="1"/>
                      <a:endParaRPr lang="ar-SA" sz="1800" b="1" i="0" kern="1200" dirty="0">
                        <a:solidFill>
                          <a:srgbClr val="0000FF"/>
                        </a:solidFill>
                        <a:effectLst/>
                        <a:latin typeface="Tahoma"/>
                        <a:ea typeface="+mn-ea"/>
                        <a:cs typeface="+mn-cs"/>
                      </a:endParaRPr>
                    </a:p>
                  </a:txBody>
                  <a:tcPr/>
                </a:tc>
              </a:tr>
              <a:tr h="370840">
                <a:tc>
                  <a:txBody>
                    <a:bodyPr/>
                    <a:lstStyle/>
                    <a:p>
                      <a:pPr marL="0" algn="r" defTabSz="914400" rtl="1" eaLnBrk="1" latinLnBrk="0" hangingPunct="1"/>
                      <a:r>
                        <a:rPr lang="ar-SA" sz="1800" b="1" i="0" kern="1200" dirty="0" smtClean="0">
                          <a:solidFill>
                            <a:srgbClr val="0000FF"/>
                          </a:solidFill>
                          <a:effectLst/>
                          <a:latin typeface="Tahoma"/>
                          <a:ea typeface="+mn-ea"/>
                          <a:cs typeface="+mn-cs"/>
                        </a:rPr>
                        <a:t>الحصيلة</a:t>
                      </a:r>
                      <a:endParaRPr lang="ar-SA" sz="1800" b="1" i="0" kern="1200" dirty="0">
                        <a:solidFill>
                          <a:srgbClr val="0000FF"/>
                        </a:solidFill>
                        <a:effectLst/>
                        <a:latin typeface="Tahoma"/>
                        <a:ea typeface="+mn-ea"/>
                        <a:cs typeface="+mn-cs"/>
                      </a:endParaRPr>
                    </a:p>
                  </a:txBody>
                  <a:tcPr/>
                </a:tc>
                <a:tc>
                  <a:txBody>
                    <a:bodyPr/>
                    <a:lstStyle/>
                    <a:p>
                      <a:pPr rtl="1"/>
                      <a:r>
                        <a:rPr lang="ar-SA" sz="1800" b="1" i="0" dirty="0" smtClean="0">
                          <a:solidFill>
                            <a:srgbClr val="444444"/>
                          </a:solidFill>
                          <a:effectLst/>
                          <a:latin typeface="Tahoma"/>
                          <a:cs typeface="+mn-cs"/>
                        </a:rPr>
                        <a:t> </a:t>
                      </a:r>
                      <a:r>
                        <a:rPr lang="ar-SA" sz="1800" b="1" i="0" kern="1200" dirty="0" smtClean="0">
                          <a:solidFill>
                            <a:srgbClr val="0000FF"/>
                          </a:solidFill>
                          <a:effectLst/>
                          <a:latin typeface="Tahoma"/>
                          <a:ea typeface="+mn-ea"/>
                          <a:cs typeface="+mn-cs"/>
                        </a:rPr>
                        <a:t>اكتب ملخص النص بالغة الانجليزية، استعن بملخصك العربي وحاول استخدام المفردات الاساسية في النص الانجليزي</a:t>
                      </a:r>
                      <a:endParaRPr lang="ar-SA" sz="1800" b="1" i="0" kern="1200" dirty="0">
                        <a:solidFill>
                          <a:srgbClr val="0000FF"/>
                        </a:solidFill>
                        <a:effectLst/>
                        <a:latin typeface="Tahoma"/>
                        <a:ea typeface="+mn-ea"/>
                        <a:cs typeface="+mn-cs"/>
                      </a:endParaRPr>
                    </a:p>
                  </a:txBody>
                  <a:tcPr/>
                </a:tc>
                <a:tc>
                  <a:txBody>
                    <a:bodyPr/>
                    <a:lstStyle/>
                    <a:p>
                      <a:pPr rtl="1"/>
                      <a:r>
                        <a:rPr lang="ar-SA" sz="1800" b="1" i="0" kern="1200" dirty="0" smtClean="0">
                          <a:solidFill>
                            <a:srgbClr val="0000FF"/>
                          </a:solidFill>
                          <a:effectLst/>
                          <a:latin typeface="Tahoma"/>
                          <a:ea typeface="+mn-ea"/>
                          <a:cs typeface="+mn-cs"/>
                        </a:rPr>
                        <a:t> حاول ان تسرد شفهياً ملخصك الذي اعددته بالإنجليزية</a:t>
                      </a:r>
                      <a:endParaRPr lang="ar-SA" sz="1800" b="1" i="0" kern="1200" dirty="0">
                        <a:solidFill>
                          <a:srgbClr val="0000FF"/>
                        </a:solidFill>
                        <a:effectLst/>
                        <a:latin typeface="Tahoma"/>
                        <a:ea typeface="+mn-ea"/>
                        <a:cs typeface="+mn-cs"/>
                      </a:endParaRPr>
                    </a:p>
                  </a:txBody>
                  <a:tcPr/>
                </a:tc>
              </a:tr>
            </a:tbl>
          </a:graphicData>
        </a:graphic>
      </p:graphicFrame>
    </p:spTree>
    <p:extLst>
      <p:ext uri="{BB962C8B-B14F-4D97-AF65-F5344CB8AC3E}">
        <p14:creationId xmlns:p14="http://schemas.microsoft.com/office/powerpoint/2010/main" xmlns="" val="16208604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016852"/>
            <a:ext cx="8208912" cy="3355098"/>
          </a:xfrm>
        </p:spPr>
        <p:txBody>
          <a:bodyPr>
            <a:normAutofit/>
          </a:bodyPr>
          <a:lstStyle/>
          <a:p>
            <a:r>
              <a:rPr lang="ar-SA" sz="3200" b="1" dirty="0" smtClean="0">
                <a:solidFill>
                  <a:srgbClr val="000000"/>
                </a:solidFill>
                <a:latin typeface="Tahoma"/>
              </a:rPr>
              <a:t>اقرأ </a:t>
            </a:r>
            <a:r>
              <a:rPr lang="ar-SA" sz="3200" b="1" dirty="0">
                <a:solidFill>
                  <a:srgbClr val="000000"/>
                </a:solidFill>
                <a:latin typeface="Tahoma"/>
              </a:rPr>
              <a:t>الموضوع شفهيا </a:t>
            </a:r>
            <a:r>
              <a:rPr lang="ar-SA" sz="3200" b="1" dirty="0" smtClean="0">
                <a:solidFill>
                  <a:srgbClr val="000000"/>
                </a:solidFill>
                <a:latin typeface="Tahoma"/>
              </a:rPr>
              <a:t>ويفضل تسجيل</a:t>
            </a:r>
            <a:r>
              <a:rPr lang="ar-SA" sz="3200" b="1" dirty="0">
                <a:solidFill>
                  <a:srgbClr val="000000"/>
                </a:solidFill>
                <a:latin typeface="Tahoma"/>
              </a:rPr>
              <a:t> صوتك </a:t>
            </a:r>
            <a:r>
              <a:rPr lang="ar-SA" sz="3200" b="1" dirty="0" smtClean="0">
                <a:solidFill>
                  <a:srgbClr val="000000"/>
                </a:solidFill>
                <a:latin typeface="Tahoma"/>
              </a:rPr>
              <a:t>، ثم </a:t>
            </a:r>
            <a:r>
              <a:rPr lang="ar-SA" sz="3200" b="1" dirty="0">
                <a:solidFill>
                  <a:srgbClr val="000000"/>
                </a:solidFill>
                <a:latin typeface="Tahoma"/>
              </a:rPr>
              <a:t>سماعه وتصحيح الأخطاء إن وجدت </a:t>
            </a:r>
            <a:r>
              <a:rPr lang="ar-SA" sz="3200" b="1" dirty="0" smtClean="0">
                <a:solidFill>
                  <a:srgbClr val="000000"/>
                </a:solidFill>
                <a:latin typeface="Tahoma"/>
              </a:rPr>
              <a:t>.</a:t>
            </a:r>
          </a:p>
          <a:p>
            <a:pPr marL="0" indent="0">
              <a:buNone/>
            </a:pPr>
            <a:r>
              <a:rPr lang="ar-SA" sz="3200" b="1" dirty="0">
                <a:solidFill>
                  <a:srgbClr val="0000FF"/>
                </a:solidFill>
                <a:latin typeface="Tahoma"/>
              </a:rPr>
              <a:t> </a:t>
            </a:r>
            <a:br>
              <a:rPr lang="ar-SA" sz="3200" b="1" dirty="0">
                <a:solidFill>
                  <a:srgbClr val="0000FF"/>
                </a:solidFill>
                <a:latin typeface="Tahoma"/>
              </a:rPr>
            </a:br>
            <a:r>
              <a:rPr lang="ar-SA" sz="3200" b="1" dirty="0" smtClean="0">
                <a:solidFill>
                  <a:srgbClr val="0000FF"/>
                </a:solidFill>
                <a:latin typeface="Tahoma"/>
              </a:rPr>
              <a:t>وبذلك تكون </a:t>
            </a:r>
            <a:r>
              <a:rPr lang="ar-SA" sz="3200" b="1" dirty="0">
                <a:solidFill>
                  <a:srgbClr val="0000FF"/>
                </a:solidFill>
                <a:latin typeface="Tahoma"/>
              </a:rPr>
              <a:t>حققت معادلة تعلم اللغة  : </a:t>
            </a:r>
            <a:br>
              <a:rPr lang="ar-SA" sz="3200" b="1" dirty="0">
                <a:solidFill>
                  <a:srgbClr val="0000FF"/>
                </a:solidFill>
                <a:latin typeface="Tahoma"/>
              </a:rPr>
            </a:br>
            <a:r>
              <a:rPr lang="ar-SA" sz="3200" b="1" dirty="0">
                <a:solidFill>
                  <a:srgbClr val="0000FF"/>
                </a:solidFill>
                <a:latin typeface="Tahoma"/>
              </a:rPr>
              <a:t>قراءة </a:t>
            </a:r>
            <a:r>
              <a:rPr lang="ar-SA" sz="3200" b="1" dirty="0">
                <a:solidFill>
                  <a:srgbClr val="C00000"/>
                </a:solidFill>
                <a:latin typeface="Tahoma"/>
              </a:rPr>
              <a:t>+</a:t>
            </a:r>
            <a:r>
              <a:rPr lang="ar-SA" sz="3200" b="1" dirty="0">
                <a:solidFill>
                  <a:srgbClr val="0000FF"/>
                </a:solidFill>
                <a:latin typeface="Tahoma"/>
              </a:rPr>
              <a:t> كتابة </a:t>
            </a:r>
            <a:r>
              <a:rPr lang="ar-SA" sz="3200" b="1" dirty="0">
                <a:solidFill>
                  <a:srgbClr val="C00000"/>
                </a:solidFill>
                <a:latin typeface="Tahoma"/>
              </a:rPr>
              <a:t>+</a:t>
            </a:r>
            <a:r>
              <a:rPr lang="ar-SA" sz="3200" b="1" dirty="0">
                <a:solidFill>
                  <a:srgbClr val="0000FF"/>
                </a:solidFill>
                <a:latin typeface="Tahoma"/>
              </a:rPr>
              <a:t> تحدث </a:t>
            </a:r>
            <a:r>
              <a:rPr lang="ar-SA" sz="3200" b="1" dirty="0">
                <a:solidFill>
                  <a:srgbClr val="C00000"/>
                </a:solidFill>
                <a:latin typeface="Tahoma"/>
              </a:rPr>
              <a:t>+</a:t>
            </a:r>
            <a:r>
              <a:rPr lang="ar-SA" sz="3200" b="1" dirty="0">
                <a:solidFill>
                  <a:srgbClr val="0000FF"/>
                </a:solidFill>
                <a:latin typeface="Tahoma"/>
              </a:rPr>
              <a:t> استماع </a:t>
            </a:r>
            <a:r>
              <a:rPr lang="ar-SA" sz="3200" b="1" dirty="0">
                <a:solidFill>
                  <a:srgbClr val="C00000"/>
                </a:solidFill>
                <a:latin typeface="Tahoma"/>
              </a:rPr>
              <a:t>+</a:t>
            </a:r>
            <a:r>
              <a:rPr lang="ar-SA" sz="3200" b="1" dirty="0">
                <a:solidFill>
                  <a:srgbClr val="0000FF"/>
                </a:solidFill>
                <a:latin typeface="Tahoma"/>
              </a:rPr>
              <a:t> إملاء  </a:t>
            </a:r>
            <a:r>
              <a:rPr lang="ar-SA" sz="3200" b="1" dirty="0">
                <a:solidFill>
                  <a:srgbClr val="C00000"/>
                </a:solidFill>
                <a:latin typeface="Tahoma"/>
              </a:rPr>
              <a:t>+</a:t>
            </a:r>
            <a:r>
              <a:rPr lang="ar-SA" sz="3200" b="1" dirty="0">
                <a:solidFill>
                  <a:srgbClr val="0000FF"/>
                </a:solidFill>
                <a:latin typeface="Tahoma"/>
              </a:rPr>
              <a:t>  تعبير شفوي </a:t>
            </a:r>
            <a:r>
              <a:rPr lang="ar-SA" sz="3200" b="1" dirty="0" smtClean="0">
                <a:solidFill>
                  <a:srgbClr val="0000FF"/>
                </a:solidFill>
                <a:latin typeface="Tahoma"/>
              </a:rPr>
              <a:t>وكتابي= تعلم اللغة</a:t>
            </a:r>
            <a:endParaRPr lang="ar-SA" sz="3200" b="1" dirty="0">
              <a:solidFill>
                <a:srgbClr val="0000FF"/>
              </a:solidFill>
              <a:latin typeface="Tahoma"/>
            </a:endParaRPr>
          </a:p>
        </p:txBody>
      </p:sp>
    </p:spTree>
    <p:extLst>
      <p:ext uri="{BB962C8B-B14F-4D97-AF65-F5344CB8AC3E}">
        <p14:creationId xmlns:p14="http://schemas.microsoft.com/office/powerpoint/2010/main" xmlns="" val="37837891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استراتيجية المحور الدوار</a:t>
            </a:r>
            <a:endParaRPr lang="ar-SA" dirty="0"/>
          </a:p>
        </p:txBody>
      </p:sp>
      <p:sp>
        <p:nvSpPr>
          <p:cNvPr id="3" name="Content Placeholder 2"/>
          <p:cNvSpPr>
            <a:spLocks noGrp="1"/>
          </p:cNvSpPr>
          <p:nvPr>
            <p:ph idx="1"/>
          </p:nvPr>
        </p:nvSpPr>
        <p:spPr>
          <a:xfrm>
            <a:off x="539552" y="843558"/>
            <a:ext cx="8208912" cy="3600400"/>
          </a:xfrm>
        </p:spPr>
        <p:txBody>
          <a:bodyPr>
            <a:normAutofit fontScale="85000" lnSpcReduction="10000"/>
          </a:bodyPr>
          <a:lstStyle/>
          <a:p>
            <a:pPr marL="0" indent="0">
              <a:lnSpc>
                <a:spcPts val="4100"/>
              </a:lnSpc>
              <a:buNone/>
            </a:pPr>
            <a:endParaRPr lang="ar-SA" b="1" dirty="0" smtClean="0"/>
          </a:p>
          <a:p>
            <a:pPr>
              <a:lnSpc>
                <a:spcPts val="4100"/>
              </a:lnSpc>
            </a:pPr>
            <a:r>
              <a:rPr lang="ar-SA" b="1" dirty="0" smtClean="0"/>
              <a:t>الهدف: هذه الاستراتيجية يلجأ المتعلم فيها </a:t>
            </a:r>
            <a:r>
              <a:rPr lang="ar-SA" b="1" dirty="0"/>
              <a:t>الى ابداع </a:t>
            </a:r>
            <a:r>
              <a:rPr lang="ar-SA" b="1" dirty="0" smtClean="0"/>
              <a:t>نصوص وحوارات </a:t>
            </a:r>
            <a:r>
              <a:rPr lang="ar-SA" b="1" dirty="0"/>
              <a:t>ومشاهد تمثيليه في </a:t>
            </a:r>
            <a:r>
              <a:rPr lang="ar-SA" b="1" dirty="0" smtClean="0"/>
              <a:t>اللغة الاجنبية ، وذلك بتحديد المحور الذي يدور حوله النص الذي يدرسه، وتغييره بمحور آخر ، بحيث يترتب علي هذا التغيير اجراء تعديلات كبيرة علي هذا النص.</a:t>
            </a:r>
          </a:p>
          <a:p>
            <a:pPr>
              <a:lnSpc>
                <a:spcPts val="4100"/>
              </a:lnSpc>
            </a:pPr>
            <a:r>
              <a:rPr lang="ar-SA" b="1" dirty="0" smtClean="0"/>
              <a:t>ويمكن تطبيقها بشكل جماعي  بإجراء حوار بين افراد مجموعات من الطلبة.</a:t>
            </a:r>
            <a:endParaRPr lang="ar-SA" dirty="0"/>
          </a:p>
        </p:txBody>
      </p:sp>
    </p:spTree>
    <p:extLst>
      <p:ext uri="{BB962C8B-B14F-4D97-AF65-F5344CB8AC3E}">
        <p14:creationId xmlns:p14="http://schemas.microsoft.com/office/powerpoint/2010/main" xmlns="" val="36729376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016852"/>
            <a:ext cx="7529264" cy="3787146"/>
          </a:xfrm>
        </p:spPr>
        <p:txBody>
          <a:bodyPr>
            <a:normAutofit fontScale="25000" lnSpcReduction="20000"/>
          </a:bodyPr>
          <a:lstStyle/>
          <a:p>
            <a:pPr algn="justLow">
              <a:lnSpc>
                <a:spcPts val="4700"/>
              </a:lnSpc>
            </a:pPr>
            <a:r>
              <a:rPr lang="ar-SA" sz="8000" b="1" dirty="0" smtClean="0"/>
              <a:t>تخير </a:t>
            </a:r>
            <a:r>
              <a:rPr lang="ar-SA" sz="8000" b="1" dirty="0"/>
              <a:t>مع مجموعتك أحد الموضوعات الحوارية في مقرر اللغة الإنجليزية :</a:t>
            </a:r>
          </a:p>
          <a:p>
            <a:pPr algn="justLow">
              <a:lnSpc>
                <a:spcPts val="4700"/>
              </a:lnSpc>
            </a:pPr>
            <a:r>
              <a:rPr lang="ar-SA" sz="8000" b="1" dirty="0" smtClean="0"/>
              <a:t>تفهموا </a:t>
            </a:r>
            <a:r>
              <a:rPr lang="ar-SA" sz="8000" b="1" dirty="0"/>
              <a:t>الحوار.</a:t>
            </a:r>
          </a:p>
          <a:p>
            <a:pPr algn="justLow">
              <a:lnSpc>
                <a:spcPts val="4700"/>
              </a:lnSpc>
            </a:pPr>
            <a:r>
              <a:rPr lang="ar-SA" sz="8000" b="1" dirty="0" smtClean="0"/>
              <a:t>حددوا أي من </a:t>
            </a:r>
            <a:r>
              <a:rPr lang="ar-SA" sz="8000" b="1" dirty="0"/>
              <a:t>عناصر الحوار( الموضوع، الشخصيات، الأحداث ، المكان، الزمان ) يمكن </a:t>
            </a:r>
            <a:r>
              <a:rPr lang="ar-SA" sz="8000" b="1" dirty="0" smtClean="0"/>
              <a:t>لتغييره </a:t>
            </a:r>
            <a:r>
              <a:rPr lang="ar-SA" sz="8000" b="1" dirty="0"/>
              <a:t>أن يجري تغييرات كبيرة على النص).</a:t>
            </a:r>
          </a:p>
          <a:p>
            <a:pPr algn="justLow">
              <a:lnSpc>
                <a:spcPts val="4700"/>
              </a:lnSpc>
            </a:pPr>
            <a:r>
              <a:rPr lang="ar-SA" sz="8000" b="1" dirty="0" smtClean="0"/>
              <a:t>أعيدوا </a:t>
            </a:r>
            <a:r>
              <a:rPr lang="ar-SA" sz="8000" b="1" dirty="0"/>
              <a:t>صياغة الحوار بعد تعديل العنصر المختار.</a:t>
            </a:r>
          </a:p>
          <a:p>
            <a:pPr algn="justLow">
              <a:lnSpc>
                <a:spcPts val="4700"/>
              </a:lnSpc>
            </a:pPr>
            <a:r>
              <a:rPr lang="ar-SA" sz="8000" b="1" dirty="0" smtClean="0"/>
              <a:t>مثلوا </a:t>
            </a:r>
            <a:r>
              <a:rPr lang="ar-SA" sz="8000" b="1" dirty="0"/>
              <a:t>الحوار الجديد أمام زملائكم.</a:t>
            </a:r>
          </a:p>
        </p:txBody>
      </p:sp>
    </p:spTree>
    <p:extLst>
      <p:ext uri="{BB962C8B-B14F-4D97-AF65-F5344CB8AC3E}">
        <p14:creationId xmlns:p14="http://schemas.microsoft.com/office/powerpoint/2010/main" xmlns="" val="2416905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016852"/>
            <a:ext cx="7992888" cy="3787146"/>
          </a:xfrm>
        </p:spPr>
        <p:txBody>
          <a:bodyPr>
            <a:normAutofit fontScale="77500" lnSpcReduction="20000"/>
          </a:bodyPr>
          <a:lstStyle/>
          <a:p>
            <a:pPr algn="justLow">
              <a:lnSpc>
                <a:spcPts val="4000"/>
              </a:lnSpc>
            </a:pPr>
            <a:r>
              <a:rPr lang="ar-SA" dirty="0" smtClean="0"/>
              <a:t>يمكن ان يتم  تغيير الشخصيات ( مذكر ، مؤنث)، أو تغيير العدد (مفرد ، جمع)، وهكذا مع المحافظة علي أصل الموضوع ومجريات أحداثه.</a:t>
            </a:r>
          </a:p>
          <a:p>
            <a:pPr algn="justLow">
              <a:lnSpc>
                <a:spcPts val="4000"/>
              </a:lnSpc>
            </a:pPr>
            <a:r>
              <a:rPr lang="ar-SA" dirty="0">
                <a:solidFill>
                  <a:prstClr val="black"/>
                </a:solidFill>
              </a:rPr>
              <a:t>يمكن </a:t>
            </a:r>
            <a:r>
              <a:rPr lang="ar-SA" dirty="0" smtClean="0"/>
              <a:t>تغيير الامكنة ، الازمنة، مع المحافظة علي</a:t>
            </a:r>
            <a:r>
              <a:rPr lang="ar-SA" dirty="0">
                <a:solidFill>
                  <a:prstClr val="black"/>
                </a:solidFill>
              </a:rPr>
              <a:t> أصل الموضوع </a:t>
            </a:r>
            <a:r>
              <a:rPr lang="ar-SA" dirty="0" smtClean="0">
                <a:solidFill>
                  <a:prstClr val="black"/>
                </a:solidFill>
              </a:rPr>
              <a:t>، وشخصياته</a:t>
            </a:r>
          </a:p>
          <a:p>
            <a:pPr algn="justLow">
              <a:lnSpc>
                <a:spcPts val="4000"/>
              </a:lnSpc>
            </a:pPr>
            <a:r>
              <a:rPr lang="ar-SA" dirty="0">
                <a:solidFill>
                  <a:prstClr val="black"/>
                </a:solidFill>
              </a:rPr>
              <a:t>يمكن </a:t>
            </a:r>
            <a:r>
              <a:rPr lang="ar-SA" dirty="0" smtClean="0">
                <a:solidFill>
                  <a:prstClr val="black"/>
                </a:solidFill>
              </a:rPr>
              <a:t>تغيير مجريات الاحداث بالإتيان بضدها ، او مغاير لها ، مع المحافظة علي الشخصيات والازمنة والامكنة.</a:t>
            </a:r>
          </a:p>
          <a:p>
            <a:pPr algn="justLow">
              <a:lnSpc>
                <a:spcPts val="4000"/>
              </a:lnSpc>
            </a:pPr>
            <a:r>
              <a:rPr lang="ar-SA" dirty="0" smtClean="0">
                <a:solidFill>
                  <a:prstClr val="black"/>
                </a:solidFill>
              </a:rPr>
              <a:t>وفي كل مرة يحدث فيها التغيير تزداد معها المفردات الجديدة والطلاقة اللغوية.</a:t>
            </a:r>
          </a:p>
        </p:txBody>
      </p:sp>
    </p:spTree>
    <p:extLst>
      <p:ext uri="{BB962C8B-B14F-4D97-AF65-F5344CB8AC3E}">
        <p14:creationId xmlns:p14="http://schemas.microsoft.com/office/powerpoint/2010/main" xmlns="" val="3301917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ar-SA" dirty="0" smtClean="0"/>
              <a:t/>
            </a:r>
            <a:br>
              <a:rPr lang="ar-SA" dirty="0" smtClean="0"/>
            </a:br>
            <a:r>
              <a:rPr lang="ar-SA" dirty="0" smtClean="0"/>
              <a:t>ا</a:t>
            </a:r>
            <a:r>
              <a:rPr lang="ar-SA" sz="2900" dirty="0" smtClean="0"/>
              <a:t>لأمور</a:t>
            </a:r>
            <a:r>
              <a:rPr lang="ar-SA" dirty="0" smtClean="0"/>
              <a:t> </a:t>
            </a:r>
            <a:r>
              <a:rPr lang="ar-SA" dirty="0"/>
              <a:t>التي ينبغي تجنبها اثناء </a:t>
            </a:r>
            <a:r>
              <a:rPr lang="ar-SA" dirty="0" smtClean="0"/>
              <a:t>الاستذكار</a:t>
            </a:r>
            <a:r>
              <a:rPr lang="ar-SA" dirty="0"/>
              <a:t/>
            </a:r>
            <a:br>
              <a:rPr lang="ar-SA" dirty="0"/>
            </a:br>
            <a:endParaRPr lang="ar-SA" dirty="0"/>
          </a:p>
        </p:txBody>
      </p:sp>
      <p:sp>
        <p:nvSpPr>
          <p:cNvPr id="3" name="Content Placeholder 2"/>
          <p:cNvSpPr>
            <a:spLocks noGrp="1"/>
          </p:cNvSpPr>
          <p:nvPr>
            <p:ph idx="1"/>
          </p:nvPr>
        </p:nvSpPr>
        <p:spPr>
          <a:xfrm>
            <a:off x="539552" y="1016852"/>
            <a:ext cx="7385248" cy="3108543"/>
          </a:xfrm>
        </p:spPr>
        <p:txBody>
          <a:bodyPr>
            <a:normAutofit/>
          </a:bodyPr>
          <a:lstStyle/>
          <a:p>
            <a:pPr lvl="0" algn="justLow">
              <a:lnSpc>
                <a:spcPts val="4300"/>
              </a:lnSpc>
              <a:buFont typeface="Wingdings" pitchFamily="2" charset="2"/>
              <a:buChar char="Ø"/>
            </a:pPr>
            <a:r>
              <a:rPr lang="ar-SA" b="1" dirty="0" smtClean="0">
                <a:ea typeface="Times New Roman"/>
              </a:rPr>
              <a:t>الاستذكار </a:t>
            </a:r>
            <a:r>
              <a:rPr lang="ar-SA" b="1" dirty="0">
                <a:ea typeface="Times New Roman"/>
              </a:rPr>
              <a:t>على السرير لأنه مدعاة لتسرب النعاس. </a:t>
            </a:r>
            <a:endParaRPr lang="en-US" dirty="0">
              <a:ea typeface="Times New Roman"/>
              <a:cs typeface="Arial"/>
            </a:endParaRPr>
          </a:p>
          <a:p>
            <a:pPr lvl="0" algn="justLow">
              <a:lnSpc>
                <a:spcPts val="4300"/>
              </a:lnSpc>
              <a:buFont typeface="Wingdings" pitchFamily="2" charset="2"/>
              <a:buChar char="Ø"/>
            </a:pPr>
            <a:r>
              <a:rPr lang="ar-SA" b="1" dirty="0">
                <a:ea typeface="Times New Roman"/>
              </a:rPr>
              <a:t>الاستذكار بطريقة جماعية تضم عددا كبيرا من الطلاب. </a:t>
            </a:r>
            <a:endParaRPr lang="en-US" dirty="0">
              <a:ea typeface="Times New Roman"/>
              <a:cs typeface="Arial"/>
            </a:endParaRPr>
          </a:p>
          <a:p>
            <a:pPr lvl="0" algn="justLow">
              <a:lnSpc>
                <a:spcPts val="4300"/>
              </a:lnSpc>
              <a:buFont typeface="Wingdings" pitchFamily="2" charset="2"/>
              <a:buChar char="Ø"/>
            </a:pPr>
            <a:r>
              <a:rPr lang="ar-SA" b="1" dirty="0">
                <a:ea typeface="Times New Roman"/>
              </a:rPr>
              <a:t>سماع الموسيقى والأغاني الصاخبة </a:t>
            </a:r>
            <a:r>
              <a:rPr lang="ar-SA" b="1" dirty="0" smtClean="0">
                <a:ea typeface="Times New Roman"/>
              </a:rPr>
              <a:t>أو غيرها </a:t>
            </a:r>
            <a:r>
              <a:rPr lang="ar-SA" b="1" dirty="0">
                <a:ea typeface="Times New Roman"/>
              </a:rPr>
              <a:t>أثناء الاستذكار. </a:t>
            </a:r>
            <a:endParaRPr lang="en-US" dirty="0">
              <a:ea typeface="Times New Roman"/>
              <a:cs typeface="Arial"/>
            </a:endParaRPr>
          </a:p>
          <a:p>
            <a:pPr lvl="0" algn="justLow">
              <a:lnSpc>
                <a:spcPts val="4300"/>
              </a:lnSpc>
              <a:buFont typeface="Wingdings" pitchFamily="2" charset="2"/>
              <a:buChar char="Ø"/>
            </a:pPr>
            <a:r>
              <a:rPr lang="ar-SA" b="1" dirty="0">
                <a:ea typeface="Times New Roman"/>
              </a:rPr>
              <a:t>الاكثار من تناول المنبهات أو العقاقير المنبهة . </a:t>
            </a:r>
            <a:endParaRPr lang="en-US" dirty="0">
              <a:ea typeface="Times New Roman"/>
              <a:cs typeface="Arial"/>
            </a:endParaRPr>
          </a:p>
          <a:p>
            <a:endParaRPr lang="ar-SA" dirty="0"/>
          </a:p>
        </p:txBody>
      </p:sp>
    </p:spTree>
    <p:extLst>
      <p:ext uri="{BB962C8B-B14F-4D97-AF65-F5344CB8AC3E}">
        <p14:creationId xmlns:p14="http://schemas.microsoft.com/office/powerpoint/2010/main" xmlns="" val="21685400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2900" dirty="0" smtClean="0"/>
              <a:t>الأمور </a:t>
            </a:r>
            <a:r>
              <a:rPr lang="ar-SA" sz="2900" dirty="0"/>
              <a:t>التي ينبغي تجنبها اثناء الاستذكار</a:t>
            </a:r>
            <a:endParaRPr lang="ar-SA" dirty="0"/>
          </a:p>
        </p:txBody>
      </p:sp>
      <p:sp>
        <p:nvSpPr>
          <p:cNvPr id="3" name="Content Placeholder 2"/>
          <p:cNvSpPr>
            <a:spLocks noGrp="1"/>
          </p:cNvSpPr>
          <p:nvPr>
            <p:ph idx="1"/>
          </p:nvPr>
        </p:nvSpPr>
        <p:spPr/>
        <p:txBody>
          <a:bodyPr>
            <a:normAutofit fontScale="92500"/>
          </a:bodyPr>
          <a:lstStyle/>
          <a:p>
            <a:pPr lvl="0">
              <a:lnSpc>
                <a:spcPct val="115000"/>
              </a:lnSpc>
              <a:buFont typeface="Wingdings" pitchFamily="2" charset="2"/>
              <a:buChar char="Ø"/>
            </a:pPr>
            <a:r>
              <a:rPr lang="ar-SA" b="1" dirty="0">
                <a:ea typeface="Times New Roman"/>
              </a:rPr>
              <a:t>استخدام الضوء </a:t>
            </a:r>
            <a:r>
              <a:rPr lang="ar-SA" b="1" dirty="0" smtClean="0">
                <a:ea typeface="Times New Roman"/>
              </a:rPr>
              <a:t>الخافت. </a:t>
            </a:r>
            <a:endParaRPr lang="en-US" dirty="0">
              <a:ea typeface="Times New Roman"/>
              <a:cs typeface="Arial"/>
            </a:endParaRPr>
          </a:p>
          <a:p>
            <a:pPr lvl="0">
              <a:lnSpc>
                <a:spcPct val="115000"/>
              </a:lnSpc>
              <a:buFont typeface="Wingdings" pitchFamily="2" charset="2"/>
              <a:buChar char="Ø"/>
            </a:pPr>
            <a:r>
              <a:rPr lang="ar-SA" b="1" dirty="0">
                <a:ea typeface="Times New Roman"/>
              </a:rPr>
              <a:t>الاستذكار في الاماكن العامة ( لا يؤخذ العلم بالطرقات </a:t>
            </a:r>
            <a:r>
              <a:rPr lang="ar-SA" b="1" dirty="0" smtClean="0">
                <a:ea typeface="Times New Roman"/>
              </a:rPr>
              <a:t>). </a:t>
            </a:r>
            <a:endParaRPr lang="en-US" dirty="0">
              <a:ea typeface="Times New Roman"/>
              <a:cs typeface="Arial"/>
            </a:endParaRPr>
          </a:p>
          <a:p>
            <a:pPr lvl="0">
              <a:lnSpc>
                <a:spcPct val="115000"/>
              </a:lnSpc>
              <a:buFont typeface="Wingdings" pitchFamily="2" charset="2"/>
              <a:buChar char="Ø"/>
            </a:pPr>
            <a:r>
              <a:rPr lang="ar-SA" b="1" dirty="0">
                <a:ea typeface="Times New Roman"/>
              </a:rPr>
              <a:t>الاعتماد على المذكرات والملخصات التي يعدها الآخرون . </a:t>
            </a:r>
            <a:endParaRPr lang="en-US" dirty="0">
              <a:ea typeface="Times New Roman"/>
              <a:cs typeface="Arial"/>
            </a:endParaRPr>
          </a:p>
          <a:p>
            <a:pPr lvl="0">
              <a:lnSpc>
                <a:spcPct val="115000"/>
              </a:lnSpc>
              <a:buFont typeface="Wingdings" pitchFamily="2" charset="2"/>
              <a:buChar char="Ø"/>
            </a:pPr>
            <a:r>
              <a:rPr lang="ar-SA" b="1" dirty="0">
                <a:ea typeface="Times New Roman"/>
              </a:rPr>
              <a:t>الغياب في الأيام الأخيرة من الفصل </a:t>
            </a:r>
            <a:r>
              <a:rPr lang="ar-SA" b="1" dirty="0" smtClean="0">
                <a:ea typeface="Times New Roman"/>
              </a:rPr>
              <a:t>الدراسي. </a:t>
            </a:r>
            <a:endParaRPr lang="en-US" dirty="0">
              <a:ea typeface="Times New Roman"/>
              <a:cs typeface="Arial"/>
            </a:endParaRPr>
          </a:p>
          <a:p>
            <a:pPr lvl="0">
              <a:lnSpc>
                <a:spcPct val="115000"/>
              </a:lnSpc>
              <a:buFont typeface="Wingdings" pitchFamily="2" charset="2"/>
              <a:buChar char="Ø"/>
            </a:pPr>
            <a:r>
              <a:rPr lang="ar-SA" b="1" dirty="0">
                <a:ea typeface="Times New Roman"/>
              </a:rPr>
              <a:t>تأجيل الاستذكار الى وقت متأخر من الفصل . </a:t>
            </a:r>
            <a:endParaRPr lang="en-US" dirty="0">
              <a:ea typeface="Times New Roman"/>
              <a:cs typeface="Arial"/>
            </a:endParaRPr>
          </a:p>
          <a:p>
            <a:pPr lvl="0">
              <a:lnSpc>
                <a:spcPct val="115000"/>
              </a:lnSpc>
              <a:spcAft>
                <a:spcPts val="1000"/>
              </a:spcAft>
              <a:buFont typeface="Wingdings" pitchFamily="2" charset="2"/>
              <a:buChar char="Ø"/>
            </a:pPr>
            <a:r>
              <a:rPr lang="ar-SA" b="1" dirty="0">
                <a:ea typeface="Times New Roman"/>
              </a:rPr>
              <a:t>المذاكرة في وقت متأخر . </a:t>
            </a:r>
            <a:endParaRPr lang="en-US" dirty="0">
              <a:ea typeface="Times New Roman"/>
              <a:cs typeface="Arial"/>
            </a:endParaRPr>
          </a:p>
          <a:p>
            <a:endParaRPr lang="ar-SA" dirty="0"/>
          </a:p>
        </p:txBody>
      </p:sp>
    </p:spTree>
    <p:extLst>
      <p:ext uri="{BB962C8B-B14F-4D97-AF65-F5344CB8AC3E}">
        <p14:creationId xmlns:p14="http://schemas.microsoft.com/office/powerpoint/2010/main" xmlns="" val="41536934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2800" b="0" dirty="0">
                <a:solidFill>
                  <a:prstClr val="black"/>
                </a:solidFill>
                <a:latin typeface="Calibri"/>
                <a:ea typeface="+mn-ea"/>
                <a:cs typeface="Arial"/>
              </a:rPr>
              <a:t>المراجع</a:t>
            </a:r>
            <a:endParaRPr lang="ar-SA" dirty="0"/>
          </a:p>
        </p:txBody>
      </p:sp>
      <p:sp>
        <p:nvSpPr>
          <p:cNvPr id="3" name="Content Placeholder 2"/>
          <p:cNvSpPr>
            <a:spLocks noGrp="1"/>
          </p:cNvSpPr>
          <p:nvPr>
            <p:ph idx="1"/>
          </p:nvPr>
        </p:nvSpPr>
        <p:spPr/>
        <p:txBody>
          <a:bodyPr/>
          <a:lstStyle/>
          <a:p>
            <a:pPr marL="0" lvl="0" indent="0" algn="justLow">
              <a:buNone/>
            </a:pPr>
            <a:r>
              <a:rPr lang="ar-SA" dirty="0" smtClean="0">
                <a:solidFill>
                  <a:prstClr val="black"/>
                </a:solidFill>
              </a:rPr>
              <a:t>كتاب </a:t>
            </a:r>
            <a:r>
              <a:rPr lang="ar-SA" dirty="0">
                <a:solidFill>
                  <a:prstClr val="black"/>
                </a:solidFill>
              </a:rPr>
              <a:t>مهارات التعلم والتفكير والبحث ، جامعة الملك سعود، </a:t>
            </a:r>
            <a:r>
              <a:rPr lang="ar-SA" dirty="0" smtClean="0">
                <a:solidFill>
                  <a:prstClr val="black"/>
                </a:solidFill>
              </a:rPr>
              <a:t>2008.</a:t>
            </a:r>
            <a:endParaRPr lang="ar-SA" dirty="0">
              <a:solidFill>
                <a:prstClr val="black"/>
              </a:solidFill>
            </a:endParaRPr>
          </a:p>
          <a:p>
            <a:endParaRPr lang="ar-SA" dirty="0"/>
          </a:p>
        </p:txBody>
      </p:sp>
    </p:spTree>
    <p:extLst>
      <p:ext uri="{BB962C8B-B14F-4D97-AF65-F5344CB8AC3E}">
        <p14:creationId xmlns:p14="http://schemas.microsoft.com/office/powerpoint/2010/main" xmlns="" val="42033094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283718"/>
            <a:ext cx="8305800" cy="2168951"/>
          </a:xfrm>
        </p:spPr>
        <p:txBody>
          <a:bodyPr>
            <a:normAutofit fontScale="90000"/>
          </a:bodyPr>
          <a:lstStyle/>
          <a:p>
            <a:pPr marL="0" lvl="0" indent="0" algn="ctr"/>
            <a: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t>شكرا علي حسن المتابعة</a:t>
            </a:r>
            <a:b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br>
            <a: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t>إلي اللقاء </a:t>
            </a:r>
            <a:b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br>
            <a: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t/>
            </a:r>
            <a:b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br>
            <a: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t/>
            </a:r>
            <a:br>
              <a:rPr lang="ar-SA"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rPr>
            </a:br>
            <a:r>
              <a:rPr lang="ar-SA" dirty="0" smtClean="0"/>
              <a:t>د/أسماء عبد السلام</a:t>
            </a:r>
            <a:br>
              <a:rPr lang="ar-SA" dirty="0" smtClean="0"/>
            </a:br>
            <a:endParaRPr lang="ar-SA" dirty="0"/>
          </a:p>
        </p:txBody>
      </p:sp>
      <p:sp>
        <p:nvSpPr>
          <p:cNvPr id="3" name="Content Placeholder 2"/>
          <p:cNvSpPr>
            <a:spLocks noGrp="1"/>
          </p:cNvSpPr>
          <p:nvPr>
            <p:ph idx="1"/>
          </p:nvPr>
        </p:nvSpPr>
        <p:spPr>
          <a:xfrm>
            <a:off x="1187624" y="1"/>
            <a:ext cx="6705600" cy="1635645"/>
          </a:xfrm>
        </p:spPr>
        <p:txBody>
          <a:bodyPr>
            <a:normAutofit fontScale="85000" lnSpcReduction="20000"/>
          </a:bodyPr>
          <a:lstStyle/>
          <a:p>
            <a:pPr marL="0" indent="0" algn="ctr">
              <a:buNone/>
            </a:pPr>
            <a:endParaRPr lang="ar-SA" dirty="0" smtClean="0"/>
          </a:p>
          <a:p>
            <a:pPr marL="0" indent="0" algn="ctr">
              <a:buNone/>
            </a:pPr>
            <a:endParaRPr lang="ar-SA" dirty="0"/>
          </a:p>
          <a:p>
            <a:pPr marL="0" indent="0" algn="ctr">
              <a:buNone/>
            </a:pPr>
            <a:endParaRPr lang="ar-SA" dirty="0" smtClean="0"/>
          </a:p>
          <a:p>
            <a:pPr marL="0" indent="0" algn="ctr">
              <a:buNone/>
            </a:pPr>
            <a:r>
              <a:rPr lang="ar-SA" sz="6000" dirty="0" smtClean="0">
                <a:solidFill>
                  <a:srgbClr val="00B0F0"/>
                </a:solidFill>
              </a:rPr>
              <a:t>تمت بحمد الله</a:t>
            </a:r>
            <a:endParaRPr lang="ar-SA" sz="6000" dirty="0">
              <a:solidFill>
                <a:srgbClr val="00B0F0"/>
              </a:solidFill>
            </a:endParaRPr>
          </a:p>
        </p:txBody>
      </p:sp>
    </p:spTree>
    <p:extLst>
      <p:ext uri="{BB962C8B-B14F-4D97-AF65-F5344CB8AC3E}">
        <p14:creationId xmlns:p14="http://schemas.microsoft.com/office/powerpoint/2010/main" xmlns="" val="324644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a839c4af37e9fb775237f959e1658ef4eeea9cb"/>
</p:tagLst>
</file>

<file path=ppt/theme/theme1.xml><?xml version="1.0" encoding="utf-8"?>
<a:theme xmlns:a="http://schemas.openxmlformats.org/drawingml/2006/main" name="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المحاضرة الاولي  التعلم د اسما</Template>
  <TotalTime>3334</TotalTime>
  <Words>1430</Words>
  <Application>Microsoft Office PowerPoint</Application>
  <PresentationFormat>عرض على الشاشة (9:16)‏</PresentationFormat>
  <Paragraphs>182</Paragraphs>
  <Slides>42</Slides>
  <Notes>0</Notes>
  <HiddenSlides>0</HiddenSlides>
  <MMClips>0</MMClips>
  <ScaleCrop>false</ScaleCrop>
  <HeadingPairs>
    <vt:vector size="4" baseType="variant">
      <vt:variant>
        <vt:lpstr>سمة</vt:lpstr>
      </vt:variant>
      <vt:variant>
        <vt:i4>1</vt:i4>
      </vt:variant>
      <vt:variant>
        <vt:lpstr>عناوين الشرائح</vt:lpstr>
      </vt:variant>
      <vt:variant>
        <vt:i4>42</vt:i4>
      </vt:variant>
    </vt:vector>
  </HeadingPairs>
  <TitlesOfParts>
    <vt:vector size="43" baseType="lpstr">
      <vt:lpstr>المحاضرة الاولي  التعلم د اسما</vt:lpstr>
      <vt:lpstr>الشريحة 1</vt:lpstr>
      <vt:lpstr>الشريحة 2</vt:lpstr>
      <vt:lpstr>  </vt:lpstr>
      <vt:lpstr>مراجعة علي ما تم استقطاعه من المقرر</vt:lpstr>
      <vt:lpstr>مراجعة علي ما تم استقطاعه من المقرر</vt:lpstr>
      <vt:lpstr>مراجعة علي ما تم استقطاعه من المقرر</vt:lpstr>
      <vt:lpstr> مراجعة علي ما تم استقطاعه من المقرر </vt:lpstr>
      <vt:lpstr>الشريحة 8</vt:lpstr>
      <vt:lpstr>مراجعة علي ما تم استقطاعه من المقرر</vt:lpstr>
      <vt:lpstr>اساليب التعلم </vt:lpstr>
      <vt:lpstr>أساليب التعلم</vt:lpstr>
      <vt:lpstr>الشريحة 12</vt:lpstr>
      <vt:lpstr> تصنيف أساليب التعلم                                   </vt:lpstr>
      <vt:lpstr>الشريحة 14</vt:lpstr>
      <vt:lpstr>الشريحة 15</vt:lpstr>
      <vt:lpstr>الشريحة 16</vt:lpstr>
      <vt:lpstr>الشريحة 17</vt:lpstr>
      <vt:lpstr>الشريحة 18</vt:lpstr>
      <vt:lpstr>الشريحة 19</vt:lpstr>
      <vt:lpstr>الشريحة 20</vt:lpstr>
      <vt:lpstr>نمط التعلم البصري</vt:lpstr>
      <vt:lpstr>الشريحة 22</vt:lpstr>
      <vt:lpstr>نمط التعلم السمعي</vt:lpstr>
      <vt:lpstr>الشريحة 24</vt:lpstr>
      <vt:lpstr>نمط التعلم القرائي/ الكتابي</vt:lpstr>
      <vt:lpstr>الشريحة 26</vt:lpstr>
      <vt:lpstr>نمط التعلم العملي/الحركي</vt:lpstr>
      <vt:lpstr>الشريحة 28</vt:lpstr>
      <vt:lpstr>الشريحة 29</vt:lpstr>
      <vt:lpstr>استراتيجيات تعلم اللغة الثانية</vt:lpstr>
      <vt:lpstr>استراتيجية كرة الثلج</vt:lpstr>
      <vt:lpstr>الشريحة 32</vt:lpstr>
      <vt:lpstr>الشريحة 33</vt:lpstr>
      <vt:lpstr>الشريحة 34</vt:lpstr>
      <vt:lpstr>الشريحة 35</vt:lpstr>
      <vt:lpstr>استراتيجية المحور الدوار</vt:lpstr>
      <vt:lpstr>الشريحة 37</vt:lpstr>
      <vt:lpstr>الشريحة 38</vt:lpstr>
      <vt:lpstr> الأمور التي ينبغي تجنبها اثناء الاستذكار </vt:lpstr>
      <vt:lpstr>الأمور التي ينبغي تجنبها اثناء الاستذكار</vt:lpstr>
      <vt:lpstr>المراجع</vt:lpstr>
      <vt:lpstr>شكرا علي حسن المتابعة إلي اللقاء    د/أسماء عبد السلام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welcome</dc:creator>
  <cp:lastModifiedBy>HP</cp:lastModifiedBy>
  <cp:revision>300</cp:revision>
  <dcterms:created xsi:type="dcterms:W3CDTF">2012-10-24T01:27:52Z</dcterms:created>
  <dcterms:modified xsi:type="dcterms:W3CDTF">2013-05-03T12:38:57Z</dcterms:modified>
</cp:coreProperties>
</file>