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8" r:id="rId3"/>
    <p:sldId id="278" r:id="rId4"/>
    <p:sldId id="387" r:id="rId5"/>
    <p:sldId id="325" r:id="rId6"/>
    <p:sldId id="371" r:id="rId7"/>
    <p:sldId id="372" r:id="rId8"/>
    <p:sldId id="373" r:id="rId9"/>
    <p:sldId id="374" r:id="rId10"/>
    <p:sldId id="376" r:id="rId11"/>
    <p:sldId id="375" r:id="rId12"/>
    <p:sldId id="377" r:id="rId13"/>
    <p:sldId id="378" r:id="rId14"/>
    <p:sldId id="379" r:id="rId15"/>
    <p:sldId id="380" r:id="rId16"/>
    <p:sldId id="381" r:id="rId17"/>
    <p:sldId id="382" r:id="rId18"/>
    <p:sldId id="383" r:id="rId19"/>
    <p:sldId id="384" r:id="rId20"/>
    <p:sldId id="395" r:id="rId21"/>
  </p:sldIdLst>
  <p:sldSz cx="9144000" cy="5143500" type="screen16x9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E7FA6"/>
    <a:srgbClr val="8BA3BF"/>
    <a:srgbClr val="9FA8C5"/>
    <a:srgbClr val="D5DCE1"/>
    <a:srgbClr val="618F9F"/>
    <a:srgbClr val="8FAFBB"/>
    <a:srgbClr val="557E8D"/>
    <a:srgbClr val="637B8B"/>
    <a:srgbClr val="97A9B5"/>
    <a:srgbClr val="38445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34" autoAdjust="0"/>
  </p:normalViewPr>
  <p:slideViewPr>
    <p:cSldViewPr showGuides="1">
      <p:cViewPr>
        <p:scale>
          <a:sx n="60" d="100"/>
          <a:sy n="60" d="100"/>
        </p:scale>
        <p:origin x="-70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EDBE0F-454E-4E23-9025-3FCB0D2A2459}" type="datetimeFigureOut">
              <a:rPr lang="ar-EG" smtClean="0"/>
              <a:pPr/>
              <a:t>23/06/1434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53461D4-C238-4928-AD59-2CB5255659FB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xmlns="" val="210407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yCGTitleMasterTransparentShape"/>
          <p:cNvSpPr/>
          <p:nvPr userDrawn="1"/>
        </p:nvSpPr>
        <p:spPr>
          <a:xfrm>
            <a:off x="-254000" y="0"/>
            <a:ext cx="9652000" cy="51435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yCGVideoTemplateTextBkgShape1"/>
          <p:cNvSpPr/>
          <p:nvPr userDrawn="1"/>
        </p:nvSpPr>
        <p:spPr>
          <a:xfrm>
            <a:off x="119743" y="3891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DAE5EA">
                  <a:alpha val="62000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yCGVideoTemplateTextBkgShape2"/>
          <p:cNvSpPr/>
          <p:nvPr userDrawn="1"/>
        </p:nvSpPr>
        <p:spPr>
          <a:xfrm>
            <a:off x="272143" y="5415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rgbClr val="896700">
                  <a:alpha val="0"/>
                </a:srgbClr>
              </a:gs>
              <a:gs pos="0">
                <a:srgbClr val="8BA3BF"/>
              </a:gs>
              <a:gs pos="100000">
                <a:srgbClr val="C4CFD4">
                  <a:alpha val="28627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yCGVideoTemplateTextBkgShape3"/>
          <p:cNvSpPr/>
          <p:nvPr userDrawn="1"/>
        </p:nvSpPr>
        <p:spPr>
          <a:xfrm>
            <a:off x="424543" y="693965"/>
            <a:ext cx="8534400" cy="4191000"/>
          </a:xfrm>
          <a:prstGeom prst="rect">
            <a:avLst/>
          </a:prstGeom>
          <a:gradFill flip="none" rotWithShape="1">
            <a:gsLst>
              <a:gs pos="57000">
                <a:srgbClr val="896700">
                  <a:alpha val="0"/>
                </a:srgbClr>
              </a:gs>
              <a:gs pos="0">
                <a:schemeClr val="bg1"/>
              </a:gs>
              <a:gs pos="100000">
                <a:srgbClr val="C3CED5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66751"/>
            <a:ext cx="7924800" cy="914400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04950"/>
            <a:ext cx="6400800" cy="657225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618F9F"/>
                </a:solidFill>
                <a:latin typeface="Candar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12506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12506"/>
            <a:ext cx="2895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6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278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51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281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549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332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48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22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985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37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571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222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yCGVideoTemplatePicture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yCGVideoTemplatePictureTransparent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8BA3BF"/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SyCGVideoTemplateTextBkgShape"/>
          <p:cNvSpPr/>
          <p:nvPr/>
        </p:nvSpPr>
        <p:spPr>
          <a:xfrm>
            <a:off x="304800" y="285750"/>
            <a:ext cx="8534400" cy="457200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solidFill>
              <a:srgbClr val="618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09550"/>
            <a:ext cx="83058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016850"/>
            <a:ext cx="6705600" cy="310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125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125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6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200" b="1" kern="1200">
          <a:solidFill>
            <a:srgbClr val="5E7FA6"/>
          </a:solidFill>
          <a:latin typeface="Candara" pitchFamily="34" charset="0"/>
          <a:ea typeface="+mj-ea"/>
          <a:cs typeface="+mj-cs"/>
        </a:defRPr>
      </a:lvl1pPr>
    </p:titleStyle>
    <p:bodyStyle>
      <a:lvl1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143000" y="2190750"/>
            <a:ext cx="6400800" cy="657225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ar-SA" sz="1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مقرر</a:t>
            </a:r>
            <a:r>
              <a:rPr lang="ar-EG" sz="1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مهارات التعلم والتفكير</a:t>
            </a:r>
            <a:endParaRPr lang="en-US" sz="1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صورة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5526"/>
            <a:ext cx="3024336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4083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ar-SA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ar-SA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ar-SA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ar-SA" dirty="0" smtClean="0">
                <a:solidFill>
                  <a:srgbClr val="C00000"/>
                </a:solidFill>
              </a:rPr>
              <a:t>المحاضرة الثانية عشر</a:t>
            </a:r>
            <a:endParaRPr lang="ar-SA" dirty="0">
              <a:solidFill>
                <a:srgbClr val="C00000"/>
              </a:solidFill>
            </a:endParaRPr>
          </a:p>
        </p:txBody>
      </p:sp>
      <p:pic>
        <p:nvPicPr>
          <p:cNvPr id="2050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1510"/>
            <a:ext cx="177482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36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940" y="1419622"/>
            <a:ext cx="6025356" cy="216024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ar-SA" sz="28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استراتيجيات تنمية مهارات التفكير الناقد</a:t>
            </a:r>
            <a:r>
              <a:rPr lang="ar-SA" sz="2800" dirty="0" smtClean="0">
                <a:ea typeface="Calibri"/>
                <a:cs typeface="Simplified Arabic"/>
              </a:rPr>
              <a:t/>
            </a:r>
            <a:br>
              <a:rPr lang="ar-SA" sz="2800" dirty="0" smtClean="0">
                <a:ea typeface="Calibri"/>
                <a:cs typeface="Simplified Arabic"/>
              </a:rPr>
            </a:br>
            <a:r>
              <a:rPr lang="ar-SA" sz="28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برنامج </a:t>
            </a:r>
            <a:r>
              <a:rPr lang="ar-SA" sz="2800" dirty="0" err="1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الكورت</a:t>
            </a:r>
            <a:endParaRPr lang="ar-SA" sz="28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7761"/>
            <a:ext cx="177482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947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برنامج </a:t>
            </a:r>
            <a:r>
              <a:rPr lang="ar-SA" dirty="0" err="1" smtClean="0"/>
              <a:t>الكورت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16850"/>
            <a:ext cx="8208912" cy="3787148"/>
          </a:xfrm>
        </p:spPr>
        <p:txBody>
          <a:bodyPr/>
          <a:lstStyle/>
          <a:p>
            <a:pPr algn="justLow"/>
            <a:r>
              <a:rPr lang="ar-SA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قام ادوارد دي </a:t>
            </a:r>
            <a:r>
              <a:rPr lang="ar-SA" dirty="0" err="1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بونو</a:t>
            </a:r>
            <a:r>
              <a:rPr lang="ar-SA" dirty="0">
                <a:solidFill>
                  <a:srgbClr val="FF0000"/>
                </a:solidFill>
                <a:latin typeface="Times New Roman"/>
                <a:ea typeface="Times New Roman"/>
                <a:cs typeface="Simplified Arabic"/>
              </a:rPr>
              <a:t>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صاحب </a:t>
            </a:r>
            <a:r>
              <a:rPr lang="ar-SA" dirty="0" smtClean="0">
                <a:latin typeface="Times New Roman"/>
                <a:ea typeface="Times New Roman"/>
                <a:cs typeface="Simplified Arabic"/>
              </a:rPr>
              <a:t>استراتيجية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القبعات الست للتفكير بتصميم برنامج تعليمي لتدريب المتعلمين من جميع الفئات والأعمال على مهارات التفكير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/>
            <a:r>
              <a:rPr lang="ar-SA" dirty="0">
                <a:latin typeface="Times New Roman"/>
                <a:ea typeface="Times New Roman"/>
                <a:cs typeface="Simplified Arabic"/>
              </a:rPr>
              <a:t>أطلق على هذا البرنامج التعليمي اسم ( كورت </a:t>
            </a:r>
            <a:r>
              <a:rPr lang="en-US" sz="2000" dirty="0" err="1">
                <a:latin typeface="Times New Roman"/>
                <a:ea typeface="Times New Roman"/>
                <a:cs typeface="Simplified Arabic"/>
              </a:rPr>
              <a:t>Cort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 ) وتمثل هذه التسمية الحروف الأولى من اسم المؤسسة التي أنشأها ( دي </a:t>
            </a:r>
            <a:r>
              <a:rPr lang="ar-SA" dirty="0" err="1">
                <a:latin typeface="Times New Roman"/>
                <a:ea typeface="Times New Roman"/>
                <a:cs typeface="Simplified Arabic"/>
              </a:rPr>
              <a:t>بونو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) في </a:t>
            </a:r>
            <a:r>
              <a:rPr lang="ar-SA" dirty="0" err="1">
                <a:latin typeface="Times New Roman"/>
                <a:ea typeface="Times New Roman"/>
                <a:cs typeface="Simplified Arabic"/>
              </a:rPr>
              <a:t>كامبرج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 لتعليم التفكير وهي : مؤسسة البحث </a:t>
            </a:r>
            <a:r>
              <a:rPr lang="ar-SA" dirty="0" smtClean="0">
                <a:latin typeface="Times New Roman"/>
                <a:ea typeface="Times New Roman"/>
                <a:cs typeface="Simplified Arabic"/>
              </a:rPr>
              <a:t>المعرفي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43026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0"/>
            <a:ext cx="7776864" cy="3108543"/>
          </a:xfrm>
        </p:spPr>
        <p:txBody>
          <a:bodyPr/>
          <a:lstStyle/>
          <a:p>
            <a:r>
              <a:rPr lang="ar-SA" dirty="0">
                <a:latin typeface="Times New Roman"/>
                <a:ea typeface="Times New Roman"/>
                <a:cs typeface="Simplified Arabic"/>
              </a:rPr>
              <a:t> 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r>
              <a:rPr lang="ar-SA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mohammad bold art 1"/>
              </a:rPr>
              <a:t>يتكون برنامج </a:t>
            </a:r>
            <a:r>
              <a:rPr lang="ar-SA" sz="5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mohammad bold art 1"/>
              </a:rPr>
              <a:t>الكورت</a:t>
            </a:r>
            <a:r>
              <a:rPr lang="ar-SA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mohammad bold art 1"/>
              </a:rPr>
              <a:t> التعليمي من ستة أجزاء </a:t>
            </a:r>
            <a:r>
              <a:rPr lang="ar-SA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mohammad bold art 1"/>
              </a:rPr>
              <a:t>: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Simplified Arabic"/>
            </a:endParaRPr>
          </a:p>
          <a:p>
            <a:pPr>
              <a:lnSpc>
                <a:spcPts val="6300"/>
              </a:lnSpc>
            </a:pP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180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مكونات برنامج </a:t>
            </a:r>
            <a:r>
              <a:rPr lang="ar-SA" dirty="0" err="1" smtClean="0"/>
              <a:t>الكورت</a:t>
            </a:r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971600" y="1491630"/>
            <a:ext cx="1872208" cy="5270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ts val="1000"/>
              </a:spcAft>
            </a:pPr>
            <a:r>
              <a:rPr lang="ar-SA" sz="2400" dirty="0">
                <a:latin typeface="Arial" pitchFamily="34" charset="0"/>
                <a:ea typeface="Arial" pitchFamily="34" charset="0"/>
                <a:cs typeface="Arial" pitchFamily="34" charset="0"/>
              </a:rPr>
              <a:t>التفاعل  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958528" y="2870329"/>
            <a:ext cx="1728192" cy="5414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algn="ctr" rtl="1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ar-SA" sz="2400" dirty="0">
                <a:latin typeface="Arial" pitchFamily="34" charset="0"/>
                <a:ea typeface="Arial" pitchFamily="34" charset="0"/>
                <a:cs typeface="Arial" pitchFamily="34" charset="0"/>
              </a:rPr>
              <a:t>الإبداع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63888" y="2763682"/>
            <a:ext cx="2160241" cy="67216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ts val="1000"/>
              </a:spcAft>
            </a:pPr>
            <a:r>
              <a:rPr lang="ar-SA" sz="2400" dirty="0">
                <a:latin typeface="Arial" pitchFamily="34" charset="0"/>
                <a:ea typeface="Arial" pitchFamily="34" charset="0"/>
                <a:cs typeface="Arial" pitchFamily="34" charset="0"/>
              </a:rPr>
              <a:t>المعلومات والحس 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971600" y="2768213"/>
            <a:ext cx="1800200" cy="66763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algn="ctr" rtl="1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ar-SA" sz="2400" dirty="0">
                <a:latin typeface="Arial" pitchFamily="34" charset="0"/>
                <a:ea typeface="Arial" pitchFamily="34" charset="0"/>
                <a:cs typeface="Arial" pitchFamily="34" charset="0"/>
              </a:rPr>
              <a:t>الفعل   </a:t>
            </a: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779913" y="1574226"/>
            <a:ext cx="1944216" cy="479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التنظيم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796136" y="1574226"/>
            <a:ext cx="2052977" cy="431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توسعة مجال الإدراك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0"/>
            <a:ext cx="7776864" cy="3108543"/>
          </a:xfrm>
        </p:spPr>
        <p:txBody>
          <a:bodyPr/>
          <a:lstStyle/>
          <a:p>
            <a:pPr algn="justLow">
              <a:lnSpc>
                <a:spcPts val="480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ويتكون كل جزء من هذه الأجزاء من عشر (10) مهارات بحيث يصبح عدد مهارات </a:t>
            </a:r>
            <a:r>
              <a:rPr lang="ar-SA" dirty="0" err="1">
                <a:latin typeface="Times New Roman"/>
                <a:ea typeface="Times New Roman"/>
                <a:cs typeface="Simplified Arabic"/>
              </a:rPr>
              <a:t>الكورت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 ستين (60) مهارة وقد اخترنا لك منها خمس مهارات من الجزء الأول ( توسعة مجال الإدراك ) وهي :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>
              <a:lnSpc>
                <a:spcPts val="6300"/>
              </a:lnSpc>
            </a:pP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11755"/>
            <a:ext cx="1990476" cy="71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3491880" y="1166148"/>
            <a:ext cx="1958975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اعتبار جميع العوامل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83568" y="1166148"/>
            <a:ext cx="17018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النتائج المنطقية 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450855" y="2571750"/>
            <a:ext cx="1958975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تقبل وجهات نظر الآخرين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819839" y="2571750"/>
            <a:ext cx="2644775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البدائل والاحتمالات والخيارات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/>
            </a:r>
            <a:br>
              <a:rPr lang="ar-SA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</a:br>
            <a:r>
              <a:rPr lang="ar-SA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المهارة 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الأولى : معالجة الأفكار </a:t>
            </a:r>
            <a:r>
              <a:rPr lang="ar-SA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(</a:t>
            </a:r>
            <a:r>
              <a:rPr lang="en-US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PMI</a:t>
            </a:r>
            <a:r>
              <a:rPr lang="ar-SA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) </a:t>
            </a:r>
            <a:r>
              <a:rPr lang="en-US" sz="2400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</a:b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16850"/>
            <a:ext cx="8568952" cy="3643132"/>
          </a:xfrm>
        </p:spPr>
        <p:txBody>
          <a:bodyPr>
            <a:normAutofit/>
          </a:bodyPr>
          <a:lstStyle/>
          <a:p>
            <a:pPr algn="justLow"/>
            <a:r>
              <a:rPr lang="ar-SA" dirty="0">
                <a:latin typeface="Times New Roman"/>
                <a:ea typeface="Times New Roman"/>
                <a:cs typeface="Simplified Arabic"/>
              </a:rPr>
              <a:t>تعني معالجة الأفكار </a:t>
            </a:r>
            <a:r>
              <a:rPr lang="ar-SA" dirty="0" smtClean="0">
                <a:latin typeface="Times New Roman"/>
                <a:ea typeface="Times New Roman"/>
                <a:cs typeface="Simplified Arabic"/>
              </a:rPr>
              <a:t>والنظر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إلى الفكرة أو القرار أو المقترح من </a:t>
            </a:r>
            <a:r>
              <a:rPr lang="ar-SA" dirty="0" smtClean="0">
                <a:latin typeface="Times New Roman"/>
                <a:ea typeface="Times New Roman"/>
                <a:cs typeface="Simplified Arabic"/>
              </a:rPr>
              <a:t>ثلاث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جوانب :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marL="342900" lvl="0" indent="-342900" algn="justLow">
              <a:buFont typeface="+mj-lt"/>
              <a:buAutoNum type="arabicPeriod"/>
              <a:tabLst>
                <a:tab pos="523875" algn="l"/>
              </a:tabLst>
            </a:pPr>
            <a:r>
              <a:rPr lang="en-US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P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   ( </a:t>
            </a:r>
            <a:r>
              <a:rPr lang="en-US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plus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 / موجب )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: النظر إلى الايجابيات في الفكرة(  فوائد – نجاح ، مميزات ، نتائج ، ايجابية..) مثل القبعة الصفراء .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marL="342900" lvl="0" indent="-342900" algn="justLow">
              <a:buFont typeface="+mj-lt"/>
              <a:buAutoNum type="arabicPeriod"/>
              <a:tabLst>
                <a:tab pos="523875" algn="l"/>
              </a:tabLst>
            </a:pPr>
            <a:r>
              <a:rPr lang="en-US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M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  ( </a:t>
            </a:r>
            <a:r>
              <a:rPr lang="en-US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Minus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 / سالب )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: النظر إلى السلبيات في الفكرة ( خسائر ، مخاطر ، عوامل فشل، عوائق ..) مثل القبعة السوداء.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marL="342900" lvl="0" indent="-342900" algn="justLow">
              <a:buFont typeface="+mj-lt"/>
              <a:buAutoNum type="arabicPeriod"/>
              <a:tabLst>
                <a:tab pos="523875" algn="l"/>
              </a:tabLst>
            </a:pPr>
            <a:r>
              <a:rPr lang="en-US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I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  ( </a:t>
            </a:r>
            <a:r>
              <a:rPr lang="en-US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interest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Simplified Arabic"/>
              </a:rPr>
              <a:t>  / مثير )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النظر إلى الارتباطات المثيرة ذات الصلة        ( حوادث ماضية مشابهة ، فكرة إبداعية ، تساؤل )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>
              <a:lnSpc>
                <a:spcPts val="6300"/>
              </a:lnSpc>
            </a:pP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20773970"/>
              </p:ext>
            </p:extLst>
          </p:nvPr>
        </p:nvGraphicFramePr>
        <p:xfrm>
          <a:off x="778892" y="557777"/>
          <a:ext cx="7344814" cy="4309654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96789"/>
                <a:gridCol w="971870"/>
                <a:gridCol w="1591180"/>
                <a:gridCol w="1591180"/>
                <a:gridCol w="1588965"/>
                <a:gridCol w="1504830"/>
              </a:tblGrid>
              <a:tr h="350839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الفكرة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 </a:t>
                      </a:r>
                      <a:r>
                        <a:rPr lang="ar-SA" sz="160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النقاط الايجابية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النقاط السلبية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النقاط المثيرة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2103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P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m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678">
                <a:tc rowSpan="3" grid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الدراسة في الخارج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اكتساب اللغة الانجليزية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البعد عن الأسرة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قد</a:t>
                      </a:r>
                      <a:r>
                        <a:rPr lang="en-US" sz="1600" baseline="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</a:t>
                      </a:r>
                      <a:r>
                        <a:rPr lang="ar-SA" sz="1600" baseline="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اعمل هناك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678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الاطلاع على ثقافة أخرى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النفقة المالية الكبيرة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جمال الطبيعة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678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تحصيل العلم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الخطر على الدين والعادات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التزلج على الجليد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678">
                <a:tc gridSpan="6"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القرار النهائي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المهارة الثانية : اعتبار جميع </a:t>
            </a:r>
            <a:r>
              <a:rPr lang="ar-SA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العوامل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0"/>
            <a:ext cx="7776864" cy="3108543"/>
          </a:xfrm>
        </p:spPr>
        <p:txBody>
          <a:bodyPr/>
          <a:lstStyle/>
          <a:p>
            <a:pPr algn="justLow">
              <a:lnSpc>
                <a:spcPts val="600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يعني ( اعتبار جميع العوامل ) النظر إلى كل ما له علاقة بالقرار أو الفكرة أو الموضوع </a:t>
            </a:r>
            <a:r>
              <a:rPr lang="ar-SA" dirty="0" smtClean="0">
                <a:latin typeface="Times New Roman"/>
                <a:ea typeface="Times New Roman"/>
                <a:cs typeface="Simplified Arabic"/>
              </a:rPr>
              <a:t>لأن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لكل قرار أو فكرة أو موضوع عوامل معينة يجب أن أخذها بعين الاعتبار قبل التنفيذ .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>
              <a:lnSpc>
                <a:spcPts val="6300"/>
              </a:lnSpc>
            </a:pP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72651870"/>
              </p:ext>
            </p:extLst>
          </p:nvPr>
        </p:nvGraphicFramePr>
        <p:xfrm>
          <a:off x="539552" y="699540"/>
          <a:ext cx="8136903" cy="3600403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070514"/>
                <a:gridCol w="407530"/>
                <a:gridCol w="3429731"/>
                <a:gridCol w="1614564"/>
                <a:gridCol w="1614564"/>
              </a:tblGrid>
              <a:tr h="438489"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الفكرة أو القرار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solidFill>
                            <a:srgbClr val="00B0F0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العوامل المؤثرة التي يجب أخذها بعين الاعتبار</a:t>
                      </a:r>
                      <a:endParaRPr lang="en-US" sz="2400" dirty="0">
                        <a:solidFill>
                          <a:srgbClr val="00B0F0"/>
                        </a:solidFill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38489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 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العامل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العامل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977">
                <a:tc rowSpan="3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شراء سيارة مستعملة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الهدف : استخدام عائلي / فردي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السعر : غالية / رخيصة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89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النوع : أمريكي / ياباني / كوري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سنة الصنع ( الموديل)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26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5 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الشركة المصنعة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6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الخ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693">
                <a:tc gridSpan="5"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القرار النهائي </a:t>
                      </a:r>
                      <a:r>
                        <a:rPr lang="ar-SA" sz="160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: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1" y="123478"/>
            <a:ext cx="177482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39502"/>
            <a:ext cx="8305800" cy="454823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ar-SA" sz="2400" b="0" dirty="0" smtClean="0">
                <a:solidFill>
                  <a:srgbClr val="00B0F0"/>
                </a:solidFill>
                <a:latin typeface="Times New Roman"/>
                <a:ea typeface="Times New Roman"/>
                <a:cs typeface="Simplified Arabic"/>
              </a:rPr>
              <a:t>ا</a:t>
            </a:r>
            <a:br>
              <a:rPr lang="ar-SA" sz="2400" b="0" dirty="0" smtClean="0">
                <a:solidFill>
                  <a:srgbClr val="00B0F0"/>
                </a:solidFill>
                <a:latin typeface="Times New Roman"/>
                <a:ea typeface="Times New Roman"/>
                <a:cs typeface="Simplified Arabic"/>
              </a:rPr>
            </a:br>
            <a:r>
              <a:rPr lang="ar-SA" sz="2400" b="0" dirty="0" smtClean="0">
                <a:solidFill>
                  <a:srgbClr val="00B0F0"/>
                </a:solidFill>
                <a:latin typeface="Times New Roman"/>
                <a:ea typeface="Times New Roman"/>
                <a:cs typeface="Simplified Arabic"/>
              </a:rPr>
              <a:t>العوامل </a:t>
            </a:r>
            <a:r>
              <a:rPr lang="ar-SA" sz="2400" b="0" dirty="0">
                <a:solidFill>
                  <a:srgbClr val="00B0F0"/>
                </a:solidFill>
                <a:latin typeface="Times New Roman"/>
                <a:ea typeface="Times New Roman"/>
                <a:cs typeface="Simplified Arabic"/>
              </a:rPr>
              <a:t>المؤثرة التي يجب أخذها بعين الاعتبار</a:t>
            </a:r>
            <a:r>
              <a:rPr lang="en-US" sz="2400" b="0" dirty="0">
                <a:solidFill>
                  <a:srgbClr val="00B0F0"/>
                </a:solidFill>
                <a:latin typeface="Times New Roman"/>
                <a:ea typeface="Times New Roman"/>
                <a:cs typeface="Simplified Arabic"/>
              </a:rPr>
              <a:t/>
            </a:r>
            <a:br>
              <a:rPr lang="en-US" sz="2400" b="0" dirty="0">
                <a:solidFill>
                  <a:srgbClr val="00B0F0"/>
                </a:solidFill>
                <a:latin typeface="Times New Roman"/>
                <a:ea typeface="Times New Roman"/>
                <a:cs typeface="Simplified Arabic"/>
              </a:rPr>
            </a:b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66853578"/>
              </p:ext>
            </p:extLst>
          </p:nvPr>
        </p:nvGraphicFramePr>
        <p:xfrm>
          <a:off x="778893" y="987574"/>
          <a:ext cx="7897562" cy="338437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039025"/>
                <a:gridCol w="445412"/>
                <a:gridCol w="3278979"/>
                <a:gridCol w="1567073"/>
                <a:gridCol w="1567073"/>
              </a:tblGrid>
              <a:tr h="1692188"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التخصص في العلوم الإدارية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الميول : هل أحب التخصص؟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الوظيفة المستقبلية : هل يحققها لي؟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09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الأثر الأسري: هل هذا يؤثر عليهم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الخ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094">
                <a:tc gridSpan="5"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القرار النهائي .............................................................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2400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المهارة الثالثة : النتائج المنطقية وما يبتعها ( </a:t>
            </a:r>
            <a:r>
              <a:rPr lang="en-US" sz="2400" dirty="0" err="1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Reusl</a:t>
            </a:r>
            <a:r>
              <a:rPr lang="en-US" dirty="0" err="1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t</a:t>
            </a:r>
            <a:r>
              <a:rPr lang="ar-SA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 )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0"/>
            <a:ext cx="7776864" cy="3108543"/>
          </a:xfrm>
        </p:spPr>
        <p:txBody>
          <a:bodyPr/>
          <a:lstStyle/>
          <a:p>
            <a:pPr algn="justLow"/>
            <a:r>
              <a:rPr lang="ar-SA" dirty="0">
                <a:latin typeface="Times New Roman"/>
                <a:ea typeface="Times New Roman"/>
                <a:cs typeface="Simplified Arabic"/>
              </a:rPr>
              <a:t>النظر </a:t>
            </a:r>
            <a:r>
              <a:rPr lang="ar-SA" dirty="0" smtClean="0">
                <a:latin typeface="Times New Roman"/>
                <a:ea typeface="Times New Roman"/>
                <a:cs typeface="Simplified Arabic"/>
              </a:rPr>
              <a:t>إلى: </a:t>
            </a:r>
            <a:r>
              <a:rPr lang="ar-SA" dirty="0">
                <a:latin typeface="Times New Roman"/>
                <a:ea typeface="Times New Roman"/>
                <a:cs typeface="Simplified Arabic"/>
              </a:rPr>
              <a:t>المستقبل لرؤية النتائج المحتملة للقرار أو الفكرة أو القانون .. سواء كانت نتائج ايجابية أو سلبية </a:t>
            </a:r>
            <a:r>
              <a:rPr lang="ar-SA" dirty="0" smtClean="0">
                <a:latin typeface="Times New Roman"/>
                <a:ea typeface="Times New Roman"/>
                <a:cs typeface="Simplified Arabic"/>
              </a:rPr>
              <a:t>.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/>
            <a:r>
              <a:rPr lang="ar-SA" dirty="0">
                <a:latin typeface="Times New Roman"/>
                <a:ea typeface="Times New Roman"/>
                <a:cs typeface="Simplified Arabic"/>
              </a:rPr>
              <a:t>النتائج الفورية القريبة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r>
              <a:rPr lang="ar-SA" dirty="0">
                <a:latin typeface="Times New Roman"/>
                <a:ea typeface="Times New Roman"/>
                <a:cs typeface="Simplified Arabic"/>
              </a:rPr>
              <a:t>النتائج المستقبلية اللاحقة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>
              <a:lnSpc>
                <a:spcPts val="6300"/>
              </a:lnSpc>
            </a:pP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99783577"/>
              </p:ext>
            </p:extLst>
          </p:nvPr>
        </p:nvGraphicFramePr>
        <p:xfrm>
          <a:off x="683567" y="915566"/>
          <a:ext cx="7920880" cy="367241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042092"/>
                <a:gridCol w="829023"/>
                <a:gridCol w="2906365"/>
                <a:gridCol w="732552"/>
                <a:gridCol w="2410848"/>
              </a:tblGrid>
              <a:tr h="497954"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الفكرة أو القرار</a:t>
                      </a:r>
                      <a:endParaRPr lang="en-US" sz="1600" b="1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النتائج المنطقية</a:t>
                      </a:r>
                      <a:r>
                        <a:rPr lang="ar-SA" sz="1600" baseline="0" dirty="0" smtClean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وما يتبعها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9795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نتائج قريبة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نتائج مستقبلية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1418">
                <a:tc rowSpan="4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ايقاف استيراد السيارات من الخارج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1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ارتفاع أسعار السيارات فجأة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تناقص السيارات لانتهاء عمرها الافتراضي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1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تضرر وكلاء استيراد السيارات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إنشاء مصانع وطنية للسيارات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1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3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محافظة الناس على سياراتهم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 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تضرر البيئة بعوادم السيارات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1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4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....... الخ 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6</a:t>
                      </a:r>
                      <a:endParaRPr lang="en-US" sz="1600" b="1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........ الخ  </a:t>
                      </a:r>
                      <a:endParaRPr lang="en-US" sz="1600" b="1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954">
                <a:tc gridSpan="5"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القرار النهائي : ( إيقاف/ عدم ايقاف) استيراد السيارات من الخارج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16036"/>
            <a:ext cx="1656184" cy="85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200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المهارة الرابعة : وجهات نظر الآخرين ( </a:t>
            </a:r>
            <a:r>
              <a:rPr lang="en-US" sz="2200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Others </a:t>
            </a:r>
            <a:r>
              <a:rPr lang="en-US" sz="2200" dirty="0" smtClean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Peoples </a:t>
            </a:r>
            <a:r>
              <a:rPr lang="en-US" sz="2200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Views</a:t>
            </a:r>
            <a:r>
              <a:rPr lang="ar-SA" sz="2200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 )</a:t>
            </a:r>
            <a:r>
              <a:rPr lang="ar-SA" dirty="0">
                <a:latin typeface="Times New Roman"/>
                <a:ea typeface="Times New Roman"/>
                <a:cs typeface="mohammad bold art 1"/>
              </a:rPr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16850"/>
            <a:ext cx="8640960" cy="4126650"/>
          </a:xfrm>
        </p:spPr>
        <p:txBody>
          <a:bodyPr>
            <a:normAutofit fontScale="92500"/>
          </a:bodyPr>
          <a:lstStyle/>
          <a:p>
            <a:pPr algn="justLow">
              <a:lnSpc>
                <a:spcPts val="336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تعني هذه المهارة اخذ وجهات نظر الآخرين بعين الاعتبار عند التفكير في قرار أو قانون أو تنفيذ فكرة معينة .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>
              <a:lnSpc>
                <a:spcPts val="336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والآخرون هم من سيكون للقرار أو الفكرة أو القانون علاقة بهم ، فيؤثر عليهم تأثيرا ايجابيا أو سلبيا .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>
              <a:lnSpc>
                <a:spcPts val="336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باستطاعة الإنسان أن يأخذ وجهات نظر الآخرين بسؤالهم مباشرة ويمكنه أيضا أن يستشعر كيف يمكن أن يروا وكيف ستكون ردود أفعالهم بخبرته الشخصية.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>
              <a:lnSpc>
                <a:spcPts val="336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مثال :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>
              <a:lnSpc>
                <a:spcPts val="336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تعود أحد الطلاب عصيان أستاذه فقدم المعلم تقريرا إلى المدير ففصل الطالب قدم ولي آمر الطالب اعتراضا على هذا الفصل .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>
              <a:lnSpc>
                <a:spcPts val="6300"/>
              </a:lnSpc>
            </a:pP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16036"/>
            <a:ext cx="1368152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9324172"/>
              </p:ext>
            </p:extLst>
          </p:nvPr>
        </p:nvGraphicFramePr>
        <p:xfrm>
          <a:off x="395534" y="915566"/>
          <a:ext cx="8352930" cy="2736304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670194"/>
                <a:gridCol w="1670194"/>
                <a:gridCol w="1670194"/>
                <a:gridCol w="1671174"/>
                <a:gridCol w="1671174"/>
              </a:tblGrid>
              <a:tr h="6840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الفكرة أو القرار أو المقترح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وجهة نظر المعلم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وجهة نظر الطالب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وجهة نظر المدير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وجهة نظر ولي الأمر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22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فصل الطالب المشاغب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انه تلميذ مزعج ومثير للفوضى لا يقبل التعليمات ولا يحب الدراسة أيضا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انه يكرهني عندما اعبر عن رأي يراني مشاغبا ، أنا مظلوم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لابد أن أحافظ على هيبة المدرسة وكرامة المعلمين  . </a:t>
                      </a:r>
                      <a:endParaRPr lang="en-US" sz="18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أنا مسئول عن تطبيق الأنظمة </a:t>
                      </a:r>
                      <a:endParaRPr lang="en-US" sz="18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ابني مؤدب وغير مزعج ، المعلم ضعيف الشخصية ولا يستطيع ضبط فصله ولذا يتهيأ له عدم انضباط الابن ، المعلم يكره ولدي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dirty="0">
                <a:solidFill>
                  <a:srgbClr val="C00000"/>
                </a:solidFill>
                <a:latin typeface="Times New Roman"/>
                <a:ea typeface="Times New Roman"/>
                <a:cs typeface="mohammad bold art 1"/>
              </a:rPr>
              <a:t>المهارة الخامسة : البدائل والاحتمالات والخيارات </a:t>
            </a:r>
            <a:endParaRPr lang="ar-SA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0"/>
            <a:ext cx="8280920" cy="3787148"/>
          </a:xfrm>
        </p:spPr>
        <p:txBody>
          <a:bodyPr>
            <a:normAutofit/>
          </a:bodyPr>
          <a:lstStyle/>
          <a:p>
            <a:pPr algn="justLow">
              <a:lnSpc>
                <a:spcPts val="380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البحث عن بدائل واحتمالات وخيارات لموقف أو قرار ما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>
              <a:lnSpc>
                <a:spcPts val="380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البدائل أو الاحتمالات أو الخيارات ترجع إلى طبيعة الموضوع فهو الذي يحدد احدها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marL="0" indent="0" algn="justLow">
              <a:lnSpc>
                <a:spcPts val="3800"/>
              </a:lnSpc>
              <a:buNone/>
            </a:pPr>
            <a:r>
              <a:rPr lang="ar-SA" dirty="0" smtClean="0">
                <a:latin typeface="Times New Roman"/>
                <a:ea typeface="Times New Roman"/>
                <a:cs typeface="mohammad bold art 1"/>
              </a:rPr>
              <a:t>مثال </a:t>
            </a:r>
            <a:r>
              <a:rPr lang="ar-SA" dirty="0">
                <a:latin typeface="Times New Roman"/>
                <a:ea typeface="Times New Roman"/>
                <a:cs typeface="mohammad bold art 1"/>
              </a:rPr>
              <a:t>: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 algn="justLow">
              <a:lnSpc>
                <a:spcPts val="3800"/>
              </a:lnSpc>
            </a:pPr>
            <a:r>
              <a:rPr lang="ar-SA" dirty="0">
                <a:latin typeface="Times New Roman"/>
                <a:ea typeface="Times New Roman"/>
                <a:cs typeface="Simplified Arabic"/>
              </a:rPr>
              <a:t>صاحب مصنع لديه مشكلة في توفير المال الكافي لدفع أجور عمالة ، إذ لو دفع لهم الأجور سيضطر لإغلاق المصنع وسيتعرض العمال للبطالة ، ما الخيارات التي لدى صاحب المصنع ؟ </a:t>
            </a:r>
            <a:endParaRPr lang="en-US" sz="2000" dirty="0">
              <a:latin typeface="Times New Roman"/>
              <a:ea typeface="Times New Roman"/>
              <a:cs typeface="Simplified Arabic"/>
            </a:endParaRPr>
          </a:p>
          <a:p>
            <a:pPr>
              <a:lnSpc>
                <a:spcPts val="6300"/>
              </a:lnSpc>
            </a:pPr>
            <a:endParaRPr lang="ar-SA" dirty="0"/>
          </a:p>
        </p:txBody>
      </p:sp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036"/>
            <a:ext cx="1774825" cy="114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00217908"/>
              </p:ext>
            </p:extLst>
          </p:nvPr>
        </p:nvGraphicFramePr>
        <p:xfrm>
          <a:off x="827088" y="915566"/>
          <a:ext cx="7777162" cy="2760308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944164"/>
                <a:gridCol w="550814"/>
                <a:gridCol w="2771490"/>
                <a:gridCol w="309940"/>
                <a:gridCol w="3200754"/>
              </a:tblGrid>
              <a:tr h="55206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الفكرة أو القرار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البدائل أو الاحتمالات أو الخيارات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104122">
                <a:tc rowSpan="3"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إغلاق المصنع لعدم توفر المال الكافي لدفع أجور العمال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يخبر العمال بوضعه المادي فقد يعذرونه ويعملون حتى يحقق المصنع ربحا 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2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يعطيهم نصف الراتب ويستمر المصنع في العمل بنصف طاقته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3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يقلل من عدد العمال 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4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يدخل معه شريكا في المصنع 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5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تخفيض رواتب العمال 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6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.... الخ 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59841" marR="5984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صورة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23478"/>
            <a:ext cx="1152129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5646"/>
            <a:ext cx="8305800" cy="2600999"/>
          </a:xfrm>
        </p:spPr>
        <p:txBody>
          <a:bodyPr>
            <a:normAutofit fontScale="90000"/>
          </a:bodyPr>
          <a:lstStyle/>
          <a:p>
            <a:pPr marL="0" lvl="0" indent="0" algn="ctr"/>
            <a: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  <a:t>شكرا علي حسن المتابعة</a:t>
            </a:r>
            <a:b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</a:br>
            <a: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  <a:t>إلي اللقاء </a:t>
            </a:r>
            <a:b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</a:br>
            <a: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  <a:t/>
            </a:r>
            <a:b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</a:br>
            <a: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  <a:t/>
            </a:r>
            <a:br>
              <a:rPr lang="ar-SA" kern="10" dirty="0" smtClean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</a:rPr>
            </a:br>
            <a:r>
              <a:rPr lang="ar-SA" dirty="0" smtClean="0"/>
              <a:t>د/أسماء عبد السلام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-236562"/>
            <a:ext cx="6705600" cy="176966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r>
              <a:rPr lang="ar-SA" sz="6000" dirty="0" smtClean="0">
                <a:solidFill>
                  <a:srgbClr val="00B0F0"/>
                </a:solidFill>
              </a:rPr>
              <a:t>تمت بحمد الله</a:t>
            </a:r>
            <a:endParaRPr lang="ar-SA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26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839c4af37e9fb775237f959e1658ef4eeea9cb"/>
</p:tagLst>
</file>

<file path=ppt/theme/theme1.xml><?xml version="1.0" encoding="utf-8"?>
<a:theme xmlns:a="http://schemas.openxmlformats.org/drawingml/2006/main" name="المحاضرة الاولي  التعلم د اسما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</TotalTime>
  <Words>794</Words>
  <Application>Microsoft Office PowerPoint</Application>
  <PresentationFormat>عرض على الشاشة (9:16)‏</PresentationFormat>
  <Paragraphs>155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المحاضرة الاولي  التعلم د اسما</vt:lpstr>
      <vt:lpstr>الشريحة 1</vt:lpstr>
      <vt:lpstr>الشريحة 2</vt:lpstr>
      <vt:lpstr>استراتيجيات تنمية مهارات التفكير الناقد برنامج الكورت</vt:lpstr>
      <vt:lpstr>برنامج الكورت </vt:lpstr>
      <vt:lpstr>الشريحة 5</vt:lpstr>
      <vt:lpstr>مكونات برنامج الكورت </vt:lpstr>
      <vt:lpstr>الشريحة 7</vt:lpstr>
      <vt:lpstr>الشريحة 8</vt:lpstr>
      <vt:lpstr> المهارة الأولى : معالجة الأفكار (PMI)  </vt:lpstr>
      <vt:lpstr>الشريحة 10</vt:lpstr>
      <vt:lpstr>المهارة الثانية : اعتبار جميع العوامل</vt:lpstr>
      <vt:lpstr>الشريحة 12</vt:lpstr>
      <vt:lpstr>ا العوامل المؤثرة التي يجب أخذها بعين الاعتبار </vt:lpstr>
      <vt:lpstr>المهارة الثالثة : النتائج المنطقية وما يبتعها ( Reuslt ) </vt:lpstr>
      <vt:lpstr>الشريحة 15</vt:lpstr>
      <vt:lpstr>المهارة الرابعة : وجهات نظر الآخرين ( Others Peoples Views ) </vt:lpstr>
      <vt:lpstr>الشريحة 17</vt:lpstr>
      <vt:lpstr>المهارة الخامسة : البدائل والاحتمالات والخيارات </vt:lpstr>
      <vt:lpstr>الشريحة 19</vt:lpstr>
      <vt:lpstr>شكرا علي حسن المتابعة إلي اللقاء    د/أسماء عبد السلام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HP</cp:lastModifiedBy>
  <cp:revision>265</cp:revision>
  <dcterms:created xsi:type="dcterms:W3CDTF">2012-10-24T01:44:12Z</dcterms:created>
  <dcterms:modified xsi:type="dcterms:W3CDTF">2013-05-03T12:45:31Z</dcterms:modified>
</cp:coreProperties>
</file>