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aximized" horzBarState="maximized">
    <p:restoredLeft sz="84380"/>
    <p:restoredTop sz="94660"/>
  </p:normalViewPr>
  <p:slideViewPr>
    <p:cSldViewPr>
      <p:cViewPr varScale="1">
        <p:scale>
          <a:sx n="73" d="100"/>
          <a:sy n="73" d="100"/>
        </p:scale>
        <p:origin x="-193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21CBB65-F6E2-4BD6-A332-5E50FA2A4712}" type="datetimeFigureOut">
              <a:rPr lang="ar-SA" smtClean="0"/>
              <a:pPr/>
              <a:t>23/06/34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ar-SA"/>
          </a:p>
        </p:txBody>
      </p:sp>
      <p:sp>
        <p:nvSpPr>
          <p:cNvPr id="10" name="مستطيل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مستطيل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مستطيل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رابط مستقيم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رابط مستقيم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مستطيل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شكل بيضاوي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شكل بيضاوي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شكل بيضاوي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1CBB587-6AB5-4F1C-9430-897B077C129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21CBB65-F6E2-4BD6-A332-5E50FA2A4712}" type="datetimeFigureOut">
              <a:rPr lang="ar-SA" smtClean="0"/>
              <a:pPr/>
              <a:t>23/06/34</a:t>
            </a:fld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1CBB587-6AB5-4F1C-9430-897B077C129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21CBB65-F6E2-4BD6-A332-5E50FA2A4712}" type="datetimeFigureOut">
              <a:rPr lang="ar-SA" smtClean="0"/>
              <a:pPr/>
              <a:t>23/06/34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ar-SA"/>
          </a:p>
        </p:txBody>
      </p:sp>
      <p:sp>
        <p:nvSpPr>
          <p:cNvPr id="9" name="مستطيل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رابط مستقيم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رابط مستقيم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مستطيل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شكل بيضاوي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شكل بيضاوي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شكل بيضاوي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رابط مستقيم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1CBB587-6AB5-4F1C-9430-897B077C129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CBB65-F6E2-4BD6-A332-5E50FA2A4712}" type="datetimeFigureOut">
              <a:rPr lang="ar-SA" smtClean="0"/>
              <a:pPr/>
              <a:t>23/06/34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BB587-6AB5-4F1C-9430-897B077C129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CBB65-F6E2-4BD6-A332-5E50FA2A4712}" type="datetimeFigureOut">
              <a:rPr lang="ar-SA" smtClean="0"/>
              <a:pPr/>
              <a:t>23/06/34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BB587-6AB5-4F1C-9430-897B077C129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نص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21CBB65-F6E2-4BD6-A332-5E50FA2A4712}" type="datetimeFigureOut">
              <a:rPr lang="ar-SA" smtClean="0"/>
              <a:pPr/>
              <a:t>23/06/34</a:t>
            </a:fld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1CBB587-6AB5-4F1C-9430-897B077C129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CBB65-F6E2-4BD6-A332-5E50FA2A4712}" type="datetimeFigureOut">
              <a:rPr lang="ar-SA" smtClean="0"/>
              <a:pPr/>
              <a:t>23/06/34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BB587-6AB5-4F1C-9430-897B077C129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عنصر نائب للمحتوى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21CBB65-F6E2-4BD6-A332-5E50FA2A4712}" type="datetimeFigureOut">
              <a:rPr lang="ar-SA" smtClean="0"/>
              <a:pPr/>
              <a:t>23/06/34</a:t>
            </a:fld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1CBB587-6AB5-4F1C-9430-897B077C129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3" name="عنصر نائب للتذييل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شكل بيضاوي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رابط مستقيم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عنصر نائب للتاريخ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21CBB65-F6E2-4BD6-A332-5E50FA2A4712}" type="datetimeFigureOut">
              <a:rPr lang="ar-SA" smtClean="0"/>
              <a:pPr/>
              <a:t>23/06/34</a:t>
            </a:fld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1CBB587-6AB5-4F1C-9430-897B077C129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CBB65-F6E2-4BD6-A332-5E50FA2A4712}" type="datetimeFigureOut">
              <a:rPr lang="ar-SA" smtClean="0"/>
              <a:pPr/>
              <a:t>23/06/34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BB587-6AB5-4F1C-9430-897B077C129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CBB65-F6E2-4BD6-A332-5E50FA2A4712}" type="datetimeFigureOut">
              <a:rPr lang="ar-SA" smtClean="0"/>
              <a:pPr/>
              <a:t>23/06/34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BB587-6AB5-4F1C-9430-897B077C129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21CBB65-F6E2-4BD6-A332-5E50FA2A4712}" type="datetimeFigureOut">
              <a:rPr lang="ar-SA" smtClean="0"/>
              <a:pPr/>
              <a:t>23/06/34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شكل بيضاوي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1CBB587-6AB5-4F1C-9430-897B077C129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755576" y="90872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ar-SA" sz="32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المحاضرة الرابعة والخامسة</a:t>
            </a:r>
            <a:r>
              <a:rPr lang="ar-SA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ar-SA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ar-SA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نقائض جرير والفرزدق</a:t>
            </a:r>
            <a:br>
              <a:rPr lang="ar-SA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ar-SA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907704" y="2636912"/>
            <a:ext cx="6400800" cy="3744416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ar-SA" sz="3600" dirty="0" smtClean="0">
                <a:solidFill>
                  <a:schemeClr val="tx1"/>
                </a:solidFill>
              </a:rPr>
              <a:t>أهداف المحاضرة.</a:t>
            </a:r>
          </a:p>
          <a:p>
            <a:pPr algn="r"/>
            <a:r>
              <a:rPr lang="ar-SA" sz="3600" dirty="0" smtClean="0">
                <a:solidFill>
                  <a:schemeClr val="tx1"/>
                </a:solidFill>
              </a:rPr>
              <a:t>-</a:t>
            </a:r>
            <a:r>
              <a:rPr lang="ar-SA" sz="3500" dirty="0" smtClean="0">
                <a:solidFill>
                  <a:schemeClr val="accent6">
                    <a:lumMod val="75000"/>
                  </a:schemeClr>
                </a:solidFill>
              </a:rPr>
              <a:t>التعرف على أوجه الشبة بين نقائض جرير والفرزدق ونقائض جرير والأخطل.</a:t>
            </a:r>
          </a:p>
          <a:p>
            <a:pPr algn="r"/>
            <a:r>
              <a:rPr lang="ar-SA" sz="3500" dirty="0" smtClean="0">
                <a:solidFill>
                  <a:schemeClr val="accent6">
                    <a:lumMod val="75000"/>
                  </a:schemeClr>
                </a:solidFill>
              </a:rPr>
              <a:t>-استعراض بعض أشعار النقائض وتوضيح سماتها.</a:t>
            </a:r>
          </a:p>
          <a:p>
            <a:pPr algn="r"/>
            <a:r>
              <a:rPr lang="ar-SA" sz="3500" dirty="0" smtClean="0">
                <a:solidFill>
                  <a:schemeClr val="accent6">
                    <a:lumMod val="75000"/>
                  </a:schemeClr>
                </a:solidFill>
              </a:rPr>
              <a:t>-إظهار البراعة الفنية في فن النقائض من خلال القدرة على توليد المعاني وتركيبها.</a:t>
            </a:r>
          </a:p>
          <a:p>
            <a:pPr algn="r"/>
            <a:endParaRPr lang="ar-SA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Autofit/>
          </a:bodyPr>
          <a:lstStyle/>
          <a:p>
            <a:r>
              <a:rPr lang="ar-SA" sz="3200" dirty="0" smtClean="0"/>
              <a:t>النقائض بين جرير والفرزدق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r>
              <a:rPr lang="ar-SA" sz="3200" dirty="0" smtClean="0"/>
              <a:t>أسبقية نقائض جرير والفرزدق على نقائض جرير والأخطل.</a:t>
            </a:r>
          </a:p>
          <a:p>
            <a:r>
              <a:rPr lang="ar-SA" sz="3200" dirty="0" smtClean="0"/>
              <a:t>سبب نشأة النقائض بين جرير والفرزدق.</a:t>
            </a:r>
          </a:p>
          <a:p>
            <a:r>
              <a:rPr lang="ar-SA" sz="3200" dirty="0" smtClean="0"/>
              <a:t>حقيقة علاقة جرير بالفرزدق.</a:t>
            </a:r>
          </a:p>
          <a:p>
            <a:r>
              <a:rPr lang="ar-SA" sz="3200" dirty="0" smtClean="0"/>
              <a:t>الغرض من فن النقائض، شاهد شعري ص 180 لجرير.</a:t>
            </a:r>
          </a:p>
          <a:p>
            <a:r>
              <a:rPr lang="ar-SA" sz="3200" dirty="0" smtClean="0"/>
              <a:t>طبيعة النقائض وما يجري على مسرح المربد.</a:t>
            </a:r>
          </a:p>
          <a:p>
            <a:r>
              <a:rPr lang="ar-SA" sz="3200" dirty="0" smtClean="0"/>
              <a:t>طول زمن النقائض.</a:t>
            </a:r>
          </a:p>
          <a:p>
            <a:r>
              <a:rPr lang="ar-SA" sz="3200" dirty="0" smtClean="0"/>
              <a:t>قرب فن النقائض من المناظرات الأدبية.</a:t>
            </a:r>
          </a:p>
          <a:p>
            <a:endParaRPr lang="ar-SA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fontScale="92500" lnSpcReduction="10000"/>
          </a:bodyPr>
          <a:lstStyle/>
          <a:p>
            <a:r>
              <a:rPr lang="ar-SA" b="1" dirty="0" smtClean="0"/>
              <a:t>                           </a:t>
            </a:r>
            <a:r>
              <a:rPr lang="ar-SA" sz="3200" b="1" dirty="0" smtClean="0"/>
              <a:t>عوامل </a:t>
            </a:r>
            <a:r>
              <a:rPr lang="ar-SA" sz="3200" dirty="0" smtClean="0"/>
              <a:t>نشأة فن النقائض بشكل عام.</a:t>
            </a:r>
            <a:endParaRPr lang="ar-SA" dirty="0" smtClean="0"/>
          </a:p>
          <a:p>
            <a:r>
              <a:rPr lang="ar-SA" sz="2800" dirty="0" smtClean="0"/>
              <a:t>     </a:t>
            </a:r>
            <a:r>
              <a:rPr lang="ar-SA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عامل </a:t>
            </a:r>
            <a:r>
              <a:rPr lang="ar-SA" sz="2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اجتماعي.</a:t>
            </a:r>
            <a:r>
              <a:rPr lang="ar-SA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                 عامل عقلي.</a:t>
            </a:r>
          </a:p>
          <a:p>
            <a:endParaRPr lang="ar-SA" dirty="0" smtClean="0"/>
          </a:p>
          <a:p>
            <a:r>
              <a:rPr lang="ar-SA" sz="3200" b="1" dirty="0" smtClean="0"/>
              <a:t>النقائض</a:t>
            </a:r>
            <a:r>
              <a:rPr lang="ar-SA" sz="3200" dirty="0" smtClean="0"/>
              <a:t> كانت كذلك مناظرات </a:t>
            </a:r>
            <a:r>
              <a:rPr lang="ar-SA" sz="3200" dirty="0" err="1" smtClean="0"/>
              <a:t>اجتماعية.</a:t>
            </a:r>
            <a:r>
              <a:rPr lang="ar-SA" sz="3200" dirty="0" smtClean="0"/>
              <a:t>(شاهد شعري لجرير </a:t>
            </a:r>
            <a:r>
              <a:rPr lang="ar-SA" sz="3200" dirty="0" err="1" smtClean="0"/>
              <a:t>ص188</a:t>
            </a:r>
            <a:r>
              <a:rPr lang="ar-SA" sz="3200" dirty="0" smtClean="0"/>
              <a:t>، شاهد شعري للراعي </a:t>
            </a:r>
            <a:r>
              <a:rPr lang="ar-SA" sz="3200" dirty="0" err="1" smtClean="0"/>
              <a:t>النميري</a:t>
            </a:r>
            <a:r>
              <a:rPr lang="ar-SA" sz="3200" dirty="0" smtClean="0"/>
              <a:t> </a:t>
            </a:r>
            <a:r>
              <a:rPr lang="ar-SA" sz="3200" dirty="0" err="1" smtClean="0"/>
              <a:t>ص188).</a:t>
            </a:r>
            <a:endParaRPr lang="ar-SA" sz="3200" dirty="0" smtClean="0"/>
          </a:p>
          <a:p>
            <a:r>
              <a:rPr lang="ar-SA" sz="3200" b="1" dirty="0" smtClean="0"/>
              <a:t>الخصائص</a:t>
            </a:r>
            <a:r>
              <a:rPr lang="ar-SA" sz="3200" dirty="0" smtClean="0"/>
              <a:t> العامة المشتركة بين نقائض جرير والفرزدق ونقائض جرير </a:t>
            </a:r>
            <a:r>
              <a:rPr lang="ar-SA" sz="3200" dirty="0" err="1" smtClean="0"/>
              <a:t>والأخطل:</a:t>
            </a:r>
            <a:endParaRPr lang="ar-SA" sz="3200" dirty="0" smtClean="0"/>
          </a:p>
          <a:p>
            <a:r>
              <a:rPr lang="ar-SA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ا</a:t>
            </a:r>
            <a:r>
              <a:rPr lang="ar-SA" sz="3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لشاعر</a:t>
            </a:r>
            <a:r>
              <a:rPr lang="ar-SA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ar-SA" sz="3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لايتحدث</a:t>
            </a:r>
            <a:r>
              <a:rPr lang="ar-SA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عن نفسه إنما عن قبيلته وعشيرته.</a:t>
            </a:r>
          </a:p>
          <a:p>
            <a:r>
              <a:rPr lang="ar-SA" sz="3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عنصر</a:t>
            </a:r>
            <a:r>
              <a:rPr lang="ar-SA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التاريخ.</a:t>
            </a:r>
          </a:p>
          <a:p>
            <a:r>
              <a:rPr lang="ar-SA" sz="3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عنصر</a:t>
            </a:r>
            <a:r>
              <a:rPr lang="ar-SA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سياسي.</a:t>
            </a:r>
          </a:p>
          <a:p>
            <a:r>
              <a:rPr lang="ar-SA" sz="3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عنصر</a:t>
            </a:r>
            <a:r>
              <a:rPr lang="ar-SA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ar-SA" sz="3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ديني.</a:t>
            </a:r>
            <a:r>
              <a:rPr lang="ar-SA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(الأبيات </a:t>
            </a:r>
            <a:r>
              <a:rPr lang="ar-SA" sz="3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ص191</a:t>
            </a:r>
            <a:r>
              <a:rPr lang="ar-SA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- 192</a:t>
            </a:r>
            <a:r>
              <a:rPr lang="ar-SA" sz="3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  <a:endParaRPr lang="ar-SA" sz="3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ar-SA" dirty="0"/>
          </a:p>
          <a:p>
            <a:endParaRPr lang="ar-SA" dirty="0" smtClean="0"/>
          </a:p>
          <a:p>
            <a:endParaRPr lang="ar-SA" dirty="0"/>
          </a:p>
        </p:txBody>
      </p:sp>
      <p:cxnSp>
        <p:nvCxnSpPr>
          <p:cNvPr id="9" name="رابط كسهم مستقيم 8"/>
          <p:cNvCxnSpPr/>
          <p:nvPr/>
        </p:nvCxnSpPr>
        <p:spPr>
          <a:xfrm>
            <a:off x="5508104" y="1196752"/>
            <a:ext cx="504056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>
            <a:off x="2339752" y="1268760"/>
            <a:ext cx="432048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200" dirty="0" smtClean="0"/>
              <a:t>النقائض بين جرير والفرزدق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ar-SA" sz="3200" dirty="0" smtClean="0"/>
              <a:t>رواية النقائض كتابية وليست شفهية.</a:t>
            </a:r>
          </a:p>
          <a:p>
            <a:r>
              <a:rPr lang="ar-SA" sz="3200" dirty="0" smtClean="0"/>
              <a:t>ضعف الشاعر الثاني الذي يُطلب إليه الرد على </a:t>
            </a:r>
            <a:r>
              <a:rPr lang="ar-SA" sz="3200" dirty="0" err="1" smtClean="0"/>
              <a:t>زميله .</a:t>
            </a:r>
            <a:endParaRPr lang="ar-SA" sz="3200" dirty="0" smtClean="0"/>
          </a:p>
          <a:p>
            <a:r>
              <a:rPr lang="ar-SA" sz="3200" dirty="0" smtClean="0"/>
              <a:t>اتساع موضوعات النقائض.</a:t>
            </a:r>
          </a:p>
          <a:p>
            <a:r>
              <a:rPr lang="ar-SA" sz="3200" dirty="0" smtClean="0"/>
              <a:t>جرير والفرزدق أسهبا في توليد المعاني وتركيبها.</a:t>
            </a:r>
          </a:p>
          <a:p>
            <a:pPr algn="just"/>
            <a:r>
              <a:rPr lang="ar-SA" sz="3200" dirty="0"/>
              <a:t> </a:t>
            </a:r>
            <a:r>
              <a:rPr lang="ar-SA" sz="3200" dirty="0" smtClean="0"/>
              <a:t>       </a:t>
            </a:r>
            <a:r>
              <a:rPr lang="ar-SA" dirty="0" smtClean="0"/>
              <a:t>1- رد ابن الأثير على الاتهام الموجه إلى جرير بتكرار أربعة  معان في هجاء الفرزدق.</a:t>
            </a:r>
          </a:p>
          <a:p>
            <a:pPr algn="just"/>
            <a:r>
              <a:rPr lang="ar-SA" dirty="0"/>
              <a:t> </a:t>
            </a:r>
            <a:r>
              <a:rPr lang="ar-SA" dirty="0" smtClean="0"/>
              <a:t>      2- </a:t>
            </a:r>
            <a:r>
              <a:rPr lang="ar-SA" dirty="0" err="1" smtClean="0"/>
              <a:t>عللي </a:t>
            </a:r>
            <a:r>
              <a:rPr lang="ar-SA" dirty="0" smtClean="0"/>
              <a:t>: صعوبة العمل الفني الذي قام به جرير والفرزدق.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مقارنة بين النقائض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dirty="0" smtClean="0"/>
              <a:t>أولا- المقارنة نقائض جرير والأخطل ونقائض جرير والفرزدق.</a:t>
            </a:r>
          </a:p>
          <a:p>
            <a:r>
              <a:rPr lang="ar-SA" dirty="0" err="1" smtClean="0"/>
              <a:t>ص203</a:t>
            </a:r>
            <a:r>
              <a:rPr lang="ar-SA" dirty="0" smtClean="0"/>
              <a:t>-204.</a:t>
            </a:r>
          </a:p>
          <a:p>
            <a:r>
              <a:rPr lang="ar-SA" dirty="0" smtClean="0"/>
              <a:t>ثانيا- المقارنة بين جرير والأخطل فيما جرى بينهما من نقائض.</a:t>
            </a:r>
          </a:p>
          <a:p>
            <a:r>
              <a:rPr lang="ar-SA" dirty="0" err="1" smtClean="0"/>
              <a:t>ص204</a:t>
            </a:r>
            <a:r>
              <a:rPr lang="ar-SA" dirty="0" smtClean="0"/>
              <a:t>- 206.</a:t>
            </a:r>
          </a:p>
          <a:p>
            <a:r>
              <a:rPr lang="ar-SA" dirty="0" smtClean="0"/>
              <a:t>ثالثا- المقارنة بين جرير والفرزدق فيما جرى بينهما من نقائض.</a:t>
            </a:r>
          </a:p>
          <a:p>
            <a:r>
              <a:rPr lang="ar-SA" dirty="0" smtClean="0"/>
              <a:t>ص 206.</a:t>
            </a:r>
          </a:p>
          <a:p>
            <a:r>
              <a:rPr lang="ar-SA" dirty="0" smtClean="0"/>
              <a:t>رابعا- المقارنة بين جرير والفرزدق والأخطل فيما جرى على ألسنتهم من نقائض وفي فنون الشعر بشكل عام.</a:t>
            </a:r>
          </a:p>
          <a:p>
            <a:r>
              <a:rPr lang="ar-SA" dirty="0" smtClean="0"/>
              <a:t>ص 206-218.</a:t>
            </a:r>
          </a:p>
          <a:p>
            <a:r>
              <a:rPr lang="ar-SA" dirty="0" err="1" smtClean="0">
                <a:solidFill>
                  <a:srgbClr val="FF0000"/>
                </a:solidFill>
              </a:rPr>
              <a:t>ملاحظة:</a:t>
            </a:r>
            <a:endParaRPr lang="ar-SA" dirty="0" smtClean="0">
              <a:solidFill>
                <a:srgbClr val="FF0000"/>
              </a:solidFill>
            </a:endParaRPr>
          </a:p>
          <a:p>
            <a:r>
              <a:rPr lang="ar-SA" dirty="0" smtClean="0">
                <a:solidFill>
                  <a:srgbClr val="FF0000"/>
                </a:solidFill>
              </a:rPr>
              <a:t>تم تحديد بعض الأبيات حفظا في هذه المحاضرات.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شربية">
  <a:themeElements>
    <a:clrScheme name="مشربية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مشربية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شربية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84</TotalTime>
  <Words>298</Words>
  <Application>Microsoft Office PowerPoint</Application>
  <PresentationFormat>عرض على الشاشة (3:4)‏</PresentationFormat>
  <Paragraphs>41</Paragraphs>
  <Slides>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مشربية</vt:lpstr>
      <vt:lpstr>المحاضرة الرابعة والخامسة نقائض جرير والفرزدق </vt:lpstr>
      <vt:lpstr>النقائض بين جرير والفرزدق</vt:lpstr>
      <vt:lpstr>الشريحة 3</vt:lpstr>
      <vt:lpstr>النقائض بين جرير والفرزدق</vt:lpstr>
      <vt:lpstr>مقارنة بين النقائض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الخامسة نقائض جرير والفرزدق</dc:title>
  <dc:creator>sony</dc:creator>
  <cp:lastModifiedBy>sony</cp:lastModifiedBy>
  <cp:revision>2</cp:revision>
  <dcterms:created xsi:type="dcterms:W3CDTF">2013-03-01T11:10:52Z</dcterms:created>
  <dcterms:modified xsi:type="dcterms:W3CDTF">2013-05-03T12:17:41Z</dcterms:modified>
</cp:coreProperties>
</file>