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1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E76FBA-42F2-443A-85C3-24F5A92FDEE6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9D76AA8-A079-4FA6-9CCC-B36D503873A5}">
      <dgm:prSet phldrT="[نص]"/>
      <dgm:spPr/>
      <dgm:t>
        <a:bodyPr/>
        <a:lstStyle/>
        <a:p>
          <a:pPr rtl="1"/>
          <a:r>
            <a:rPr lang="ar-SA" dirty="0" smtClean="0"/>
            <a:t>خادم</a:t>
          </a:r>
          <a:endParaRPr lang="ar-SA" dirty="0"/>
        </a:p>
      </dgm:t>
    </dgm:pt>
    <dgm:pt modelId="{0C62FBF4-876A-4D96-9344-C26AD0A1E5CF}" type="parTrans" cxnId="{B1FA036D-E681-424E-8E68-C54DBF96618D}">
      <dgm:prSet/>
      <dgm:spPr/>
      <dgm:t>
        <a:bodyPr/>
        <a:lstStyle/>
        <a:p>
          <a:pPr rtl="1"/>
          <a:endParaRPr lang="ar-SA"/>
        </a:p>
      </dgm:t>
    </dgm:pt>
    <dgm:pt modelId="{EB954F05-168A-4C31-8757-DD382AC77F27}" type="sibTrans" cxnId="{B1FA036D-E681-424E-8E68-C54DBF96618D}">
      <dgm:prSet/>
      <dgm:spPr/>
      <dgm:t>
        <a:bodyPr/>
        <a:lstStyle/>
        <a:p>
          <a:pPr rtl="1"/>
          <a:endParaRPr lang="ar-SA"/>
        </a:p>
      </dgm:t>
    </dgm:pt>
    <dgm:pt modelId="{7A4F6BB0-A5EE-4000-82E8-A69DAA957719}">
      <dgm:prSet phldrT="[نص]"/>
      <dgm:spPr/>
      <dgm:t>
        <a:bodyPr/>
        <a:lstStyle/>
        <a:p>
          <a:pPr rtl="1"/>
          <a:r>
            <a:rPr lang="ar-SA" dirty="0" err="1" smtClean="0"/>
            <a:t>الطرفيات</a:t>
          </a:r>
          <a:endParaRPr lang="ar-SA" dirty="0"/>
        </a:p>
      </dgm:t>
    </dgm:pt>
    <dgm:pt modelId="{3ADA27C7-955B-4825-A20F-DF184055A485}" type="parTrans" cxnId="{201A11DD-6C9C-41B7-B4F9-F8536D8A89D9}">
      <dgm:prSet/>
      <dgm:spPr/>
      <dgm:t>
        <a:bodyPr/>
        <a:lstStyle/>
        <a:p>
          <a:pPr rtl="1"/>
          <a:endParaRPr lang="ar-SA"/>
        </a:p>
      </dgm:t>
    </dgm:pt>
    <dgm:pt modelId="{0E59411B-9901-44F1-B46E-D0CA874852F7}" type="sibTrans" cxnId="{201A11DD-6C9C-41B7-B4F9-F8536D8A89D9}">
      <dgm:prSet/>
      <dgm:spPr/>
      <dgm:t>
        <a:bodyPr/>
        <a:lstStyle/>
        <a:p>
          <a:pPr rtl="1"/>
          <a:endParaRPr lang="ar-SA"/>
        </a:p>
      </dgm:t>
    </dgm:pt>
    <dgm:pt modelId="{DB8A6333-644C-4960-93FC-E5F834B50459}">
      <dgm:prSet phldrT="[نص]"/>
      <dgm:spPr/>
      <dgm:t>
        <a:bodyPr/>
        <a:lstStyle/>
        <a:p>
          <a:pPr rtl="1"/>
          <a:r>
            <a:rPr lang="ar-SA" dirty="0" err="1" smtClean="0"/>
            <a:t>الطرفيات</a:t>
          </a:r>
          <a:endParaRPr lang="ar-SA" dirty="0"/>
        </a:p>
      </dgm:t>
    </dgm:pt>
    <dgm:pt modelId="{00C7FF07-3764-4FCB-855C-EECB625A6EC1}" type="parTrans" cxnId="{F1DDA336-06C6-43C7-BF21-B45620520A5C}">
      <dgm:prSet/>
      <dgm:spPr/>
      <dgm:t>
        <a:bodyPr/>
        <a:lstStyle/>
        <a:p>
          <a:pPr rtl="1"/>
          <a:endParaRPr lang="ar-SA"/>
        </a:p>
      </dgm:t>
    </dgm:pt>
    <dgm:pt modelId="{B73F1FAD-572A-4835-A989-109DFE5EFC3E}" type="sibTrans" cxnId="{F1DDA336-06C6-43C7-BF21-B45620520A5C}">
      <dgm:prSet/>
      <dgm:spPr/>
      <dgm:t>
        <a:bodyPr/>
        <a:lstStyle/>
        <a:p>
          <a:pPr rtl="1"/>
          <a:endParaRPr lang="ar-SA"/>
        </a:p>
      </dgm:t>
    </dgm:pt>
    <dgm:pt modelId="{D4B0D35A-FF17-419C-BAA4-ADC902456069}">
      <dgm:prSet phldrT="[نص]"/>
      <dgm:spPr/>
      <dgm:t>
        <a:bodyPr/>
        <a:lstStyle/>
        <a:p>
          <a:pPr rtl="1"/>
          <a:r>
            <a:rPr lang="ar-SA" dirty="0" err="1" smtClean="0"/>
            <a:t>الطرفيات</a:t>
          </a:r>
          <a:r>
            <a:rPr lang="ar-SA" dirty="0" smtClean="0"/>
            <a:t> </a:t>
          </a:r>
          <a:endParaRPr lang="ar-SA" dirty="0"/>
        </a:p>
      </dgm:t>
    </dgm:pt>
    <dgm:pt modelId="{90FD3C9B-411C-4D39-ACAF-75AC99C7D04F}" type="parTrans" cxnId="{7C11E1DC-9DF3-4139-A4DB-42891E10D370}">
      <dgm:prSet/>
      <dgm:spPr/>
      <dgm:t>
        <a:bodyPr/>
        <a:lstStyle/>
        <a:p>
          <a:pPr rtl="1"/>
          <a:endParaRPr lang="ar-SA"/>
        </a:p>
      </dgm:t>
    </dgm:pt>
    <dgm:pt modelId="{59182ED6-7DD2-4D1B-A88E-D88BE8A36DAA}" type="sibTrans" cxnId="{7C11E1DC-9DF3-4139-A4DB-42891E10D370}">
      <dgm:prSet/>
      <dgm:spPr/>
      <dgm:t>
        <a:bodyPr/>
        <a:lstStyle/>
        <a:p>
          <a:pPr rtl="1"/>
          <a:endParaRPr lang="ar-SA"/>
        </a:p>
      </dgm:t>
    </dgm:pt>
    <dgm:pt modelId="{9C036EC7-97F4-4012-978A-23F4C1F1702D}">
      <dgm:prSet phldrT="[نص]"/>
      <dgm:spPr/>
      <dgm:t>
        <a:bodyPr/>
        <a:lstStyle/>
        <a:p>
          <a:pPr rtl="1"/>
          <a:r>
            <a:rPr lang="ar-SA" dirty="0" err="1" smtClean="0"/>
            <a:t>الطرفيات</a:t>
          </a:r>
          <a:endParaRPr lang="ar-SA" dirty="0"/>
        </a:p>
      </dgm:t>
    </dgm:pt>
    <dgm:pt modelId="{A76321E0-BD39-4117-BA37-26A47B600FAD}" type="parTrans" cxnId="{DA065D4F-BE54-4CBF-A65E-225A1B84FCEB}">
      <dgm:prSet/>
      <dgm:spPr/>
      <dgm:t>
        <a:bodyPr/>
        <a:lstStyle/>
        <a:p>
          <a:pPr rtl="1"/>
          <a:endParaRPr lang="ar-SA"/>
        </a:p>
      </dgm:t>
    </dgm:pt>
    <dgm:pt modelId="{9DC33D6F-013A-4C50-B0BC-BD18BA3C99FE}" type="sibTrans" cxnId="{DA065D4F-BE54-4CBF-A65E-225A1B84FCEB}">
      <dgm:prSet/>
      <dgm:spPr/>
      <dgm:t>
        <a:bodyPr/>
        <a:lstStyle/>
        <a:p>
          <a:pPr rtl="1"/>
          <a:endParaRPr lang="ar-SA"/>
        </a:p>
      </dgm:t>
    </dgm:pt>
    <dgm:pt modelId="{8CA9FB70-463D-467C-B91B-7F41B3F7F1C4}" type="pres">
      <dgm:prSet presAssocID="{62E76FBA-42F2-443A-85C3-24F5A92FDEE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5FF9BE9-9D54-4A3A-B4DE-28F6251BEA94}" type="pres">
      <dgm:prSet presAssocID="{49D76AA8-A079-4FA6-9CCC-B36D503873A5}" presName="centerShape" presStyleLbl="node0" presStyleIdx="0" presStyleCnt="1" custScaleX="147001" custScaleY="102127" custLinFactNeighborX="0" custLinFactNeighborY="-10673"/>
      <dgm:spPr/>
      <dgm:t>
        <a:bodyPr/>
        <a:lstStyle/>
        <a:p>
          <a:pPr rtl="1"/>
          <a:endParaRPr lang="ar-SA"/>
        </a:p>
      </dgm:t>
    </dgm:pt>
    <dgm:pt modelId="{AB921616-44F6-496A-97EA-76336F34E2F2}" type="pres">
      <dgm:prSet presAssocID="{7A4F6BB0-A5EE-4000-82E8-A69DAA95771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CF1BE53-2042-4128-80AB-A4CEB48E7A12}" type="pres">
      <dgm:prSet presAssocID="{7A4F6BB0-A5EE-4000-82E8-A69DAA957719}" presName="dummy" presStyleCnt="0"/>
      <dgm:spPr/>
    </dgm:pt>
    <dgm:pt modelId="{19AE8C05-ECB5-4FE9-A056-9CD69C99956B}" type="pres">
      <dgm:prSet presAssocID="{0E59411B-9901-44F1-B46E-D0CA874852F7}" presName="sibTrans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DC48F498-5BC3-4FB3-B70A-486F0B8ECA15}" type="pres">
      <dgm:prSet presAssocID="{DB8A6333-644C-4960-93FC-E5F834B50459}" presName="node" presStyleLbl="node1" presStyleIdx="1" presStyleCnt="4" custRadScaleRad="98135" custRadScaleInc="-1005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53C56AF-8C11-4C0A-86D3-4B5C9E5AACD8}" type="pres">
      <dgm:prSet presAssocID="{DB8A6333-644C-4960-93FC-E5F834B50459}" presName="dummy" presStyleCnt="0"/>
      <dgm:spPr/>
    </dgm:pt>
    <dgm:pt modelId="{E1A2A450-9E8F-4B1B-A0E5-814C46383E7D}" type="pres">
      <dgm:prSet presAssocID="{B73F1FAD-572A-4835-A989-109DFE5EFC3E}" presName="sibTrans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724D19B4-BCCF-475D-8D22-2847F25A6832}" type="pres">
      <dgm:prSet presAssocID="{D4B0D35A-FF17-419C-BAA4-ADC902456069}" presName="node" presStyleLbl="node1" presStyleIdx="2" presStyleCnt="4" custRadScaleRad="55516" custRadScaleInc="567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5D019DE-5900-4764-8705-41FA73A4FF96}" type="pres">
      <dgm:prSet presAssocID="{D4B0D35A-FF17-419C-BAA4-ADC902456069}" presName="dummy" presStyleCnt="0"/>
      <dgm:spPr/>
    </dgm:pt>
    <dgm:pt modelId="{2DEF38D7-098D-4E6C-AF91-A2A11E50CC7D}" type="pres">
      <dgm:prSet presAssocID="{59182ED6-7DD2-4D1B-A88E-D88BE8A36DAA}" presName="sibTrans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8738E2B9-8742-4280-8CD0-1826BB554AFA}" type="pres">
      <dgm:prSet presAssocID="{9C036EC7-97F4-4012-978A-23F4C1F1702D}" presName="node" presStyleLbl="node1" presStyleIdx="3" presStyleCnt="4" custRadScaleRad="97105" custRadScaleInc="1016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14928FF-5B91-432C-9B26-C303B5320216}" type="pres">
      <dgm:prSet presAssocID="{9C036EC7-97F4-4012-978A-23F4C1F1702D}" presName="dummy" presStyleCnt="0"/>
      <dgm:spPr/>
    </dgm:pt>
    <dgm:pt modelId="{284AF2EF-3FF2-42A9-89C7-3F68619746EB}" type="pres">
      <dgm:prSet presAssocID="{9DC33D6F-013A-4C50-B0BC-BD18BA3C99FE}" presName="sibTrans" presStyleLbl="sibTrans2D1" presStyleIdx="3" presStyleCnt="4"/>
      <dgm:spPr/>
      <dgm:t>
        <a:bodyPr/>
        <a:lstStyle/>
        <a:p>
          <a:pPr rtl="1"/>
          <a:endParaRPr lang="ar-SA"/>
        </a:p>
      </dgm:t>
    </dgm:pt>
  </dgm:ptLst>
  <dgm:cxnLst>
    <dgm:cxn modelId="{BEF23998-B260-402F-8B78-9AC041039C92}" type="presOf" srcId="{DB8A6333-644C-4960-93FC-E5F834B50459}" destId="{DC48F498-5BC3-4FB3-B70A-486F0B8ECA15}" srcOrd="0" destOrd="0" presId="urn:microsoft.com/office/officeart/2005/8/layout/radial6"/>
    <dgm:cxn modelId="{B0724A5B-0D0A-4623-AABF-6F4D336C921F}" type="presOf" srcId="{49D76AA8-A079-4FA6-9CCC-B36D503873A5}" destId="{45FF9BE9-9D54-4A3A-B4DE-28F6251BEA94}" srcOrd="0" destOrd="0" presId="urn:microsoft.com/office/officeart/2005/8/layout/radial6"/>
    <dgm:cxn modelId="{7C11E1DC-9DF3-4139-A4DB-42891E10D370}" srcId="{49D76AA8-A079-4FA6-9CCC-B36D503873A5}" destId="{D4B0D35A-FF17-419C-BAA4-ADC902456069}" srcOrd="2" destOrd="0" parTransId="{90FD3C9B-411C-4D39-ACAF-75AC99C7D04F}" sibTransId="{59182ED6-7DD2-4D1B-A88E-D88BE8A36DAA}"/>
    <dgm:cxn modelId="{F1DDA336-06C6-43C7-BF21-B45620520A5C}" srcId="{49D76AA8-A079-4FA6-9CCC-B36D503873A5}" destId="{DB8A6333-644C-4960-93FC-E5F834B50459}" srcOrd="1" destOrd="0" parTransId="{00C7FF07-3764-4FCB-855C-EECB625A6EC1}" sibTransId="{B73F1FAD-572A-4835-A989-109DFE5EFC3E}"/>
    <dgm:cxn modelId="{378660B7-73AC-4B25-89BF-DCA4B39D5DF0}" type="presOf" srcId="{62E76FBA-42F2-443A-85C3-24F5A92FDEE6}" destId="{8CA9FB70-463D-467C-B91B-7F41B3F7F1C4}" srcOrd="0" destOrd="0" presId="urn:microsoft.com/office/officeart/2005/8/layout/radial6"/>
    <dgm:cxn modelId="{B1FA036D-E681-424E-8E68-C54DBF96618D}" srcId="{62E76FBA-42F2-443A-85C3-24F5A92FDEE6}" destId="{49D76AA8-A079-4FA6-9CCC-B36D503873A5}" srcOrd="0" destOrd="0" parTransId="{0C62FBF4-876A-4D96-9344-C26AD0A1E5CF}" sibTransId="{EB954F05-168A-4C31-8757-DD382AC77F27}"/>
    <dgm:cxn modelId="{028E3EF8-D9C4-474D-B4F0-7DCA6584976F}" type="presOf" srcId="{9C036EC7-97F4-4012-978A-23F4C1F1702D}" destId="{8738E2B9-8742-4280-8CD0-1826BB554AFA}" srcOrd="0" destOrd="0" presId="urn:microsoft.com/office/officeart/2005/8/layout/radial6"/>
    <dgm:cxn modelId="{DA065D4F-BE54-4CBF-A65E-225A1B84FCEB}" srcId="{49D76AA8-A079-4FA6-9CCC-B36D503873A5}" destId="{9C036EC7-97F4-4012-978A-23F4C1F1702D}" srcOrd="3" destOrd="0" parTransId="{A76321E0-BD39-4117-BA37-26A47B600FAD}" sibTransId="{9DC33D6F-013A-4C50-B0BC-BD18BA3C99FE}"/>
    <dgm:cxn modelId="{3D7CC5F9-538F-4BCF-BAE8-3B7A2170153C}" type="presOf" srcId="{B73F1FAD-572A-4835-A989-109DFE5EFC3E}" destId="{E1A2A450-9E8F-4B1B-A0E5-814C46383E7D}" srcOrd="0" destOrd="0" presId="urn:microsoft.com/office/officeart/2005/8/layout/radial6"/>
    <dgm:cxn modelId="{CE9F1155-D7DD-4FAC-B6E9-4E12393F1130}" type="presOf" srcId="{7A4F6BB0-A5EE-4000-82E8-A69DAA957719}" destId="{AB921616-44F6-496A-97EA-76336F34E2F2}" srcOrd="0" destOrd="0" presId="urn:microsoft.com/office/officeart/2005/8/layout/radial6"/>
    <dgm:cxn modelId="{201A11DD-6C9C-41B7-B4F9-F8536D8A89D9}" srcId="{49D76AA8-A079-4FA6-9CCC-B36D503873A5}" destId="{7A4F6BB0-A5EE-4000-82E8-A69DAA957719}" srcOrd="0" destOrd="0" parTransId="{3ADA27C7-955B-4825-A20F-DF184055A485}" sibTransId="{0E59411B-9901-44F1-B46E-D0CA874852F7}"/>
    <dgm:cxn modelId="{1D4FBBFA-45E5-4557-B675-5AB19BB147F7}" type="presOf" srcId="{0E59411B-9901-44F1-B46E-D0CA874852F7}" destId="{19AE8C05-ECB5-4FE9-A056-9CD69C99956B}" srcOrd="0" destOrd="0" presId="urn:microsoft.com/office/officeart/2005/8/layout/radial6"/>
    <dgm:cxn modelId="{F18F9CC8-E408-4FA8-923E-BD0A16F394B1}" type="presOf" srcId="{D4B0D35A-FF17-419C-BAA4-ADC902456069}" destId="{724D19B4-BCCF-475D-8D22-2847F25A6832}" srcOrd="0" destOrd="0" presId="urn:microsoft.com/office/officeart/2005/8/layout/radial6"/>
    <dgm:cxn modelId="{C5D1BD81-FCA3-4D6C-9287-DA5B98E435EC}" type="presOf" srcId="{59182ED6-7DD2-4D1B-A88E-D88BE8A36DAA}" destId="{2DEF38D7-098D-4E6C-AF91-A2A11E50CC7D}" srcOrd="0" destOrd="0" presId="urn:microsoft.com/office/officeart/2005/8/layout/radial6"/>
    <dgm:cxn modelId="{EFDFC75A-5B07-4CEA-B81F-0E536191F5C6}" type="presOf" srcId="{9DC33D6F-013A-4C50-B0BC-BD18BA3C99FE}" destId="{284AF2EF-3FF2-42A9-89C7-3F68619746EB}" srcOrd="0" destOrd="0" presId="urn:microsoft.com/office/officeart/2005/8/layout/radial6"/>
    <dgm:cxn modelId="{E3FBB4DC-1A2B-4D52-A89A-0C41741E49EA}" type="presParOf" srcId="{8CA9FB70-463D-467C-B91B-7F41B3F7F1C4}" destId="{45FF9BE9-9D54-4A3A-B4DE-28F6251BEA94}" srcOrd="0" destOrd="0" presId="urn:microsoft.com/office/officeart/2005/8/layout/radial6"/>
    <dgm:cxn modelId="{5E6687AA-A2BF-49EF-8913-869A7CBD0276}" type="presParOf" srcId="{8CA9FB70-463D-467C-B91B-7F41B3F7F1C4}" destId="{AB921616-44F6-496A-97EA-76336F34E2F2}" srcOrd="1" destOrd="0" presId="urn:microsoft.com/office/officeart/2005/8/layout/radial6"/>
    <dgm:cxn modelId="{12692589-FC4C-4B3A-A787-DEED477CE775}" type="presParOf" srcId="{8CA9FB70-463D-467C-B91B-7F41B3F7F1C4}" destId="{ECF1BE53-2042-4128-80AB-A4CEB48E7A12}" srcOrd="2" destOrd="0" presId="urn:microsoft.com/office/officeart/2005/8/layout/radial6"/>
    <dgm:cxn modelId="{A80E8C88-213A-471D-98DB-89463F9EDB57}" type="presParOf" srcId="{8CA9FB70-463D-467C-B91B-7F41B3F7F1C4}" destId="{19AE8C05-ECB5-4FE9-A056-9CD69C99956B}" srcOrd="3" destOrd="0" presId="urn:microsoft.com/office/officeart/2005/8/layout/radial6"/>
    <dgm:cxn modelId="{C08E8F9A-171E-4CBC-83EA-B76199BD0956}" type="presParOf" srcId="{8CA9FB70-463D-467C-B91B-7F41B3F7F1C4}" destId="{DC48F498-5BC3-4FB3-B70A-486F0B8ECA15}" srcOrd="4" destOrd="0" presId="urn:microsoft.com/office/officeart/2005/8/layout/radial6"/>
    <dgm:cxn modelId="{32887D79-6CBC-49D0-B6E2-5163F507049B}" type="presParOf" srcId="{8CA9FB70-463D-467C-B91B-7F41B3F7F1C4}" destId="{C53C56AF-8C11-4C0A-86D3-4B5C9E5AACD8}" srcOrd="5" destOrd="0" presId="urn:microsoft.com/office/officeart/2005/8/layout/radial6"/>
    <dgm:cxn modelId="{59CF8F0C-2788-4DF6-99DA-738CF626D0F4}" type="presParOf" srcId="{8CA9FB70-463D-467C-B91B-7F41B3F7F1C4}" destId="{E1A2A450-9E8F-4B1B-A0E5-814C46383E7D}" srcOrd="6" destOrd="0" presId="urn:microsoft.com/office/officeart/2005/8/layout/radial6"/>
    <dgm:cxn modelId="{09849B3C-AB5F-449D-9A18-84BE48503C59}" type="presParOf" srcId="{8CA9FB70-463D-467C-B91B-7F41B3F7F1C4}" destId="{724D19B4-BCCF-475D-8D22-2847F25A6832}" srcOrd="7" destOrd="0" presId="urn:microsoft.com/office/officeart/2005/8/layout/radial6"/>
    <dgm:cxn modelId="{97143C91-DD37-415C-96D5-0A4D715777A9}" type="presParOf" srcId="{8CA9FB70-463D-467C-B91B-7F41B3F7F1C4}" destId="{E5D019DE-5900-4764-8705-41FA73A4FF96}" srcOrd="8" destOrd="0" presId="urn:microsoft.com/office/officeart/2005/8/layout/radial6"/>
    <dgm:cxn modelId="{FCA406C1-7470-4EE0-BFEB-AABCC2A1AF42}" type="presParOf" srcId="{8CA9FB70-463D-467C-B91B-7F41B3F7F1C4}" destId="{2DEF38D7-098D-4E6C-AF91-A2A11E50CC7D}" srcOrd="9" destOrd="0" presId="urn:microsoft.com/office/officeart/2005/8/layout/radial6"/>
    <dgm:cxn modelId="{2C944151-4DAD-4D30-AB93-9710E379F9A1}" type="presParOf" srcId="{8CA9FB70-463D-467C-B91B-7F41B3F7F1C4}" destId="{8738E2B9-8742-4280-8CD0-1826BB554AFA}" srcOrd="10" destOrd="0" presId="urn:microsoft.com/office/officeart/2005/8/layout/radial6"/>
    <dgm:cxn modelId="{A2B39022-EB1E-4616-8146-477271C86D18}" type="presParOf" srcId="{8CA9FB70-463D-467C-B91B-7F41B3F7F1C4}" destId="{C14928FF-5B91-432C-9B26-C303B5320216}" srcOrd="11" destOrd="0" presId="urn:microsoft.com/office/officeart/2005/8/layout/radial6"/>
    <dgm:cxn modelId="{EE769F70-C08A-4E84-BB96-94328CA54782}" type="presParOf" srcId="{8CA9FB70-463D-467C-B91B-7F41B3F7F1C4}" destId="{284AF2EF-3FF2-42A9-89C7-3F68619746E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4AF2EF-3FF2-42A9-89C7-3F68619746EB}">
      <dsp:nvSpPr>
        <dsp:cNvPr id="0" name=""/>
        <dsp:cNvSpPr/>
      </dsp:nvSpPr>
      <dsp:spPr>
        <a:xfrm>
          <a:off x="2474597" y="505986"/>
          <a:ext cx="3376076" cy="3376076"/>
        </a:xfrm>
        <a:prstGeom prst="blockArc">
          <a:avLst>
            <a:gd name="adj1" fmla="val 10976167"/>
            <a:gd name="adj2" fmla="val 16100252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F38D7-098D-4E6C-AF91-A2A11E50CC7D}">
      <dsp:nvSpPr>
        <dsp:cNvPr id="0" name=""/>
        <dsp:cNvSpPr/>
      </dsp:nvSpPr>
      <dsp:spPr>
        <a:xfrm>
          <a:off x="2344179" y="-226268"/>
          <a:ext cx="3376076" cy="3376076"/>
        </a:xfrm>
        <a:prstGeom prst="blockArc">
          <a:avLst>
            <a:gd name="adj1" fmla="val 5284539"/>
            <a:gd name="adj2" fmla="val 9411978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A2A450-9E8F-4B1B-A0E5-814C46383E7D}">
      <dsp:nvSpPr>
        <dsp:cNvPr id="0" name=""/>
        <dsp:cNvSpPr/>
      </dsp:nvSpPr>
      <dsp:spPr>
        <a:xfrm>
          <a:off x="2524718" y="-222440"/>
          <a:ext cx="3376076" cy="3376076"/>
        </a:xfrm>
        <a:prstGeom prst="blockArc">
          <a:avLst>
            <a:gd name="adj1" fmla="val 1379333"/>
            <a:gd name="adj2" fmla="val 5661227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AE8C05-ECB5-4FE9-A056-9CD69C99956B}">
      <dsp:nvSpPr>
        <dsp:cNvPr id="0" name=""/>
        <dsp:cNvSpPr/>
      </dsp:nvSpPr>
      <dsp:spPr>
        <a:xfrm>
          <a:off x="2395954" y="506392"/>
          <a:ext cx="3376076" cy="3376076"/>
        </a:xfrm>
        <a:prstGeom prst="blockArc">
          <a:avLst>
            <a:gd name="adj1" fmla="val 16264236"/>
            <a:gd name="adj2" fmla="val 21422972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F9BE9-9D54-4A3A-B4DE-28F6251BEA94}">
      <dsp:nvSpPr>
        <dsp:cNvPr id="0" name=""/>
        <dsp:cNvSpPr/>
      </dsp:nvSpPr>
      <dsp:spPr>
        <a:xfrm>
          <a:off x="2971789" y="1048664"/>
          <a:ext cx="2286020" cy="15881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kern="1200" dirty="0" smtClean="0"/>
            <a:t>خادم</a:t>
          </a:r>
          <a:endParaRPr lang="ar-SA" sz="6500" kern="1200" dirty="0"/>
        </a:p>
      </dsp:txBody>
      <dsp:txXfrm>
        <a:off x="2971789" y="1048664"/>
        <a:ext cx="2286020" cy="1588182"/>
      </dsp:txXfrm>
    </dsp:sp>
    <dsp:sp modelId="{AB921616-44F6-496A-97EA-76336F34E2F2}">
      <dsp:nvSpPr>
        <dsp:cNvPr id="0" name=""/>
        <dsp:cNvSpPr/>
      </dsp:nvSpPr>
      <dsp:spPr>
        <a:xfrm>
          <a:off x="3570513" y="1582"/>
          <a:ext cx="1088573" cy="1088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err="1" smtClean="0"/>
            <a:t>الطرفيات</a:t>
          </a:r>
          <a:endParaRPr lang="ar-SA" sz="1900" kern="1200" dirty="0"/>
        </a:p>
      </dsp:txBody>
      <dsp:txXfrm>
        <a:off x="3570513" y="1582"/>
        <a:ext cx="1088573" cy="1088573"/>
      </dsp:txXfrm>
    </dsp:sp>
    <dsp:sp modelId="{DC48F498-5BC3-4FB3-B70A-486F0B8ECA15}">
      <dsp:nvSpPr>
        <dsp:cNvPr id="0" name=""/>
        <dsp:cNvSpPr/>
      </dsp:nvSpPr>
      <dsp:spPr>
        <a:xfrm>
          <a:off x="5186369" y="1565273"/>
          <a:ext cx="1088573" cy="1088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err="1" smtClean="0"/>
            <a:t>الطرفيات</a:t>
          </a:r>
          <a:endParaRPr lang="ar-SA" sz="1900" kern="1200" dirty="0"/>
        </a:p>
      </dsp:txBody>
      <dsp:txXfrm>
        <a:off x="5186369" y="1565273"/>
        <a:ext cx="1088573" cy="1088573"/>
      </dsp:txXfrm>
    </dsp:sp>
    <dsp:sp modelId="{724D19B4-BCCF-475D-8D22-2847F25A6832}">
      <dsp:nvSpPr>
        <dsp:cNvPr id="0" name=""/>
        <dsp:cNvSpPr/>
      </dsp:nvSpPr>
      <dsp:spPr>
        <a:xfrm>
          <a:off x="3543298" y="2565402"/>
          <a:ext cx="1088573" cy="1088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err="1" smtClean="0"/>
            <a:t>الطرفيات</a:t>
          </a:r>
          <a:r>
            <a:rPr lang="ar-SA" sz="1900" kern="1200" dirty="0" smtClean="0"/>
            <a:t> </a:t>
          </a:r>
          <a:endParaRPr lang="ar-SA" sz="1900" kern="1200" dirty="0"/>
        </a:p>
      </dsp:txBody>
      <dsp:txXfrm>
        <a:off x="3543298" y="2565402"/>
        <a:ext cx="1088573" cy="1088573"/>
      </dsp:txXfrm>
    </dsp:sp>
    <dsp:sp modelId="{8738E2B9-8742-4280-8CD0-1826BB554AFA}">
      <dsp:nvSpPr>
        <dsp:cNvPr id="0" name=""/>
        <dsp:cNvSpPr/>
      </dsp:nvSpPr>
      <dsp:spPr>
        <a:xfrm>
          <a:off x="1971663" y="1565279"/>
          <a:ext cx="1088573" cy="1088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err="1" smtClean="0"/>
            <a:t>الطرفيات</a:t>
          </a:r>
          <a:endParaRPr lang="ar-SA" sz="1900" kern="1200" dirty="0"/>
        </a:p>
      </dsp:txBody>
      <dsp:txXfrm>
        <a:off x="1971663" y="1565279"/>
        <a:ext cx="1088573" cy="10885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5DF330-4AD4-437D-8D1D-1A7784F3F8D9}" type="datetimeFigureOut">
              <a:rPr lang="ar-SA" smtClean="0"/>
              <a:pPr/>
              <a:t>25/05/34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BE8414-5F75-424B-8036-135D5D210D03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الفصل </a:t>
            </a:r>
            <a:r>
              <a:rPr lang="ar-SA" dirty="0" err="1" smtClean="0"/>
              <a:t>الاول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شبكات المعلومات : فوائدها ومستلزماها وتقييماتها </a:t>
            </a:r>
          </a:p>
          <a:p>
            <a:pPr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</a:t>
            </a:r>
            <a:r>
              <a:rPr lang="ar-SA" dirty="0" err="1" smtClean="0"/>
              <a:t>غاليه</a:t>
            </a:r>
            <a:r>
              <a:rPr lang="ar-SA" dirty="0" smtClean="0"/>
              <a:t> البشري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pic>
        <p:nvPicPr>
          <p:cNvPr id="5" name="صورة 4" descr="ZTCAVYOMN1CA3OHZBTCAVGAQIMCAMOVWZ3CAOF2X1FCA13BX1TCAF2E4HPCAWJHLN8CAGHZTM7CAATHPW6CAZRZ8FMCAMVKOX1CAB25INFCAMJ6KPSCAV6TH8LCAAZH4NNCA7XDWXLCAC5B0CKCAFQ9I6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5715016"/>
            <a:ext cx="2285984" cy="1142984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تمهيد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400" dirty="0" smtClean="0"/>
              <a:t>منذ ظهور الحاسوب بالمفهوم الحديث في عام 1945والجهود </a:t>
            </a:r>
            <a:r>
              <a:rPr lang="ar-SA" sz="2400" dirty="0" err="1" smtClean="0"/>
              <a:t>الفنيه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والعليمه</a:t>
            </a:r>
            <a:r>
              <a:rPr lang="ar-SA" sz="2400" dirty="0" smtClean="0"/>
              <a:t> </a:t>
            </a:r>
            <a:r>
              <a:rPr lang="ar-SA" sz="2400" dirty="0" err="1" smtClean="0"/>
              <a:t>متواصله</a:t>
            </a:r>
            <a:r>
              <a:rPr lang="ar-SA" sz="2400" dirty="0" smtClean="0"/>
              <a:t> في تقديم حواسيب </a:t>
            </a:r>
            <a:r>
              <a:rPr lang="ar-SA" sz="2400" dirty="0" err="1" smtClean="0"/>
              <a:t>اكثر</a:t>
            </a:r>
            <a:r>
              <a:rPr lang="ar-SA" sz="2400" dirty="0" smtClean="0"/>
              <a:t> سرعه واصغر حجما واقل كلفه </a:t>
            </a:r>
            <a:r>
              <a:rPr lang="ar-SA" sz="2400" dirty="0" err="1" smtClean="0"/>
              <a:t>واكثر</a:t>
            </a:r>
            <a:r>
              <a:rPr lang="ar-SA" sz="2400" dirty="0" smtClean="0"/>
              <a:t> قدره في التخزين وتوافقيها مع بعضها البعض </a:t>
            </a:r>
          </a:p>
          <a:p>
            <a:r>
              <a:rPr lang="ar-SA" sz="2400" dirty="0" smtClean="0"/>
              <a:t>ومن جانب </a:t>
            </a:r>
            <a:r>
              <a:rPr lang="ar-SA" sz="2400" dirty="0" err="1" smtClean="0"/>
              <a:t>اخر</a:t>
            </a:r>
            <a:r>
              <a:rPr lang="ar-SA" sz="2400" dirty="0" smtClean="0"/>
              <a:t> فان تطور الاتصالات </a:t>
            </a:r>
            <a:r>
              <a:rPr lang="ar-SA" sz="2400" dirty="0" err="1" smtClean="0"/>
              <a:t>السلكيه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واللاسلكيه</a:t>
            </a:r>
            <a:r>
              <a:rPr lang="ar-SA" sz="2400" dirty="0" smtClean="0"/>
              <a:t> لعبت دورا مهما في تناقل البيانات وتبادلها علي المستويات </a:t>
            </a:r>
            <a:r>
              <a:rPr lang="ar-SA" sz="2400" dirty="0" err="1" smtClean="0"/>
              <a:t>المحليه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والوطنيه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والاقليميه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والدوليه</a:t>
            </a:r>
            <a:r>
              <a:rPr lang="ar-SA" sz="2400" dirty="0" smtClean="0"/>
              <a:t>.</a:t>
            </a:r>
          </a:p>
          <a:p>
            <a:r>
              <a:rPr lang="ar-SA" sz="2400" dirty="0" err="1" smtClean="0"/>
              <a:t>وتطورنقل</a:t>
            </a:r>
            <a:r>
              <a:rPr lang="ar-SA" sz="2400" dirty="0" smtClean="0"/>
              <a:t> البيانات من </a:t>
            </a:r>
            <a:r>
              <a:rPr lang="ar-SA" sz="2400" dirty="0" err="1" smtClean="0"/>
              <a:t>الاسلاك</a:t>
            </a:r>
            <a:r>
              <a:rPr lang="ar-SA" sz="2400" dirty="0" smtClean="0"/>
              <a:t> </a:t>
            </a:r>
            <a:r>
              <a:rPr lang="ar-SA" sz="2400" dirty="0" err="1" smtClean="0"/>
              <a:t>الي</a:t>
            </a:r>
            <a:r>
              <a:rPr lang="ar-SA" sz="2400" dirty="0" smtClean="0"/>
              <a:t> </a:t>
            </a:r>
            <a:r>
              <a:rPr lang="ar-SA" sz="2400" dirty="0" err="1" smtClean="0"/>
              <a:t>الكيبلات</a:t>
            </a:r>
            <a:r>
              <a:rPr lang="ar-SA" sz="2400" dirty="0" smtClean="0"/>
              <a:t> ومن ثم </a:t>
            </a:r>
            <a:r>
              <a:rPr lang="ar-SA" sz="2400" dirty="0" err="1" smtClean="0"/>
              <a:t>الي</a:t>
            </a:r>
            <a:r>
              <a:rPr lang="ar-SA" sz="2400" dirty="0" smtClean="0"/>
              <a:t> الموجات </a:t>
            </a:r>
            <a:r>
              <a:rPr lang="ar-SA" sz="2400" dirty="0" err="1" smtClean="0"/>
              <a:t>الدقيقه</a:t>
            </a:r>
            <a:r>
              <a:rPr lang="ar-SA" sz="2400" dirty="0" smtClean="0"/>
              <a:t> والي </a:t>
            </a:r>
            <a:r>
              <a:rPr lang="ar-SA" sz="2400" dirty="0" err="1" smtClean="0"/>
              <a:t>الاقمارالصناعيه</a:t>
            </a:r>
            <a:r>
              <a:rPr lang="ar-SA" sz="2400" dirty="0" smtClean="0"/>
              <a:t> ثم </a:t>
            </a:r>
            <a:r>
              <a:rPr lang="ar-SA" sz="2400" dirty="0" err="1" smtClean="0"/>
              <a:t>الي</a:t>
            </a:r>
            <a:r>
              <a:rPr lang="ar-SA" sz="2400" dirty="0" smtClean="0"/>
              <a:t> </a:t>
            </a:r>
            <a:r>
              <a:rPr lang="ar-SA" sz="2400" dirty="0" err="1" smtClean="0"/>
              <a:t>الالياف</a:t>
            </a:r>
            <a:r>
              <a:rPr lang="ar-SA" sz="2400" dirty="0" smtClean="0"/>
              <a:t> </a:t>
            </a:r>
            <a:r>
              <a:rPr lang="ar-SA" sz="2400" dirty="0" err="1" smtClean="0"/>
              <a:t>الضوئيه</a:t>
            </a:r>
            <a:r>
              <a:rPr lang="ar-SA" sz="2400" dirty="0" smtClean="0"/>
              <a:t> والوسائل </a:t>
            </a:r>
            <a:r>
              <a:rPr lang="ar-SA" sz="2400" dirty="0" err="1" smtClean="0"/>
              <a:t>الاخرى</a:t>
            </a:r>
            <a:r>
              <a:rPr lang="ar-SA" sz="2400" dirty="0" smtClean="0"/>
              <a:t> التي تستطيع نقل عشرات الملايين من الكلمات عبر المحيطات</a:t>
            </a:r>
          </a:p>
          <a:p>
            <a:r>
              <a:rPr lang="ar-SA" sz="2400" dirty="0" smtClean="0"/>
              <a:t>فقد فرضت تكنولوجيا الحواسيب </a:t>
            </a:r>
            <a:r>
              <a:rPr lang="ar-SA" sz="2400" dirty="0" err="1" smtClean="0"/>
              <a:t>الي</a:t>
            </a:r>
            <a:r>
              <a:rPr lang="ar-SA" sz="2400" dirty="0" smtClean="0"/>
              <a:t> مقوله مكتبه بلا جدران.</a:t>
            </a:r>
          </a:p>
          <a:p>
            <a:r>
              <a:rPr lang="ar-SA" sz="2400" dirty="0" err="1" smtClean="0"/>
              <a:t>وماتجربه</a:t>
            </a:r>
            <a:r>
              <a:rPr lang="ar-SA" sz="2400" dirty="0" smtClean="0"/>
              <a:t> مركز مكتبات البحث </a:t>
            </a:r>
            <a:r>
              <a:rPr lang="ar-SA" sz="2400" dirty="0" err="1" smtClean="0"/>
              <a:t>المحوسب</a:t>
            </a:r>
            <a:r>
              <a:rPr lang="ar-SA" sz="2400" dirty="0" smtClean="0"/>
              <a:t> الشهير باسم شبكه(</a:t>
            </a:r>
            <a:r>
              <a:rPr lang="en-US" sz="2400" dirty="0" err="1" smtClean="0"/>
              <a:t>oclc</a:t>
            </a:r>
            <a:r>
              <a:rPr lang="ar-SA" sz="2400" dirty="0" smtClean="0"/>
              <a:t>) ثم فيما بعد شبكه الانترنت </a:t>
            </a:r>
            <a:r>
              <a:rPr lang="ar-SA" sz="2400" dirty="0" err="1" smtClean="0"/>
              <a:t>العملاقيه</a:t>
            </a:r>
            <a:r>
              <a:rPr lang="ar-SA" sz="2400" dirty="0" smtClean="0"/>
              <a:t> وهي مثلا واضح في تعاون </a:t>
            </a:r>
            <a:r>
              <a:rPr lang="ar-SA" sz="2400" dirty="0" err="1" smtClean="0"/>
              <a:t>والمشاركه</a:t>
            </a:r>
            <a:r>
              <a:rPr lang="ar-SA" sz="2400" dirty="0" smtClean="0"/>
              <a:t> في مصادر المعلومات</a:t>
            </a:r>
            <a:endParaRPr lang="ar-SA" sz="2400" dirty="0"/>
          </a:p>
        </p:txBody>
      </p:sp>
      <p:pic>
        <p:nvPicPr>
          <p:cNvPr id="4" name="صورة 3" descr="TRCA1LVSO1CA80DB0KCA70UY6MCAGJMW8ICAVBKOWZCAULCF1WCAUO91WPCAX1S9TQCA6TSLBJCAFW1PQOCA8Y2GDNCAOCYESECAC9C947CAO245G7CA6JQE6CCA2SNDEQCAFI01ODCA18HJA3CAJKQ3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86454"/>
            <a:ext cx="1357290" cy="107154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تمهيد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اصبحت</a:t>
            </a:r>
            <a:r>
              <a:rPr lang="ar-SA" dirty="0" smtClean="0"/>
              <a:t> الشبكات </a:t>
            </a:r>
            <a:r>
              <a:rPr lang="ar-SA" dirty="0" err="1" smtClean="0"/>
              <a:t>ضروريه</a:t>
            </a:r>
            <a:r>
              <a:rPr lang="ar-SA" dirty="0" smtClean="0"/>
              <a:t> في هذا العصر حيث </a:t>
            </a:r>
            <a:r>
              <a:rPr lang="ar-SA" dirty="0" err="1" smtClean="0"/>
              <a:t>ان</a:t>
            </a:r>
            <a:r>
              <a:rPr lang="ar-SA" dirty="0" smtClean="0"/>
              <a:t> لا توجد مكتبه </a:t>
            </a:r>
            <a:r>
              <a:rPr lang="ar-SA" dirty="0" err="1" smtClean="0"/>
              <a:t>الا</a:t>
            </a:r>
            <a:r>
              <a:rPr lang="ar-SA" dirty="0" smtClean="0"/>
              <a:t> وتستخدم الشبكات</a:t>
            </a:r>
          </a:p>
          <a:p>
            <a:r>
              <a:rPr lang="ar-SA" dirty="0" smtClean="0"/>
              <a:t>فان شبكه الانترنت </a:t>
            </a:r>
            <a:r>
              <a:rPr lang="ar-SA" dirty="0" err="1" smtClean="0"/>
              <a:t>والشبكه</a:t>
            </a:r>
            <a:r>
              <a:rPr lang="ar-SA" dirty="0" smtClean="0"/>
              <a:t> </a:t>
            </a:r>
            <a:r>
              <a:rPr lang="ar-SA" dirty="0" err="1" smtClean="0"/>
              <a:t>العنكبوتيه</a:t>
            </a:r>
            <a:r>
              <a:rPr lang="ar-SA" dirty="0" smtClean="0"/>
              <a:t> </a:t>
            </a:r>
            <a:r>
              <a:rPr lang="ar-SA" dirty="0" err="1" smtClean="0"/>
              <a:t>العالميه</a:t>
            </a:r>
            <a:r>
              <a:rPr lang="ar-SA" dirty="0" smtClean="0"/>
              <a:t> اليوم ومنذ التسعينيات من القرن الماضي </a:t>
            </a:r>
            <a:r>
              <a:rPr lang="ar-SA" dirty="0" err="1" smtClean="0"/>
              <a:t>اصبحت</a:t>
            </a:r>
            <a:r>
              <a:rPr lang="ar-SA" dirty="0" smtClean="0"/>
              <a:t> </a:t>
            </a:r>
            <a:r>
              <a:rPr lang="ar-SA" dirty="0" err="1" smtClean="0"/>
              <a:t>توثرعلي</a:t>
            </a:r>
            <a:r>
              <a:rPr lang="ar-SA" dirty="0" smtClean="0"/>
              <a:t> المكتبات </a:t>
            </a:r>
            <a:r>
              <a:rPr lang="ar-SA" dirty="0" err="1" smtClean="0"/>
              <a:t>وموسسات</a:t>
            </a:r>
            <a:r>
              <a:rPr lang="ar-SA" dirty="0" smtClean="0"/>
              <a:t> المعلومات </a:t>
            </a:r>
            <a:r>
              <a:rPr lang="ar-SA" dirty="0" err="1" smtClean="0"/>
              <a:t>المختلفه</a:t>
            </a:r>
            <a:r>
              <a:rPr lang="ar-SA" dirty="0" smtClean="0"/>
              <a:t> علي مستوى </a:t>
            </a:r>
            <a:r>
              <a:rPr lang="ar-SA" dirty="0" err="1" smtClean="0"/>
              <a:t>أ</a:t>
            </a:r>
            <a:r>
              <a:rPr lang="ar-SA" dirty="0" smtClean="0"/>
              <a:t>/النشر الالكتروني </a:t>
            </a:r>
            <a:r>
              <a:rPr lang="ar-SA" dirty="0" err="1" smtClean="0"/>
              <a:t>ب</a:t>
            </a:r>
            <a:r>
              <a:rPr lang="ar-SA" dirty="0" smtClean="0"/>
              <a:t>/ النشر علي الخط المباشر</a:t>
            </a:r>
          </a:p>
          <a:p>
            <a:r>
              <a:rPr lang="ar-SA" dirty="0" smtClean="0"/>
              <a:t>وقد يكون </a:t>
            </a:r>
            <a:r>
              <a:rPr lang="ar-SA" dirty="0" err="1" smtClean="0"/>
              <a:t>التاثير</a:t>
            </a:r>
            <a:r>
              <a:rPr lang="ar-SA" dirty="0" smtClean="0"/>
              <a:t> باتجاهين مختلفين</a:t>
            </a:r>
          </a:p>
          <a:p>
            <a:r>
              <a:rPr lang="ar-SA" dirty="0" smtClean="0"/>
              <a:t>1_ يمثل فرصا </a:t>
            </a:r>
            <a:r>
              <a:rPr lang="ar-SA" dirty="0" err="1" smtClean="0"/>
              <a:t>ممتازه</a:t>
            </a:r>
            <a:r>
              <a:rPr lang="ar-SA" dirty="0" smtClean="0"/>
              <a:t> للاستخدام والاستثمار الذي يمكن </a:t>
            </a:r>
            <a:r>
              <a:rPr lang="ar-SA" dirty="0" err="1" smtClean="0"/>
              <a:t>الاستفاده</a:t>
            </a:r>
            <a:r>
              <a:rPr lang="ar-SA" dirty="0" smtClean="0"/>
              <a:t> منه</a:t>
            </a:r>
          </a:p>
          <a:p>
            <a:r>
              <a:rPr lang="ar-SA" dirty="0" smtClean="0"/>
              <a:t>2_يمثل في التحدي والتهديد الذي لابد من وضع في الحسبان</a:t>
            </a:r>
          </a:p>
          <a:p>
            <a:endParaRPr lang="ar-SA" dirty="0" smtClean="0"/>
          </a:p>
          <a:p>
            <a:endParaRPr lang="ar-SA" dirty="0"/>
          </a:p>
        </p:txBody>
      </p:sp>
      <p:pic>
        <p:nvPicPr>
          <p:cNvPr id="4" name="صورة 3" descr="LECA82O0AMCAMI3668CAYNZRQSCA5E3MPTCADUYRJ6CA8O7JXUCASWBG0ZCA3ENP17CA10B5IXCA8NKGSBCA5RJEBXCAWS9D58CA2AEIJHCAP6OSB3CAGGPHK2CA36U9ONCALEOQ31CANLA8JXCABBG82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5643578"/>
            <a:ext cx="1142976" cy="121442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التعريف بشبكات المعلومات </a:t>
            </a:r>
            <a:r>
              <a:rPr lang="ar-SA" dirty="0" err="1" smtClean="0"/>
              <a:t>وفوائدهاوخدماتها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شبكات المعلومات </a:t>
            </a:r>
            <a:r>
              <a:rPr lang="ar-SA" dirty="0" err="1" smtClean="0"/>
              <a:t>اما</a:t>
            </a:r>
            <a:r>
              <a:rPr lang="ar-SA" dirty="0" smtClean="0"/>
              <a:t> </a:t>
            </a:r>
            <a:r>
              <a:rPr lang="ar-SA" dirty="0" err="1" smtClean="0"/>
              <a:t>ان</a:t>
            </a:r>
            <a:r>
              <a:rPr lang="ar-SA" dirty="0" smtClean="0"/>
              <a:t> تكون محليه (داخل مؤسسه </a:t>
            </a:r>
            <a:r>
              <a:rPr lang="ar-SA" dirty="0" err="1" smtClean="0"/>
              <a:t>واحدةاو</a:t>
            </a:r>
            <a:r>
              <a:rPr lang="ar-SA" dirty="0" smtClean="0"/>
              <a:t> عده مباني </a:t>
            </a:r>
            <a:r>
              <a:rPr lang="ar-SA" dirty="0" err="1" smtClean="0"/>
              <a:t>متقاربه</a:t>
            </a:r>
            <a:r>
              <a:rPr lang="ar-SA" dirty="0" smtClean="0"/>
              <a:t> )</a:t>
            </a:r>
            <a:r>
              <a:rPr lang="ar-SA" dirty="0" err="1" smtClean="0"/>
              <a:t>او</a:t>
            </a:r>
            <a:r>
              <a:rPr lang="ar-SA" dirty="0" smtClean="0"/>
              <a:t> </a:t>
            </a:r>
            <a:r>
              <a:rPr lang="ar-SA" dirty="0" err="1" smtClean="0"/>
              <a:t>واسعه</a:t>
            </a:r>
            <a:r>
              <a:rPr lang="ar-SA" dirty="0" smtClean="0"/>
              <a:t> المدى (</a:t>
            </a:r>
            <a:r>
              <a:rPr lang="ar-SA" dirty="0" err="1" smtClean="0"/>
              <a:t>ان</a:t>
            </a:r>
            <a:r>
              <a:rPr lang="ar-SA" dirty="0" smtClean="0"/>
              <a:t> تكون علي مستوى مدينه </a:t>
            </a:r>
            <a:r>
              <a:rPr lang="ar-SA" dirty="0" err="1" smtClean="0"/>
              <a:t>او</a:t>
            </a:r>
            <a:r>
              <a:rPr lang="ar-SA" dirty="0" smtClean="0"/>
              <a:t> عده مدن </a:t>
            </a:r>
            <a:r>
              <a:rPr lang="ar-SA" dirty="0" err="1" smtClean="0"/>
              <a:t>اوالبلد</a:t>
            </a:r>
            <a:r>
              <a:rPr lang="ar-SA" dirty="0" smtClean="0"/>
              <a:t> واحد)</a:t>
            </a:r>
            <a:r>
              <a:rPr lang="ar-SA" dirty="0" err="1" smtClean="0"/>
              <a:t>اوالاقليميه</a:t>
            </a:r>
            <a:r>
              <a:rPr lang="ar-SA" dirty="0" smtClean="0"/>
              <a:t>(مثل منطقه الخليج) </a:t>
            </a:r>
            <a:r>
              <a:rPr lang="ar-SA" dirty="0" err="1" smtClean="0"/>
              <a:t>اوالعنكبوتيه</a:t>
            </a:r>
            <a:r>
              <a:rPr lang="ar-SA" dirty="0" smtClean="0"/>
              <a:t> </a:t>
            </a:r>
            <a:r>
              <a:rPr lang="ar-SA" dirty="0" err="1" smtClean="0"/>
              <a:t>العالميه</a:t>
            </a:r>
            <a:r>
              <a:rPr lang="ar-SA" dirty="0" smtClean="0"/>
              <a:t>(علي مستوى العالم)</a:t>
            </a:r>
          </a:p>
          <a:p>
            <a:r>
              <a:rPr lang="ar-SA" dirty="0" smtClean="0"/>
              <a:t>فان الربط يمكن </a:t>
            </a:r>
            <a:r>
              <a:rPr lang="ar-SA" dirty="0" err="1" smtClean="0"/>
              <a:t>ان</a:t>
            </a:r>
            <a:r>
              <a:rPr lang="ar-SA" dirty="0" smtClean="0"/>
              <a:t> يتم بين حواسيب دقيقه </a:t>
            </a:r>
            <a:r>
              <a:rPr lang="ar-SA" dirty="0" err="1" smtClean="0"/>
              <a:t>مايكرويه</a:t>
            </a:r>
            <a:r>
              <a:rPr lang="ar-SA" dirty="0" smtClean="0"/>
              <a:t>/ حواسيب صغيره/حواسيب متوسطه .</a:t>
            </a:r>
          </a:p>
          <a:p>
            <a:r>
              <a:rPr lang="ar-SA" dirty="0" smtClean="0"/>
              <a:t> بغض النظر عن نوع </a:t>
            </a:r>
            <a:r>
              <a:rPr lang="ar-SA" dirty="0" err="1" smtClean="0"/>
              <a:t>ومنشا</a:t>
            </a:r>
            <a:r>
              <a:rPr lang="ar-SA" dirty="0" smtClean="0"/>
              <a:t> مثل هذه الحواسيب بشرط / </a:t>
            </a:r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 err="1" smtClean="0"/>
              <a:t>توفرالبرمجيات</a:t>
            </a:r>
            <a:r>
              <a:rPr lang="ar-SA" dirty="0" smtClean="0"/>
              <a:t> </a:t>
            </a:r>
            <a:r>
              <a:rPr lang="ar-SA" dirty="0" err="1" smtClean="0"/>
              <a:t>المناسبه</a:t>
            </a:r>
            <a:r>
              <a:rPr lang="ar-SA" dirty="0" smtClean="0"/>
              <a:t> التي تسمح بارتباط الحواسيب</a:t>
            </a:r>
          </a:p>
          <a:p>
            <a:r>
              <a:rPr lang="ar-SA" dirty="0" smtClean="0"/>
              <a:t>وقد تكون </a:t>
            </a:r>
            <a:r>
              <a:rPr lang="ar-SA" dirty="0" err="1" smtClean="0"/>
              <a:t>مرتبطه</a:t>
            </a:r>
            <a:r>
              <a:rPr lang="ar-SA" dirty="0" smtClean="0"/>
              <a:t> بحاسب مركزي يسمى( خادم)</a:t>
            </a:r>
            <a:r>
              <a:rPr lang="en-US" dirty="0" smtClean="0"/>
              <a:t> </a:t>
            </a:r>
          </a:p>
          <a:p>
            <a:r>
              <a:rPr lang="en-US" dirty="0" smtClean="0"/>
              <a:t>Server</a:t>
            </a:r>
            <a:r>
              <a:rPr lang="ar-SA" dirty="0" smtClean="0"/>
              <a:t>(خادم) هو </a:t>
            </a:r>
            <a:r>
              <a:rPr lang="ar-SA" dirty="0" err="1" smtClean="0"/>
              <a:t>اكبراو</a:t>
            </a:r>
            <a:r>
              <a:rPr lang="ar-SA" dirty="0" smtClean="0"/>
              <a:t> </a:t>
            </a:r>
            <a:r>
              <a:rPr lang="ar-SA" dirty="0" err="1" smtClean="0"/>
              <a:t>اكثرواسرع</a:t>
            </a:r>
            <a:r>
              <a:rPr lang="ar-SA" dirty="0" smtClean="0"/>
              <a:t> قدره في التخزين </a:t>
            </a:r>
            <a:r>
              <a:rPr lang="ar-SA" dirty="0" err="1" smtClean="0"/>
              <a:t>والمعالجه</a:t>
            </a:r>
            <a:r>
              <a:rPr lang="ar-SA" dirty="0" smtClean="0"/>
              <a:t> يكون كحلقه وصل </a:t>
            </a:r>
            <a:r>
              <a:rPr lang="ar-SA" dirty="0" err="1" smtClean="0"/>
              <a:t>او</a:t>
            </a:r>
            <a:r>
              <a:rPr lang="ar-SA" dirty="0" smtClean="0"/>
              <a:t> مركز </a:t>
            </a:r>
            <a:r>
              <a:rPr lang="ar-SA" dirty="0" err="1" smtClean="0"/>
              <a:t>للشبكه</a:t>
            </a:r>
            <a:r>
              <a:rPr lang="ar-SA" dirty="0" smtClean="0"/>
              <a:t> يخدم بقيه الحواسيب </a:t>
            </a:r>
            <a:r>
              <a:rPr lang="ar-SA" dirty="0" err="1" smtClean="0"/>
              <a:t>المرتبطه</a:t>
            </a:r>
            <a:r>
              <a:rPr lang="ar-SA" dirty="0" smtClean="0"/>
              <a:t> </a:t>
            </a:r>
            <a:r>
              <a:rPr lang="ar-SA" dirty="0" err="1" smtClean="0"/>
              <a:t>به</a:t>
            </a:r>
            <a:r>
              <a:rPr lang="ar-SA" dirty="0" smtClean="0"/>
              <a:t> من خلال </a:t>
            </a:r>
            <a:r>
              <a:rPr lang="ar-SA" dirty="0" err="1" smtClean="0"/>
              <a:t>برامجيات</a:t>
            </a:r>
            <a:r>
              <a:rPr lang="ar-SA" dirty="0" smtClean="0"/>
              <a:t> معده لهذا الغرض</a:t>
            </a:r>
          </a:p>
          <a:p>
            <a:endParaRPr lang="ar-SA" dirty="0"/>
          </a:p>
        </p:txBody>
      </p:sp>
      <p:pic>
        <p:nvPicPr>
          <p:cNvPr id="4" name="صورة 3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214950"/>
            <a:ext cx="2071671" cy="164305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 smtClean="0"/>
              <a:t>الخادم </a:t>
            </a:r>
            <a:r>
              <a:rPr lang="ar-SA" dirty="0" err="1" smtClean="0"/>
              <a:t>ان</a:t>
            </a:r>
            <a:r>
              <a:rPr lang="ar-SA" dirty="0" smtClean="0"/>
              <a:t> تكون لهو قوه وسرعه قويه </a:t>
            </a:r>
            <a:r>
              <a:rPr lang="ar-SA" dirty="0" err="1" smtClean="0"/>
              <a:t>اكثر</a:t>
            </a:r>
            <a:r>
              <a:rPr lang="ar-SA" dirty="0" smtClean="0"/>
              <a:t> من </a:t>
            </a:r>
            <a:r>
              <a:rPr lang="ar-SA" dirty="0" err="1" smtClean="0"/>
              <a:t>الطرفيات</a:t>
            </a:r>
            <a:endParaRPr lang="ar-SA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صورة 3" descr="imag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0" y="5214951"/>
            <a:ext cx="3169540" cy="164304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شبكات المعلومات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شبكات المعلومات </a:t>
            </a:r>
            <a:r>
              <a:rPr lang="ar-SA" dirty="0" err="1" smtClean="0"/>
              <a:t>المحوسبه</a:t>
            </a:r>
            <a:r>
              <a:rPr lang="ar-SA" dirty="0" smtClean="0"/>
              <a:t> قد ظهرت فكرتها علي </a:t>
            </a:r>
            <a:r>
              <a:rPr lang="ar-SA" dirty="0" err="1" smtClean="0"/>
              <a:t>اساس</a:t>
            </a:r>
            <a:r>
              <a:rPr lang="ar-SA" dirty="0" smtClean="0"/>
              <a:t> الربط بين موقعين (في مكان واحد) مابين </a:t>
            </a:r>
            <a:r>
              <a:rPr lang="ar-SA" dirty="0" err="1" smtClean="0"/>
              <a:t>الطرفيات</a:t>
            </a:r>
            <a:r>
              <a:rPr lang="ar-SA" dirty="0" smtClean="0"/>
              <a:t> والحواسيب </a:t>
            </a:r>
            <a:r>
              <a:rPr lang="ar-SA" dirty="0" err="1" smtClean="0"/>
              <a:t>الكبيره</a:t>
            </a:r>
            <a:r>
              <a:rPr lang="ar-SA" dirty="0" smtClean="0"/>
              <a:t> من خلال الربط السلكي ويطلق عليها الربط السلكي وقد يخلق مشاكل بين المؤسسات حيث مد سلك من منطقه </a:t>
            </a:r>
            <a:r>
              <a:rPr lang="ar-SA" dirty="0" err="1" smtClean="0"/>
              <a:t>الي</a:t>
            </a:r>
            <a:r>
              <a:rPr lang="ar-SA" dirty="0" smtClean="0"/>
              <a:t> </a:t>
            </a:r>
            <a:r>
              <a:rPr lang="ar-SA" dirty="0" err="1" smtClean="0"/>
              <a:t>اخر</a:t>
            </a:r>
            <a:r>
              <a:rPr lang="ar-SA" dirty="0" smtClean="0"/>
              <a:t> </a:t>
            </a:r>
            <a:r>
              <a:rPr lang="ar-SA" dirty="0" err="1" smtClean="0"/>
              <a:t>اكثر</a:t>
            </a:r>
            <a:r>
              <a:rPr lang="ar-SA" dirty="0" smtClean="0"/>
              <a:t> تكلفه وفي العصر الحالي غير سلكي </a:t>
            </a:r>
            <a:r>
              <a:rPr lang="ar-SA" dirty="0" err="1" smtClean="0"/>
              <a:t>الاسلكي</a:t>
            </a:r>
            <a:r>
              <a:rPr lang="ar-SA" dirty="0" smtClean="0"/>
              <a:t> عبر </a:t>
            </a:r>
            <a:r>
              <a:rPr lang="ar-SA" dirty="0" err="1" smtClean="0"/>
              <a:t>الاقمار</a:t>
            </a:r>
            <a:r>
              <a:rPr lang="ar-SA" dirty="0" smtClean="0"/>
              <a:t> </a:t>
            </a:r>
            <a:r>
              <a:rPr lang="ar-SA" dirty="0" err="1" smtClean="0"/>
              <a:t>الصناعيه</a:t>
            </a:r>
            <a:endParaRPr lang="ar-SA" dirty="0" smtClean="0"/>
          </a:p>
          <a:p>
            <a:r>
              <a:rPr lang="ar-SA" dirty="0" smtClean="0"/>
              <a:t>مفهوم الشبكات في مؤسسات المعلومات: تعني مجموعه مراكز </a:t>
            </a:r>
            <a:r>
              <a:rPr lang="ar-SA" dirty="0" err="1" smtClean="0"/>
              <a:t>وموسسات</a:t>
            </a:r>
            <a:r>
              <a:rPr lang="ar-SA" dirty="0" smtClean="0"/>
              <a:t> المعلومات </a:t>
            </a:r>
            <a:r>
              <a:rPr lang="ar-SA" dirty="0" err="1" smtClean="0"/>
              <a:t>المتجانسيه</a:t>
            </a:r>
            <a:r>
              <a:rPr lang="ar-SA" dirty="0" smtClean="0"/>
              <a:t>(متشابه مثل المكتبات </a:t>
            </a:r>
            <a:r>
              <a:rPr lang="ar-SA" dirty="0" err="1" smtClean="0"/>
              <a:t>الجامعيه</a:t>
            </a:r>
            <a:r>
              <a:rPr lang="ar-SA" dirty="0" smtClean="0"/>
              <a:t>)</a:t>
            </a:r>
            <a:r>
              <a:rPr lang="ar-SA" dirty="0" err="1" smtClean="0"/>
              <a:t>وغيرالمتجانسيه</a:t>
            </a:r>
            <a:r>
              <a:rPr lang="ar-SA" dirty="0" smtClean="0"/>
              <a:t>(</a:t>
            </a:r>
            <a:r>
              <a:rPr lang="ar-SA" dirty="0" err="1" smtClean="0"/>
              <a:t>المكتبه</a:t>
            </a:r>
            <a:r>
              <a:rPr lang="ar-SA" dirty="0" smtClean="0"/>
              <a:t> </a:t>
            </a:r>
            <a:r>
              <a:rPr lang="ar-SA" dirty="0" err="1" smtClean="0"/>
              <a:t>الجامعيه</a:t>
            </a:r>
            <a:r>
              <a:rPr lang="ar-SA" dirty="0" smtClean="0"/>
              <a:t> </a:t>
            </a:r>
            <a:r>
              <a:rPr lang="ar-SA" dirty="0" err="1" smtClean="0"/>
              <a:t>والوطنيه</a:t>
            </a:r>
            <a:r>
              <a:rPr lang="ar-SA" dirty="0" smtClean="0"/>
              <a:t> </a:t>
            </a:r>
            <a:r>
              <a:rPr lang="ar-SA" dirty="0" err="1" smtClean="0"/>
              <a:t>والعامه</a:t>
            </a:r>
            <a:r>
              <a:rPr lang="ar-SA" dirty="0" smtClean="0"/>
              <a:t>)تتفق فيما بينها في تشاطر </a:t>
            </a:r>
            <a:r>
              <a:rPr lang="ar-SA" dirty="0" err="1" smtClean="0"/>
              <a:t>المصادرومستخدمه</a:t>
            </a:r>
            <a:r>
              <a:rPr lang="ar-SA" dirty="0" smtClean="0"/>
              <a:t> في ذلك الحواسيب ووسائل الاتصال </a:t>
            </a:r>
            <a:r>
              <a:rPr lang="ar-SA" dirty="0" err="1" smtClean="0"/>
              <a:t>الحديثه</a:t>
            </a:r>
            <a:endParaRPr lang="ar-SA" dirty="0"/>
          </a:p>
        </p:txBody>
      </p:sp>
      <p:pic>
        <p:nvPicPr>
          <p:cNvPr id="4" name="صورة 3" descr="8685175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86454"/>
            <a:ext cx="2428860" cy="1071546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شبكات المعلومات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شبكه المعلومات : هي </a:t>
            </a:r>
            <a:r>
              <a:rPr lang="ar-SA" dirty="0" err="1" smtClean="0"/>
              <a:t>عباره</a:t>
            </a:r>
            <a:r>
              <a:rPr lang="ar-SA" dirty="0" smtClean="0"/>
              <a:t> عن مشروع تعاوني يوفر فرصا لكافه المشاركين فيها للحصول علي المعلومات </a:t>
            </a:r>
            <a:r>
              <a:rPr lang="ar-SA" dirty="0" err="1" smtClean="0"/>
              <a:t>بواسطه</a:t>
            </a:r>
            <a:r>
              <a:rPr lang="ar-SA" dirty="0" smtClean="0"/>
              <a:t> التوزيع والبث لمثل تلك المعلومات عبر وسائل الاتصال وتكنولوجياتها </a:t>
            </a:r>
            <a:r>
              <a:rPr lang="ar-SA" dirty="0" err="1" smtClean="0"/>
              <a:t>او</a:t>
            </a:r>
            <a:r>
              <a:rPr lang="ar-SA" dirty="0" smtClean="0"/>
              <a:t> هي مجموعه من النظم </a:t>
            </a:r>
            <a:r>
              <a:rPr lang="ar-SA" dirty="0" err="1" smtClean="0"/>
              <a:t>الحاسوبيه</a:t>
            </a:r>
            <a:r>
              <a:rPr lang="ar-SA" dirty="0" smtClean="0"/>
              <a:t> </a:t>
            </a:r>
            <a:r>
              <a:rPr lang="ar-SA" dirty="0" err="1" smtClean="0"/>
              <a:t>المرتبطه</a:t>
            </a:r>
            <a:r>
              <a:rPr lang="ar-SA" dirty="0" smtClean="0"/>
              <a:t> بخطوط اتصال سلكيه </a:t>
            </a:r>
            <a:r>
              <a:rPr lang="ar-SA" dirty="0" err="1" smtClean="0"/>
              <a:t>او</a:t>
            </a:r>
            <a:r>
              <a:rPr lang="ar-SA" dirty="0" smtClean="0"/>
              <a:t> </a:t>
            </a:r>
            <a:r>
              <a:rPr lang="ar-SA" dirty="0" err="1" smtClean="0"/>
              <a:t>لاسلكيه</a:t>
            </a:r>
            <a:endParaRPr lang="ar-SA" dirty="0" smtClean="0"/>
          </a:p>
          <a:p>
            <a:r>
              <a:rPr lang="ar-SA" dirty="0" smtClean="0"/>
              <a:t>شبكات </a:t>
            </a:r>
            <a:r>
              <a:rPr lang="ar-SA" dirty="0" err="1" smtClean="0"/>
              <a:t>الحاسوب </a:t>
            </a:r>
            <a:r>
              <a:rPr lang="ar-SA" dirty="0" smtClean="0"/>
              <a:t>: </a:t>
            </a:r>
            <a:r>
              <a:rPr lang="ar-SA" dirty="0" smtClean="0"/>
              <a:t>هي نظام للاتصالات يقوم بربط الحواسيب بعضها مع بعض</a:t>
            </a:r>
          </a:p>
          <a:p>
            <a:r>
              <a:rPr lang="ar-SA" dirty="0" smtClean="0"/>
              <a:t>عند تعريف شبكات المعلومات </a:t>
            </a:r>
            <a:r>
              <a:rPr lang="ar-SA" dirty="0" err="1" smtClean="0"/>
              <a:t>المحوسبه</a:t>
            </a:r>
            <a:r>
              <a:rPr lang="ar-SA" dirty="0" smtClean="0"/>
              <a:t> نركز علي ثلاث </a:t>
            </a:r>
            <a:r>
              <a:rPr lang="ar-SA" dirty="0" err="1" smtClean="0"/>
              <a:t>اركان</a:t>
            </a:r>
            <a:endParaRPr lang="ar-SA" dirty="0" smtClean="0"/>
          </a:p>
          <a:p>
            <a:r>
              <a:rPr lang="ar-SA" dirty="0" smtClean="0"/>
              <a:t>1.البيانات والمعلومات</a:t>
            </a:r>
          </a:p>
          <a:p>
            <a:r>
              <a:rPr lang="ar-SA" dirty="0" smtClean="0"/>
              <a:t>2.الحواسيب </a:t>
            </a:r>
            <a:r>
              <a:rPr lang="ar-SA" dirty="0" err="1" smtClean="0"/>
              <a:t>او</a:t>
            </a:r>
            <a:r>
              <a:rPr lang="ar-SA" dirty="0" smtClean="0"/>
              <a:t> النظم </a:t>
            </a:r>
            <a:r>
              <a:rPr lang="ar-SA" dirty="0" err="1" smtClean="0"/>
              <a:t>الحاسوبيه</a:t>
            </a:r>
            <a:endParaRPr lang="ar-SA" dirty="0" smtClean="0"/>
          </a:p>
          <a:p>
            <a:r>
              <a:rPr lang="ar-SA" dirty="0" smtClean="0"/>
              <a:t>3.نظم الاتصالات</a:t>
            </a:r>
          </a:p>
          <a:p>
            <a:endParaRPr lang="ar-SA" dirty="0"/>
          </a:p>
        </p:txBody>
      </p:sp>
      <p:pic>
        <p:nvPicPr>
          <p:cNvPr id="4" name="صورة 3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643578"/>
            <a:ext cx="2143108" cy="1214422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شبكات المعلومات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dirty="0" smtClean="0"/>
              <a:t>شبكات المعلومات </a:t>
            </a:r>
            <a:r>
              <a:rPr lang="ar-SA" dirty="0" err="1" smtClean="0"/>
              <a:t>المحوسبه</a:t>
            </a:r>
            <a:r>
              <a:rPr lang="ar-SA" dirty="0" smtClean="0"/>
              <a:t> :مجموعه من النظم </a:t>
            </a:r>
            <a:r>
              <a:rPr lang="ar-SA" dirty="0" err="1" smtClean="0"/>
              <a:t>الحاسوبيه</a:t>
            </a:r>
            <a:r>
              <a:rPr lang="ar-SA" dirty="0" smtClean="0"/>
              <a:t> وقواعد البيانات ومصادر المعلومات </a:t>
            </a:r>
            <a:r>
              <a:rPr lang="ar-SA" dirty="0" err="1" smtClean="0"/>
              <a:t>المخزونه</a:t>
            </a:r>
            <a:r>
              <a:rPr lang="ar-SA" dirty="0" smtClean="0"/>
              <a:t> في نظم الحواسيب </a:t>
            </a:r>
            <a:r>
              <a:rPr lang="ar-SA" dirty="0" err="1" smtClean="0"/>
              <a:t>والطرفيات</a:t>
            </a:r>
            <a:r>
              <a:rPr lang="ar-SA" dirty="0" smtClean="0"/>
              <a:t> المعتمدة من قبل المستخدمين </a:t>
            </a:r>
            <a:r>
              <a:rPr lang="ar-SA" dirty="0" err="1" smtClean="0"/>
              <a:t>والمستفدين</a:t>
            </a:r>
            <a:r>
              <a:rPr lang="ar-SA" dirty="0" smtClean="0"/>
              <a:t> من معلوماتها</a:t>
            </a:r>
          </a:p>
          <a:p>
            <a:r>
              <a:rPr lang="ar-SA" dirty="0" smtClean="0"/>
              <a:t>بمختلف </a:t>
            </a:r>
            <a:r>
              <a:rPr lang="ar-SA" dirty="0" err="1" smtClean="0"/>
              <a:t>انواع</a:t>
            </a:r>
            <a:r>
              <a:rPr lang="ar-SA" dirty="0" smtClean="0"/>
              <a:t> </a:t>
            </a:r>
            <a:r>
              <a:rPr lang="ar-SA" dirty="0" err="1" smtClean="0"/>
              <a:t>الاجهزة</a:t>
            </a:r>
            <a:r>
              <a:rPr lang="ar-SA" dirty="0" smtClean="0"/>
              <a:t> الحاسب كبيره وشخصيه بين اثنين </a:t>
            </a:r>
            <a:r>
              <a:rPr lang="ar-SA" dirty="0" err="1" smtClean="0"/>
              <a:t>فاكثر</a:t>
            </a:r>
            <a:r>
              <a:rPr lang="ar-SA" dirty="0" smtClean="0"/>
              <a:t> من الحواسيب </a:t>
            </a:r>
            <a:r>
              <a:rPr lang="ar-SA" dirty="0" err="1" smtClean="0"/>
              <a:t>المرتبطه</a:t>
            </a:r>
            <a:r>
              <a:rPr lang="ar-SA" dirty="0" smtClean="0"/>
              <a:t> مع </a:t>
            </a:r>
            <a:r>
              <a:rPr lang="ar-SA" dirty="0" err="1" smtClean="0"/>
              <a:t>بعضهاوتكون</a:t>
            </a:r>
            <a:r>
              <a:rPr lang="ar-SA" dirty="0" smtClean="0"/>
              <a:t> </a:t>
            </a:r>
            <a:r>
              <a:rPr lang="ar-SA" dirty="0" err="1" smtClean="0"/>
              <a:t>اكثر</a:t>
            </a:r>
            <a:r>
              <a:rPr lang="ar-SA" dirty="0" smtClean="0"/>
              <a:t> شمولا وتتيح </a:t>
            </a:r>
            <a:r>
              <a:rPr lang="ar-SA" dirty="0" err="1" smtClean="0"/>
              <a:t>للمستفدين</a:t>
            </a:r>
            <a:r>
              <a:rPr lang="ar-SA" dirty="0" smtClean="0"/>
              <a:t> الحصول عل المعلومات وقد تشمل </a:t>
            </a:r>
            <a:r>
              <a:rPr lang="ar-SA" dirty="0" err="1" smtClean="0"/>
              <a:t>المشاركه</a:t>
            </a:r>
            <a:r>
              <a:rPr lang="ar-SA" dirty="0" smtClean="0"/>
              <a:t> بالطابعات </a:t>
            </a:r>
            <a:r>
              <a:rPr lang="ar-SA" dirty="0" err="1" smtClean="0"/>
              <a:t>او</a:t>
            </a:r>
            <a:r>
              <a:rPr lang="ar-SA" dirty="0" smtClean="0"/>
              <a:t> الفاكسات والملفات</a:t>
            </a:r>
          </a:p>
          <a:p>
            <a:r>
              <a:rPr lang="ar-SA" dirty="0" err="1" smtClean="0"/>
              <a:t>اساسيه</a:t>
            </a:r>
            <a:r>
              <a:rPr lang="ar-SA" dirty="0" smtClean="0"/>
              <a:t> ترتكز عليها الشبكات بجميع </a:t>
            </a:r>
            <a:r>
              <a:rPr lang="ar-SA" dirty="0" err="1" smtClean="0"/>
              <a:t>اشكالها</a:t>
            </a:r>
            <a:r>
              <a:rPr lang="ar-SA" dirty="0" smtClean="0"/>
              <a:t> </a:t>
            </a:r>
            <a:r>
              <a:rPr lang="ar-SA" dirty="0" err="1" smtClean="0"/>
              <a:t>وانوعها</a:t>
            </a:r>
            <a:endParaRPr lang="ar-SA" dirty="0" smtClean="0"/>
          </a:p>
          <a:p>
            <a:r>
              <a:rPr lang="ar-SA" dirty="0" smtClean="0"/>
              <a:t>1.</a:t>
            </a:r>
            <a:r>
              <a:rPr lang="ar-SA" dirty="0" err="1" smtClean="0"/>
              <a:t>الاجهزة</a:t>
            </a:r>
            <a:r>
              <a:rPr lang="ar-SA" dirty="0" smtClean="0"/>
              <a:t> </a:t>
            </a:r>
            <a:r>
              <a:rPr lang="ar-SA" dirty="0" err="1" smtClean="0"/>
              <a:t>او</a:t>
            </a:r>
            <a:r>
              <a:rPr lang="ar-SA" dirty="0" smtClean="0"/>
              <a:t> التجهيزات</a:t>
            </a:r>
          </a:p>
          <a:p>
            <a:r>
              <a:rPr lang="ar-SA" dirty="0" smtClean="0"/>
              <a:t>2.كميه وافيه من البيانات </a:t>
            </a:r>
            <a:r>
              <a:rPr lang="ar-SA" dirty="0" err="1" smtClean="0"/>
              <a:t>او</a:t>
            </a:r>
            <a:r>
              <a:rPr lang="ar-SA" dirty="0" smtClean="0"/>
              <a:t> قواعد البيانات</a:t>
            </a:r>
          </a:p>
          <a:p>
            <a:r>
              <a:rPr lang="ar-SA" dirty="0" smtClean="0"/>
              <a:t>3.مستفيدون ومستخدمون </a:t>
            </a:r>
            <a:r>
              <a:rPr lang="ar-SA" dirty="0" err="1" smtClean="0"/>
              <a:t>نهائيون</a:t>
            </a:r>
            <a:r>
              <a:rPr lang="ar-SA" dirty="0" smtClean="0"/>
              <a:t> </a:t>
            </a:r>
            <a:r>
              <a:rPr lang="ar-SA" dirty="0" err="1" smtClean="0"/>
              <a:t>للشبكه</a:t>
            </a:r>
            <a:endParaRPr lang="ar-SA" dirty="0" smtClean="0"/>
          </a:p>
          <a:p>
            <a:r>
              <a:rPr lang="ar-SA" dirty="0" smtClean="0"/>
              <a:t>4.وسائل الاتصال والوسائط </a:t>
            </a:r>
            <a:r>
              <a:rPr lang="ar-SA" dirty="0" err="1" smtClean="0"/>
              <a:t>الناقله</a:t>
            </a:r>
            <a:r>
              <a:rPr lang="ar-SA" dirty="0" smtClean="0"/>
              <a:t> للمعلومات</a:t>
            </a:r>
          </a:p>
          <a:p>
            <a:r>
              <a:rPr lang="ar-SA" dirty="0" smtClean="0"/>
              <a:t>5.</a:t>
            </a:r>
            <a:r>
              <a:rPr lang="ar-SA" dirty="0" err="1" smtClean="0"/>
              <a:t>برامجيات</a:t>
            </a:r>
            <a:r>
              <a:rPr lang="ar-SA" dirty="0" smtClean="0"/>
              <a:t> وبروتوكولات</a:t>
            </a:r>
          </a:p>
          <a:p>
            <a:r>
              <a:rPr lang="ar-SA" dirty="0" smtClean="0"/>
              <a:t>6.</a:t>
            </a:r>
            <a:r>
              <a:rPr lang="ar-SA" dirty="0" err="1" smtClean="0"/>
              <a:t>الادوات</a:t>
            </a:r>
            <a:r>
              <a:rPr lang="ar-SA" dirty="0" smtClean="0"/>
              <a:t> والوسائل </a:t>
            </a:r>
            <a:r>
              <a:rPr lang="ar-SA" dirty="0" err="1" smtClean="0"/>
              <a:t>الاخرى</a:t>
            </a:r>
            <a:endParaRPr lang="ar-SA" dirty="0"/>
          </a:p>
        </p:txBody>
      </p:sp>
      <p:pic>
        <p:nvPicPr>
          <p:cNvPr id="4" name="صورة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6143644"/>
            <a:ext cx="1643041" cy="71435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المعالم والسمات </a:t>
            </a:r>
            <a:r>
              <a:rPr lang="ar-SA" dirty="0" err="1" smtClean="0"/>
              <a:t>الاساسيه</a:t>
            </a:r>
            <a:r>
              <a:rPr lang="ar-SA" dirty="0" smtClean="0"/>
              <a:t> لشبكات المعلومات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1.وجود متطلبات وبني </a:t>
            </a:r>
            <a:r>
              <a:rPr lang="ar-SA" dirty="0" err="1" smtClean="0"/>
              <a:t>ارتكازيه</a:t>
            </a:r>
            <a:r>
              <a:rPr lang="ar-SA" dirty="0" smtClean="0"/>
              <a:t> </a:t>
            </a:r>
            <a:r>
              <a:rPr lang="ar-SA" dirty="0" err="1" smtClean="0"/>
              <a:t>اسياسيه</a:t>
            </a:r>
            <a:r>
              <a:rPr lang="ar-SA" dirty="0" smtClean="0"/>
              <a:t> : في عصر الثورة </a:t>
            </a:r>
            <a:r>
              <a:rPr lang="ar-SA" dirty="0" err="1" smtClean="0"/>
              <a:t>الصناعيه</a:t>
            </a:r>
            <a:r>
              <a:rPr lang="ar-SA" dirty="0" smtClean="0"/>
              <a:t> التي سبقت عصر ثوره المعلومات وهناك متطلبات </a:t>
            </a:r>
            <a:r>
              <a:rPr lang="ar-SA" dirty="0" err="1" smtClean="0"/>
              <a:t>اسياسية</a:t>
            </a:r>
            <a:r>
              <a:rPr lang="ar-SA" dirty="0" smtClean="0"/>
              <a:t> وبني </a:t>
            </a:r>
            <a:r>
              <a:rPr lang="ar-SA" dirty="0" err="1" smtClean="0"/>
              <a:t>ارتكارزية</a:t>
            </a:r>
            <a:r>
              <a:rPr lang="ar-SA" dirty="0" smtClean="0"/>
              <a:t> تتمثل في مصطلحات مثل الجسر والميناء والموزع والمسلك </a:t>
            </a:r>
            <a:r>
              <a:rPr lang="ar-SA" dirty="0" err="1" smtClean="0"/>
              <a:t>او</a:t>
            </a:r>
            <a:r>
              <a:rPr lang="ar-SA" dirty="0" smtClean="0"/>
              <a:t> الطريق وغيرها من المصطلحات </a:t>
            </a:r>
            <a:r>
              <a:rPr lang="ar-SA" dirty="0" err="1" smtClean="0"/>
              <a:t>المشتركه</a:t>
            </a:r>
            <a:r>
              <a:rPr lang="ar-SA" dirty="0" smtClean="0"/>
              <a:t> /مثل أي مهنه من المهن مثل الطب والمكتبات </a:t>
            </a:r>
            <a:r>
              <a:rPr lang="ar-SA" dirty="0" err="1" smtClean="0"/>
              <a:t>الا</a:t>
            </a:r>
            <a:r>
              <a:rPr lang="ar-SA" dirty="0" smtClean="0"/>
              <a:t> يعرفها </a:t>
            </a:r>
            <a:r>
              <a:rPr lang="ar-SA" dirty="0" err="1" smtClean="0"/>
              <a:t>الا</a:t>
            </a:r>
            <a:r>
              <a:rPr lang="ar-SA" dirty="0" smtClean="0"/>
              <a:t> متخصصون فيها</a:t>
            </a:r>
          </a:p>
          <a:p>
            <a:r>
              <a:rPr lang="ar-SA" dirty="0" smtClean="0"/>
              <a:t>2.بناء شبكه معلومات </a:t>
            </a:r>
            <a:r>
              <a:rPr lang="ar-SA" dirty="0" err="1" smtClean="0"/>
              <a:t>محوسبه</a:t>
            </a:r>
            <a:r>
              <a:rPr lang="ar-SA" dirty="0" smtClean="0"/>
              <a:t> هو </a:t>
            </a:r>
            <a:r>
              <a:rPr lang="ar-SA" dirty="0" err="1" smtClean="0"/>
              <a:t>امر</a:t>
            </a:r>
            <a:r>
              <a:rPr lang="ar-SA" dirty="0" smtClean="0"/>
              <a:t> لابد منه </a:t>
            </a:r>
            <a:r>
              <a:rPr lang="ar-SA" dirty="0" err="1" smtClean="0"/>
              <a:t>لايه</a:t>
            </a:r>
            <a:r>
              <a:rPr lang="ar-SA" dirty="0" smtClean="0"/>
              <a:t> مؤسسه معاصره مهما كان حجمها وتوجهها الخدمي </a:t>
            </a:r>
            <a:r>
              <a:rPr lang="ar-SA" dirty="0" err="1" smtClean="0"/>
              <a:t>او</a:t>
            </a:r>
            <a:r>
              <a:rPr lang="ar-SA" dirty="0" smtClean="0"/>
              <a:t> </a:t>
            </a:r>
            <a:r>
              <a:rPr lang="ar-SA" dirty="0" err="1" smtClean="0"/>
              <a:t>الانتاجي</a:t>
            </a:r>
            <a:r>
              <a:rPr lang="ar-SA" dirty="0" smtClean="0"/>
              <a:t>/ تحتاج حواسيب وشبكات</a:t>
            </a:r>
          </a:p>
          <a:p>
            <a:r>
              <a:rPr lang="ar-SA" dirty="0" smtClean="0"/>
              <a:t>3.المشاركة بالملفات المعدات/جميع الملفات في جهاز حاسوبي رئيسي </a:t>
            </a:r>
            <a:r>
              <a:rPr lang="ar-SA" dirty="0" err="1" smtClean="0"/>
              <a:t>او</a:t>
            </a:r>
            <a:r>
              <a:rPr lang="ar-SA" dirty="0" smtClean="0"/>
              <a:t> مركز يوزعها علي </a:t>
            </a:r>
            <a:r>
              <a:rPr lang="ar-SA" dirty="0" err="1" smtClean="0"/>
              <a:t>الطرفيات</a:t>
            </a:r>
            <a:r>
              <a:rPr lang="ar-SA" dirty="0" smtClean="0"/>
              <a:t> حيث تشترك في المعدات كالطابعات والفاكسات وتوفر الكثير من الوقت والتكاليف /مثل البنك </a:t>
            </a:r>
            <a:r>
              <a:rPr lang="ar-SA" dirty="0" err="1" smtClean="0"/>
              <a:t>الراجحي</a:t>
            </a:r>
            <a:r>
              <a:rPr lang="ar-SA" dirty="0" smtClean="0"/>
              <a:t> /</a:t>
            </a:r>
            <a:r>
              <a:rPr lang="ar-SA" dirty="0" err="1" smtClean="0"/>
              <a:t>الاهلي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pic>
        <p:nvPicPr>
          <p:cNvPr id="4" name="صورة 3" descr="LECA82O0AMCAMI3668CAYNZRQSCA5E3MPTCADUYRJ6CA8O7JXUCASWBG0ZCA3ENP17CA10B5IXCA8NKGSBCA5RJEBXCAWS9D58CA2AEIJHCAP6OSB3CAGGPHK2CA36U9ONCALEOQ31CANLA8JXCABBG82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6215082"/>
            <a:ext cx="1357290" cy="642918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متطلبات الربط الشبكي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يتفاوت الربط الشبكي بين مسافات </a:t>
            </a:r>
            <a:r>
              <a:rPr lang="ar-SA" dirty="0" err="1" smtClean="0"/>
              <a:t>القصيره</a:t>
            </a:r>
            <a:r>
              <a:rPr lang="ar-SA" dirty="0" smtClean="0"/>
              <a:t> جدا </a:t>
            </a:r>
            <a:r>
              <a:rPr lang="ar-SA" dirty="0" err="1" smtClean="0"/>
              <a:t>او</a:t>
            </a:r>
            <a:r>
              <a:rPr lang="ar-SA" dirty="0" smtClean="0"/>
              <a:t> مسافات ابعد</a:t>
            </a:r>
          </a:p>
          <a:p>
            <a:r>
              <a:rPr lang="ar-SA" dirty="0" smtClean="0"/>
              <a:t>ولابد </a:t>
            </a:r>
            <a:r>
              <a:rPr lang="ar-SA" dirty="0" err="1" smtClean="0"/>
              <a:t>ان</a:t>
            </a:r>
            <a:r>
              <a:rPr lang="ar-SA" dirty="0" smtClean="0"/>
              <a:t> يخضع الربط الشبكي لعدد من الشروط</a:t>
            </a:r>
          </a:p>
          <a:p>
            <a:r>
              <a:rPr lang="ar-SA" dirty="0" smtClean="0"/>
              <a:t>1.</a:t>
            </a:r>
            <a:r>
              <a:rPr lang="ar-SA" dirty="0" err="1" smtClean="0"/>
              <a:t>ان</a:t>
            </a:r>
            <a:r>
              <a:rPr lang="ar-SA" dirty="0" smtClean="0"/>
              <a:t> تكون </a:t>
            </a:r>
            <a:r>
              <a:rPr lang="ar-SA" dirty="0" err="1" smtClean="0"/>
              <a:t>سريعه</a:t>
            </a:r>
            <a:r>
              <a:rPr lang="ar-SA" dirty="0" smtClean="0"/>
              <a:t>/ هو </a:t>
            </a:r>
            <a:r>
              <a:rPr lang="ar-SA" dirty="0" err="1" smtClean="0"/>
              <a:t>السرعه</a:t>
            </a:r>
            <a:r>
              <a:rPr lang="ar-SA" dirty="0" smtClean="0"/>
              <a:t> في </a:t>
            </a:r>
            <a:r>
              <a:rPr lang="ar-SA" dirty="0" err="1" smtClean="0"/>
              <a:t>الاستجابه</a:t>
            </a:r>
            <a:r>
              <a:rPr lang="ar-SA" dirty="0" smtClean="0"/>
              <a:t> </a:t>
            </a:r>
            <a:r>
              <a:rPr lang="ar-SA" dirty="0" err="1" smtClean="0"/>
              <a:t>الي</a:t>
            </a:r>
            <a:r>
              <a:rPr lang="ar-SA" dirty="0" smtClean="0"/>
              <a:t> طلبات المستخدمين /حيث لا ينتظر </a:t>
            </a:r>
            <a:r>
              <a:rPr lang="ar-SA" dirty="0" err="1" smtClean="0"/>
              <a:t>اسبوع</a:t>
            </a:r>
            <a:r>
              <a:rPr lang="ar-SA" dirty="0" smtClean="0"/>
              <a:t> في الوصول </a:t>
            </a:r>
            <a:r>
              <a:rPr lang="ar-SA" dirty="0" err="1" smtClean="0"/>
              <a:t>الي</a:t>
            </a:r>
            <a:r>
              <a:rPr lang="ar-SA" dirty="0" smtClean="0"/>
              <a:t> </a:t>
            </a:r>
            <a:r>
              <a:rPr lang="ar-SA" dirty="0" err="1" smtClean="0"/>
              <a:t>المعلومه</a:t>
            </a:r>
            <a:r>
              <a:rPr lang="ar-SA" dirty="0" smtClean="0"/>
              <a:t> في عصر </a:t>
            </a:r>
            <a:r>
              <a:rPr lang="ar-SA" dirty="0" err="1" smtClean="0"/>
              <a:t>المعلومه</a:t>
            </a:r>
            <a:endParaRPr lang="ar-SA" dirty="0" smtClean="0"/>
          </a:p>
          <a:p>
            <a:r>
              <a:rPr lang="ar-SA" dirty="0" smtClean="0"/>
              <a:t>2.</a:t>
            </a:r>
            <a:r>
              <a:rPr lang="ar-SA" dirty="0" err="1" smtClean="0"/>
              <a:t>ان</a:t>
            </a:r>
            <a:r>
              <a:rPr lang="ar-SA" dirty="0" smtClean="0"/>
              <a:t> تكون دقيقه في تأمين نقل وستلام المطلوب</a:t>
            </a:r>
          </a:p>
          <a:p>
            <a:r>
              <a:rPr lang="ar-SA" dirty="0" smtClean="0"/>
              <a:t>3.</a:t>
            </a:r>
            <a:r>
              <a:rPr lang="ar-SA" dirty="0" err="1" smtClean="0"/>
              <a:t>الامان</a:t>
            </a:r>
            <a:r>
              <a:rPr lang="ar-SA" dirty="0" smtClean="0"/>
              <a:t>/ </a:t>
            </a:r>
            <a:r>
              <a:rPr lang="ar-SA" dirty="0" err="1" smtClean="0"/>
              <a:t>ان</a:t>
            </a:r>
            <a:r>
              <a:rPr lang="ar-SA" dirty="0" smtClean="0"/>
              <a:t> تكون شبكه </a:t>
            </a:r>
            <a:r>
              <a:rPr lang="ar-SA" dirty="0" err="1" smtClean="0"/>
              <a:t>امينه</a:t>
            </a:r>
            <a:r>
              <a:rPr lang="ar-SA" dirty="0" smtClean="0"/>
              <a:t> </a:t>
            </a:r>
            <a:r>
              <a:rPr lang="ar-SA" dirty="0" err="1" smtClean="0"/>
              <a:t>ومحميه</a:t>
            </a:r>
            <a:r>
              <a:rPr lang="ar-SA" dirty="0" smtClean="0"/>
              <a:t> ومحصنه من </a:t>
            </a:r>
            <a:r>
              <a:rPr lang="ar-SA" dirty="0" err="1" smtClean="0"/>
              <a:t>القراصنه</a:t>
            </a:r>
            <a:r>
              <a:rPr lang="ar-SA" dirty="0" smtClean="0"/>
              <a:t> </a:t>
            </a:r>
            <a:r>
              <a:rPr lang="ar-SA" dirty="0" err="1" smtClean="0"/>
              <a:t>والهكرز</a:t>
            </a:r>
            <a:endParaRPr lang="ar-SA" dirty="0" smtClean="0"/>
          </a:p>
          <a:p>
            <a:r>
              <a:rPr lang="ar-SA" dirty="0" smtClean="0"/>
              <a:t>4.سهلة الاستخدام من قبل الجهات المشاركة /غير معقده</a:t>
            </a:r>
          </a:p>
          <a:p>
            <a:r>
              <a:rPr lang="ar-SA" dirty="0" smtClean="0"/>
              <a:t>5.</a:t>
            </a:r>
            <a:r>
              <a:rPr lang="ar-SA" dirty="0" err="1" smtClean="0"/>
              <a:t>غيرمكلفة</a:t>
            </a:r>
            <a:r>
              <a:rPr lang="ar-SA" dirty="0" smtClean="0"/>
              <a:t>/تكاليف التشغيل </a:t>
            </a:r>
            <a:r>
              <a:rPr lang="ar-SA" dirty="0" err="1" smtClean="0"/>
              <a:t>وصيانه</a:t>
            </a:r>
            <a:r>
              <a:rPr lang="ar-SA" dirty="0" smtClean="0"/>
              <a:t> الحواسيب</a:t>
            </a:r>
          </a:p>
          <a:p>
            <a:r>
              <a:rPr lang="ar-SA" dirty="0" smtClean="0"/>
              <a:t>6.سهله </a:t>
            </a:r>
            <a:r>
              <a:rPr lang="ar-SA" dirty="0" err="1" smtClean="0"/>
              <a:t>الاصلاح</a:t>
            </a:r>
            <a:r>
              <a:rPr lang="ar-SA" dirty="0" smtClean="0"/>
              <a:t> </a:t>
            </a:r>
            <a:r>
              <a:rPr lang="ar-SA" dirty="0" err="1" smtClean="0"/>
              <a:t>والمعالجه</a:t>
            </a:r>
            <a:endParaRPr lang="ar-SA" dirty="0" smtClean="0"/>
          </a:p>
          <a:p>
            <a:r>
              <a:rPr lang="ar-SA" dirty="0" smtClean="0"/>
              <a:t>7.</a:t>
            </a:r>
            <a:r>
              <a:rPr lang="ar-SA" dirty="0" err="1" smtClean="0"/>
              <a:t>متاحه</a:t>
            </a:r>
            <a:r>
              <a:rPr lang="ar-SA" dirty="0" smtClean="0"/>
              <a:t> علي الدوام/ مثل الانترنت علي مدار 24 </a:t>
            </a:r>
            <a:r>
              <a:rPr lang="ar-SA" dirty="0" err="1" smtClean="0"/>
              <a:t>ساعه</a:t>
            </a:r>
            <a:endParaRPr lang="ar-SA" dirty="0" smtClean="0"/>
          </a:p>
          <a:p>
            <a:endParaRPr lang="ar-SA" dirty="0"/>
          </a:p>
        </p:txBody>
      </p:sp>
      <p:pic>
        <p:nvPicPr>
          <p:cNvPr id="4" name="صورة 3" descr="ZTCAVYOMN1CA3OHZBTCAVGAQIMCAMOVWZ3CAOF2X1FCA13BX1TCAF2E4HPCAWJHLN8CAGHZTM7CAATHPW6CAZRZ8FMCAMVKOX1CAB25INFCAMJ6KPSCAV6TH8LCAAZH4NNCA7XDWXLCAC5B0CKCAFQ9I6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3644"/>
            <a:ext cx="1857357" cy="71435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المجالات </a:t>
            </a:r>
            <a:r>
              <a:rPr lang="ar-SA" dirty="0" err="1" smtClean="0"/>
              <a:t>التعاونيه</a:t>
            </a:r>
            <a:r>
              <a:rPr lang="ar-SA" dirty="0" smtClean="0"/>
              <a:t> والخدمات التي توفرها الشبكات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dirty="0" smtClean="0"/>
              <a:t>تعريف خدمات المعلومات:عادة </a:t>
            </a:r>
            <a:r>
              <a:rPr lang="ar-SA" dirty="0" err="1" smtClean="0"/>
              <a:t>بانها</a:t>
            </a:r>
            <a:r>
              <a:rPr lang="ar-SA" dirty="0" smtClean="0"/>
              <a:t> جميع النشاطات (</a:t>
            </a:r>
            <a:r>
              <a:rPr lang="ar-SA" dirty="0" err="1" smtClean="0"/>
              <a:t>الفهرسه</a:t>
            </a:r>
            <a:r>
              <a:rPr lang="ar-SA" dirty="0" smtClean="0"/>
              <a:t> .التصنيف .</a:t>
            </a:r>
            <a:r>
              <a:rPr lang="ar-SA" dirty="0" err="1" smtClean="0"/>
              <a:t>الاعاره</a:t>
            </a:r>
            <a:r>
              <a:rPr lang="ar-SA" dirty="0" smtClean="0"/>
              <a:t>) </a:t>
            </a:r>
            <a:r>
              <a:rPr lang="ar-SA" dirty="0" err="1" smtClean="0"/>
              <a:t>المباشره</a:t>
            </a:r>
            <a:r>
              <a:rPr lang="ar-SA" dirty="0" smtClean="0"/>
              <a:t> منها وغير </a:t>
            </a:r>
            <a:r>
              <a:rPr lang="ar-SA" dirty="0" err="1" smtClean="0"/>
              <a:t>المباشره</a:t>
            </a:r>
            <a:r>
              <a:rPr lang="ar-SA" dirty="0" smtClean="0"/>
              <a:t> التي يقوم </a:t>
            </a:r>
            <a:r>
              <a:rPr lang="ar-SA" dirty="0" err="1" smtClean="0"/>
              <a:t>بها</a:t>
            </a:r>
            <a:r>
              <a:rPr lang="ar-SA" dirty="0" smtClean="0"/>
              <a:t> العاملون في المكتبات ومؤسسات المعلومات لمساعدة المستفيدين في الوصل </a:t>
            </a:r>
            <a:r>
              <a:rPr lang="ar-SA" dirty="0" err="1" smtClean="0"/>
              <a:t>الي</a:t>
            </a:r>
            <a:r>
              <a:rPr lang="ar-SA" dirty="0" smtClean="0"/>
              <a:t> المعلومات </a:t>
            </a:r>
            <a:r>
              <a:rPr lang="ar-SA" dirty="0" err="1" smtClean="0"/>
              <a:t>المطلوبه</a:t>
            </a:r>
            <a:r>
              <a:rPr lang="ar-SA" dirty="0" smtClean="0"/>
              <a:t> </a:t>
            </a:r>
            <a:r>
              <a:rPr lang="ar-SA" dirty="0" err="1" smtClean="0"/>
              <a:t>باسهل</a:t>
            </a:r>
            <a:r>
              <a:rPr lang="ar-SA" dirty="0" smtClean="0"/>
              <a:t> الطرق </a:t>
            </a:r>
            <a:r>
              <a:rPr lang="ar-SA" dirty="0" err="1" smtClean="0"/>
              <a:t>وايسرها</a:t>
            </a:r>
            <a:r>
              <a:rPr lang="ar-SA" dirty="0" smtClean="0"/>
              <a:t> وبشكل فاعل وجيد</a:t>
            </a:r>
          </a:p>
          <a:p>
            <a:r>
              <a:rPr lang="ar-SA" dirty="0" smtClean="0"/>
              <a:t>من </a:t>
            </a:r>
            <a:r>
              <a:rPr lang="ar-SA" dirty="0" err="1" smtClean="0"/>
              <a:t>اهم</a:t>
            </a:r>
            <a:r>
              <a:rPr lang="ar-SA" dirty="0" smtClean="0"/>
              <a:t> الفوائد </a:t>
            </a:r>
            <a:r>
              <a:rPr lang="ar-SA" dirty="0" err="1" smtClean="0"/>
              <a:t>المترتبه</a:t>
            </a:r>
            <a:r>
              <a:rPr lang="ar-SA" dirty="0" smtClean="0"/>
              <a:t> علي تقديم خدمات المعلومات</a:t>
            </a:r>
          </a:p>
          <a:p>
            <a:r>
              <a:rPr lang="ar-SA" dirty="0" smtClean="0"/>
              <a:t>1.محاوله اختصار المسافات/من خلال موقع </a:t>
            </a:r>
            <a:r>
              <a:rPr lang="ar-SA" dirty="0" err="1" smtClean="0"/>
              <a:t>المكتبه</a:t>
            </a:r>
            <a:r>
              <a:rPr lang="ar-SA" dirty="0" smtClean="0"/>
              <a:t> بدل من التنقل بين رفوفها</a:t>
            </a:r>
          </a:p>
          <a:p>
            <a:r>
              <a:rPr lang="ar-SA" dirty="0" smtClean="0"/>
              <a:t>2. تقديم خدمات معلومات متميزة </a:t>
            </a:r>
            <a:r>
              <a:rPr lang="ar-SA" dirty="0" err="1" smtClean="0"/>
              <a:t>الي</a:t>
            </a:r>
            <a:r>
              <a:rPr lang="ar-SA" dirty="0" smtClean="0"/>
              <a:t> المستفيدين</a:t>
            </a:r>
          </a:p>
          <a:p>
            <a:r>
              <a:rPr lang="ar-SA" dirty="0" smtClean="0"/>
              <a:t>3.الاقتصاد في </a:t>
            </a:r>
            <a:r>
              <a:rPr lang="ar-SA" dirty="0" err="1" smtClean="0"/>
              <a:t>التكليفه</a:t>
            </a:r>
            <a:r>
              <a:rPr lang="ar-SA" dirty="0" smtClean="0"/>
              <a:t> من حيث الجهد والوقت والمال المبذول </a:t>
            </a:r>
            <a:r>
              <a:rPr lang="ar-SA" dirty="0" err="1" smtClean="0"/>
              <a:t>الي</a:t>
            </a:r>
            <a:r>
              <a:rPr lang="ar-SA" dirty="0" smtClean="0"/>
              <a:t> المستفيدين من قبل العاملين في </a:t>
            </a:r>
            <a:r>
              <a:rPr lang="ar-SA" dirty="0" err="1" smtClean="0"/>
              <a:t>المكتبه</a:t>
            </a:r>
            <a:endParaRPr lang="ar-SA" dirty="0" smtClean="0"/>
          </a:p>
          <a:p>
            <a:r>
              <a:rPr lang="ar-SA" dirty="0" smtClean="0"/>
              <a:t>4.توظيف مختلف </a:t>
            </a:r>
            <a:r>
              <a:rPr lang="ar-SA" dirty="0" err="1" smtClean="0"/>
              <a:t>انواع</a:t>
            </a:r>
            <a:r>
              <a:rPr lang="ar-SA" dirty="0" smtClean="0"/>
              <a:t> تكنولوجيا الاتصالات والمعلومات وتطبيقاتها في مجال تقديم خدمات المعلومات </a:t>
            </a:r>
            <a:r>
              <a:rPr lang="ar-SA" dirty="0" err="1" smtClean="0"/>
              <a:t>للمستفدين</a:t>
            </a:r>
            <a:r>
              <a:rPr lang="ar-SA" dirty="0" smtClean="0"/>
              <a:t>/مثل السفر ولهو </a:t>
            </a:r>
            <a:r>
              <a:rPr lang="ar-SA" dirty="0" err="1" smtClean="0"/>
              <a:t>فايده</a:t>
            </a:r>
            <a:r>
              <a:rPr lang="ar-SA" dirty="0" smtClean="0"/>
              <a:t> بكل لمستجدات</a:t>
            </a:r>
          </a:p>
          <a:p>
            <a:r>
              <a:rPr lang="ar-SA" dirty="0" smtClean="0"/>
              <a:t>5.التحري عن طريق ووسائل جديدة للتواصل والحوار بين </a:t>
            </a:r>
            <a:r>
              <a:rPr lang="ar-SA" dirty="0" err="1" smtClean="0"/>
              <a:t>المستفدين</a:t>
            </a:r>
            <a:r>
              <a:rPr lang="ar-SA" dirty="0" smtClean="0"/>
              <a:t> </a:t>
            </a:r>
            <a:r>
              <a:rPr lang="ar-SA" dirty="0" err="1" smtClean="0"/>
              <a:t>واخصائي</a:t>
            </a:r>
            <a:r>
              <a:rPr lang="ar-SA" dirty="0" smtClean="0"/>
              <a:t> /وهو من الطرق </a:t>
            </a:r>
            <a:r>
              <a:rPr lang="ar-SA" dirty="0" err="1" smtClean="0"/>
              <a:t>الحديثه</a:t>
            </a:r>
            <a:endParaRPr lang="ar-SA" dirty="0" smtClean="0"/>
          </a:p>
          <a:p>
            <a:r>
              <a:rPr lang="ar-SA" dirty="0" smtClean="0"/>
              <a:t>6.تطوير مستوى الجودة في خدمات المعلومات </a:t>
            </a:r>
            <a:r>
              <a:rPr lang="ar-SA" dirty="0" err="1" smtClean="0"/>
              <a:t>المقدمه</a:t>
            </a:r>
            <a:r>
              <a:rPr lang="ar-SA" dirty="0" smtClean="0"/>
              <a:t> للمستفيدين /مثل بريطانيا</a:t>
            </a:r>
            <a:endParaRPr lang="ar-SA" dirty="0"/>
          </a:p>
        </p:txBody>
      </p:sp>
      <p:pic>
        <p:nvPicPr>
          <p:cNvPr id="4" name="صورة 3" descr="8685175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6286520"/>
            <a:ext cx="2786082" cy="57148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اولا</a:t>
            </a:r>
            <a:r>
              <a:rPr lang="ar-SA" dirty="0" smtClean="0"/>
              <a:t>:</a:t>
            </a:r>
            <a:r>
              <a:rPr lang="ar-SA" dirty="0" err="1" smtClean="0"/>
              <a:t>الخدمه</a:t>
            </a:r>
            <a:r>
              <a:rPr lang="ar-SA" dirty="0" smtClean="0"/>
              <a:t> </a:t>
            </a:r>
            <a:r>
              <a:rPr lang="ar-SA" dirty="0" err="1" smtClean="0"/>
              <a:t>المرجعيه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تعني </a:t>
            </a:r>
            <a:r>
              <a:rPr lang="ar-SA" dirty="0" err="1" smtClean="0"/>
              <a:t>بها</a:t>
            </a:r>
            <a:r>
              <a:rPr lang="ar-SA" dirty="0" smtClean="0"/>
              <a:t> معاونه المستفيدين علي اختلاف مستوياتهم (طالب مدرسه. جامعه)في الحصول علي </a:t>
            </a:r>
            <a:r>
              <a:rPr lang="ar-SA" dirty="0" err="1" smtClean="0"/>
              <a:t>الانتاج</a:t>
            </a:r>
            <a:r>
              <a:rPr lang="ar-SA" dirty="0" smtClean="0"/>
              <a:t> الفكري (الورقي . الالكتروني )</a:t>
            </a:r>
            <a:r>
              <a:rPr lang="ar-SA" dirty="0" err="1" smtClean="0"/>
              <a:t>او</a:t>
            </a:r>
            <a:r>
              <a:rPr lang="ar-SA" dirty="0" smtClean="0"/>
              <a:t> المعلومات التي يريدونها عن طريق </a:t>
            </a:r>
            <a:r>
              <a:rPr lang="ar-SA" dirty="0" err="1" smtClean="0"/>
              <a:t>الارشاد</a:t>
            </a:r>
            <a:r>
              <a:rPr lang="ar-SA" dirty="0" smtClean="0"/>
              <a:t> والتوضيح </a:t>
            </a:r>
            <a:r>
              <a:rPr lang="ar-SA" dirty="0" err="1" smtClean="0"/>
              <a:t>ولاعلام</a:t>
            </a:r>
            <a:endParaRPr lang="ar-SA" dirty="0" smtClean="0"/>
          </a:p>
          <a:p>
            <a:r>
              <a:rPr lang="ar-SA" dirty="0" smtClean="0"/>
              <a:t>ثانيا:تسهيل وتفعيل خدمات البريد الالكتروني والحوار الالكتروني</a:t>
            </a:r>
          </a:p>
          <a:p>
            <a:r>
              <a:rPr lang="ar-SA" dirty="0" smtClean="0"/>
              <a:t>حيث تقوم مثل هذه التسهيلات علي تامين التفاعل المباشر بين المستفيد </a:t>
            </a:r>
            <a:r>
              <a:rPr lang="ar-SA" dirty="0" err="1" smtClean="0"/>
              <a:t>والمكتبه</a:t>
            </a:r>
            <a:r>
              <a:rPr lang="ar-SA" dirty="0" smtClean="0"/>
              <a:t> / </a:t>
            </a:r>
            <a:r>
              <a:rPr lang="ar-SA" dirty="0" err="1" smtClean="0"/>
              <a:t>الاجابه</a:t>
            </a:r>
            <a:r>
              <a:rPr lang="ar-SA" dirty="0" smtClean="0"/>
              <a:t> علي </a:t>
            </a:r>
            <a:r>
              <a:rPr lang="ar-SA" dirty="0" err="1" smtClean="0"/>
              <a:t>الاسيله</a:t>
            </a:r>
            <a:r>
              <a:rPr lang="ar-SA" dirty="0" smtClean="0"/>
              <a:t> </a:t>
            </a:r>
            <a:r>
              <a:rPr lang="ar-SA" dirty="0" err="1" smtClean="0"/>
              <a:t>السريعه</a:t>
            </a:r>
            <a:r>
              <a:rPr lang="ar-SA" dirty="0" smtClean="0"/>
              <a:t> وتوجد في المكتبات </a:t>
            </a:r>
            <a:r>
              <a:rPr lang="ar-SA" dirty="0" err="1" smtClean="0"/>
              <a:t>المتقدمه</a:t>
            </a:r>
            <a:r>
              <a:rPr lang="ar-SA" dirty="0" smtClean="0"/>
              <a:t> مثل /نيويورك </a:t>
            </a:r>
            <a:r>
              <a:rPr lang="ar-SA" dirty="0" err="1" smtClean="0"/>
              <a:t>العامه</a:t>
            </a:r>
            <a:endParaRPr lang="ar-SA" dirty="0" smtClean="0"/>
          </a:p>
          <a:p>
            <a:r>
              <a:rPr lang="ar-SA" dirty="0" smtClean="0"/>
              <a:t>ثالثا: البحث في الفهارس المكتبات/ عن طريق الانترنت يمكن الوصول </a:t>
            </a:r>
            <a:r>
              <a:rPr lang="ar-SA" dirty="0" err="1" smtClean="0"/>
              <a:t>الي</a:t>
            </a:r>
            <a:r>
              <a:rPr lang="ar-SA" dirty="0" smtClean="0"/>
              <a:t> عدد </a:t>
            </a:r>
            <a:r>
              <a:rPr lang="ar-SA" dirty="0" err="1" smtClean="0"/>
              <a:t>كبيرمن</a:t>
            </a:r>
            <a:r>
              <a:rPr lang="ar-SA" dirty="0" smtClean="0"/>
              <a:t> فهارس المكتبات العالم / مثل مكتبه الكونجرس .مكتبه </a:t>
            </a:r>
            <a:r>
              <a:rPr lang="ar-SA" dirty="0" err="1" smtClean="0"/>
              <a:t>البريطانياوشيكاغو</a:t>
            </a:r>
            <a:r>
              <a:rPr lang="ar-SA" dirty="0" smtClean="0"/>
              <a:t> ويذكر </a:t>
            </a:r>
            <a:r>
              <a:rPr lang="ar-SA" dirty="0" err="1" smtClean="0"/>
              <a:t>ان</a:t>
            </a:r>
            <a:r>
              <a:rPr lang="ar-SA" dirty="0" smtClean="0"/>
              <a:t> هناك حوالي 1000موقع لفهارس المكتبات </a:t>
            </a:r>
            <a:r>
              <a:rPr lang="ar-SA" dirty="0" err="1" smtClean="0"/>
              <a:t>الوطنيه</a:t>
            </a:r>
            <a:r>
              <a:rPr lang="ar-SA" dirty="0" smtClean="0"/>
              <a:t> </a:t>
            </a:r>
            <a:r>
              <a:rPr lang="ar-SA" dirty="0" err="1" smtClean="0"/>
              <a:t>والجامعيه</a:t>
            </a:r>
            <a:r>
              <a:rPr lang="ar-SA" dirty="0" smtClean="0"/>
              <a:t> </a:t>
            </a:r>
            <a:r>
              <a:rPr lang="ar-SA" dirty="0" err="1" smtClean="0"/>
              <a:t>المشهوره</a:t>
            </a:r>
            <a:r>
              <a:rPr lang="ar-SA" dirty="0" smtClean="0"/>
              <a:t> في العالم</a:t>
            </a:r>
          </a:p>
          <a:p>
            <a:endParaRPr lang="ar-SA" dirty="0" smtClean="0"/>
          </a:p>
          <a:p>
            <a:pPr>
              <a:buNone/>
            </a:pPr>
            <a:endParaRPr lang="ar-SA" dirty="0"/>
          </a:p>
        </p:txBody>
      </p:sp>
      <p:pic>
        <p:nvPicPr>
          <p:cNvPr id="6" name="صورة 5" descr="TRCA1LVSO1CA80DB0KCA70UY6MCAGJMW8ICAVBKOWZCAULCF1WCAUO91WPCAX1S9TQCA6TSLBJCAFW1PQOCA8Y2GDNCAOCYESECAC9C947CAO245G7CA6JQE6CCA2SNDEQCAFI01ODCA18HJA3CAJKQ3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6072206"/>
            <a:ext cx="1452566" cy="785794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/>
              <a:t>رابعا:خدمه </a:t>
            </a:r>
            <a:r>
              <a:rPr lang="ar-SA" dirty="0" err="1" smtClean="0"/>
              <a:t>الاعارة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err="1" smtClean="0"/>
              <a:t>كثيرمن</a:t>
            </a:r>
            <a:r>
              <a:rPr lang="ar-SA" dirty="0" smtClean="0"/>
              <a:t> المكتبات اتجهت حاليا </a:t>
            </a:r>
            <a:r>
              <a:rPr lang="ar-SA" dirty="0" err="1" smtClean="0"/>
              <a:t>الي</a:t>
            </a:r>
            <a:r>
              <a:rPr lang="ar-SA" dirty="0" smtClean="0"/>
              <a:t> شبكات المعلومات في عمليه </a:t>
            </a:r>
            <a:r>
              <a:rPr lang="ar-SA" dirty="0" err="1" smtClean="0"/>
              <a:t>الاعاره</a:t>
            </a:r>
            <a:r>
              <a:rPr lang="ar-SA" dirty="0" smtClean="0"/>
              <a:t>  من خلال موقع </a:t>
            </a:r>
            <a:r>
              <a:rPr lang="ar-SA" dirty="0" err="1" smtClean="0"/>
              <a:t>المكتبه</a:t>
            </a:r>
            <a:r>
              <a:rPr lang="ar-SA" dirty="0" smtClean="0"/>
              <a:t> حجز كاتب </a:t>
            </a:r>
            <a:r>
              <a:rPr lang="ar-SA" dirty="0" err="1" smtClean="0"/>
              <a:t>ولاعارة</a:t>
            </a:r>
            <a:r>
              <a:rPr lang="ar-SA" dirty="0" smtClean="0"/>
              <a:t> وتجديد </a:t>
            </a:r>
            <a:r>
              <a:rPr lang="ar-SA" dirty="0" err="1" smtClean="0"/>
              <a:t>الاعارة</a:t>
            </a:r>
            <a:r>
              <a:rPr lang="ar-SA" dirty="0" smtClean="0"/>
              <a:t> من موقع المكتبات</a:t>
            </a:r>
          </a:p>
          <a:p>
            <a:r>
              <a:rPr lang="ar-SA" dirty="0" smtClean="0"/>
              <a:t>أ.السماح للمستفيد بحجز أي مصدر تقتنيها </a:t>
            </a:r>
            <a:r>
              <a:rPr lang="ar-SA" dirty="0" err="1" smtClean="0"/>
              <a:t>المكتبه</a:t>
            </a:r>
            <a:endParaRPr lang="ar-SA" dirty="0" smtClean="0"/>
          </a:p>
          <a:p>
            <a:r>
              <a:rPr lang="ar-SA" dirty="0" smtClean="0"/>
              <a:t>ب.حجز الكتب من خلال تخصيص صفحه معينه داخل الموقع </a:t>
            </a:r>
            <a:r>
              <a:rPr lang="ar-SA" dirty="0" err="1" smtClean="0"/>
              <a:t>خاصه</a:t>
            </a:r>
            <a:r>
              <a:rPr lang="ar-SA" dirty="0" smtClean="0"/>
              <a:t> </a:t>
            </a:r>
            <a:r>
              <a:rPr lang="ar-SA" dirty="0" err="1" smtClean="0"/>
              <a:t>بلمستفيدين</a:t>
            </a:r>
            <a:endParaRPr lang="ar-SA" dirty="0" smtClean="0"/>
          </a:p>
          <a:p>
            <a:r>
              <a:rPr lang="ar-SA" dirty="0" smtClean="0"/>
              <a:t>ج.المواد التي </a:t>
            </a:r>
            <a:r>
              <a:rPr lang="ar-SA" dirty="0" err="1" smtClean="0"/>
              <a:t>لايمكن</a:t>
            </a:r>
            <a:r>
              <a:rPr lang="ar-SA" dirty="0" smtClean="0"/>
              <a:t> </a:t>
            </a:r>
            <a:r>
              <a:rPr lang="ar-SA" dirty="0" err="1" smtClean="0"/>
              <a:t>اعارتها</a:t>
            </a:r>
            <a:r>
              <a:rPr lang="ar-SA" dirty="0" smtClean="0"/>
              <a:t> خارج </a:t>
            </a:r>
            <a:r>
              <a:rPr lang="ar-SA" dirty="0" err="1" smtClean="0"/>
              <a:t>المكتبه</a:t>
            </a:r>
            <a:r>
              <a:rPr lang="ar-SA" dirty="0" smtClean="0"/>
              <a:t> ويمكن طباعتها مخرجتها من خلال موقع </a:t>
            </a:r>
            <a:r>
              <a:rPr lang="ar-SA" dirty="0" err="1" smtClean="0"/>
              <a:t>المكتبه</a:t>
            </a:r>
            <a:r>
              <a:rPr lang="ar-SA" dirty="0" smtClean="0"/>
              <a:t> </a:t>
            </a:r>
            <a:r>
              <a:rPr lang="ar-SA" dirty="0" err="1" smtClean="0"/>
              <a:t>اوتصويرها</a:t>
            </a:r>
            <a:r>
              <a:rPr lang="ar-SA" dirty="0" smtClean="0"/>
              <a:t> </a:t>
            </a:r>
            <a:r>
              <a:rPr lang="ar-SA" dirty="0" err="1" smtClean="0"/>
              <a:t>وارسالها</a:t>
            </a:r>
            <a:endParaRPr lang="ar-SA" dirty="0" smtClean="0"/>
          </a:p>
          <a:p>
            <a:r>
              <a:rPr lang="ar-SA" dirty="0" smtClean="0"/>
              <a:t>د.السماح للمستفيد تجديد </a:t>
            </a:r>
            <a:r>
              <a:rPr lang="ar-SA" dirty="0" err="1" smtClean="0"/>
              <a:t>الاعاره</a:t>
            </a:r>
            <a:r>
              <a:rPr lang="ar-SA" dirty="0" smtClean="0"/>
              <a:t> لمواد </a:t>
            </a:r>
            <a:r>
              <a:rPr lang="ar-SA" dirty="0" err="1" smtClean="0"/>
              <a:t>معاره</a:t>
            </a:r>
            <a:r>
              <a:rPr lang="ar-SA" dirty="0" smtClean="0"/>
              <a:t> من قبل</a:t>
            </a:r>
          </a:p>
          <a:p>
            <a:r>
              <a:rPr lang="ar-SA" dirty="0" smtClean="0"/>
              <a:t>ذ. </a:t>
            </a:r>
            <a:r>
              <a:rPr lang="ar-SA" dirty="0" err="1" smtClean="0"/>
              <a:t>اشعارالمستفيد</a:t>
            </a:r>
            <a:r>
              <a:rPr lang="ar-SA" dirty="0" smtClean="0"/>
              <a:t> ب </a:t>
            </a:r>
            <a:r>
              <a:rPr lang="ar-SA" dirty="0" err="1" smtClean="0"/>
              <a:t>نتهاء</a:t>
            </a:r>
            <a:r>
              <a:rPr lang="ar-SA" dirty="0" smtClean="0"/>
              <a:t> مدة </a:t>
            </a:r>
            <a:r>
              <a:rPr lang="ar-SA" dirty="0" err="1" smtClean="0"/>
              <a:t>الاعارة</a:t>
            </a:r>
            <a:endParaRPr lang="ar-SA" dirty="0" smtClean="0"/>
          </a:p>
          <a:p>
            <a:r>
              <a:rPr lang="ar-SA" dirty="0" smtClean="0"/>
              <a:t>خامسا: خدمه </a:t>
            </a:r>
            <a:r>
              <a:rPr lang="ar-SA" dirty="0" err="1" smtClean="0"/>
              <a:t>الاعارة</a:t>
            </a:r>
            <a:r>
              <a:rPr lang="ar-SA" dirty="0" smtClean="0"/>
              <a:t> بين المكتبات</a:t>
            </a:r>
          </a:p>
          <a:p>
            <a:r>
              <a:rPr lang="ar-SA" dirty="0" err="1" smtClean="0"/>
              <a:t>اقدم</a:t>
            </a:r>
            <a:r>
              <a:rPr lang="ar-SA" dirty="0" smtClean="0"/>
              <a:t> </a:t>
            </a:r>
            <a:r>
              <a:rPr lang="ar-SA" dirty="0" err="1" smtClean="0"/>
              <a:t>اشكال</a:t>
            </a:r>
            <a:r>
              <a:rPr lang="ar-SA" dirty="0" smtClean="0"/>
              <a:t> النشاط التعاوني</a:t>
            </a:r>
            <a:endParaRPr lang="ar-SA" dirty="0"/>
          </a:p>
        </p:txBody>
      </p:sp>
      <p:pic>
        <p:nvPicPr>
          <p:cNvPr id="4" name="صورة 3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643578"/>
            <a:ext cx="3071802" cy="1214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سادسا:خدمه </a:t>
            </a:r>
            <a:r>
              <a:rPr lang="ar-SA" dirty="0" err="1" smtClean="0"/>
              <a:t>الاحاطه</a:t>
            </a:r>
            <a:r>
              <a:rPr lang="ar-SA" dirty="0" smtClean="0"/>
              <a:t> </a:t>
            </a:r>
            <a:r>
              <a:rPr lang="ar-SA" dirty="0" err="1" smtClean="0"/>
              <a:t>الجاريه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نعني </a:t>
            </a:r>
            <a:r>
              <a:rPr lang="ar-SA" dirty="0" err="1" smtClean="0"/>
              <a:t>بها</a:t>
            </a:r>
            <a:r>
              <a:rPr lang="ar-SA" dirty="0" smtClean="0"/>
              <a:t> </a:t>
            </a:r>
            <a:r>
              <a:rPr lang="ar-SA" dirty="0" err="1" smtClean="0"/>
              <a:t>احاطه</a:t>
            </a:r>
            <a:r>
              <a:rPr lang="ar-SA" dirty="0" smtClean="0"/>
              <a:t> المستفيد بكل </a:t>
            </a:r>
            <a:r>
              <a:rPr lang="ar-SA" dirty="0" err="1" smtClean="0"/>
              <a:t>مايستجد</a:t>
            </a:r>
            <a:r>
              <a:rPr lang="ar-SA" dirty="0" smtClean="0"/>
              <a:t> من </a:t>
            </a:r>
            <a:r>
              <a:rPr lang="ar-SA" dirty="0" err="1" smtClean="0"/>
              <a:t>اوعيه</a:t>
            </a:r>
            <a:r>
              <a:rPr lang="ar-SA" dirty="0" smtClean="0"/>
              <a:t> معلومات </a:t>
            </a:r>
            <a:r>
              <a:rPr lang="ar-SA" dirty="0" err="1" smtClean="0"/>
              <a:t>جديده</a:t>
            </a:r>
            <a:r>
              <a:rPr lang="ar-SA" dirty="0" smtClean="0"/>
              <a:t> وصلت </a:t>
            </a:r>
            <a:r>
              <a:rPr lang="ar-SA" dirty="0" err="1" smtClean="0"/>
              <a:t>الي</a:t>
            </a:r>
            <a:r>
              <a:rPr lang="ar-SA" dirty="0" smtClean="0"/>
              <a:t> </a:t>
            </a:r>
            <a:r>
              <a:rPr lang="ar-SA" dirty="0" err="1" smtClean="0"/>
              <a:t>المكتبه</a:t>
            </a:r>
            <a:endParaRPr lang="ar-SA" dirty="0" smtClean="0"/>
          </a:p>
          <a:p>
            <a:r>
              <a:rPr lang="ar-SA" dirty="0" smtClean="0"/>
              <a:t>1.عرض قوائم بالتقنيات الجديدة</a:t>
            </a:r>
          </a:p>
          <a:p>
            <a:r>
              <a:rPr lang="ar-SA" dirty="0" smtClean="0"/>
              <a:t>2.التعريف </a:t>
            </a:r>
            <a:r>
              <a:rPr lang="ar-SA" dirty="0" err="1" smtClean="0"/>
              <a:t>بالانشطه</a:t>
            </a:r>
            <a:r>
              <a:rPr lang="ar-SA" dirty="0" smtClean="0"/>
              <a:t> </a:t>
            </a:r>
            <a:r>
              <a:rPr lang="ar-SA" dirty="0" err="1" smtClean="0"/>
              <a:t>الجاريه</a:t>
            </a:r>
            <a:r>
              <a:rPr lang="ar-SA" dirty="0" smtClean="0"/>
              <a:t> </a:t>
            </a:r>
            <a:r>
              <a:rPr lang="ar-SA" dirty="0" err="1" smtClean="0"/>
              <a:t>بالمكتبه</a:t>
            </a:r>
            <a:endParaRPr lang="ar-SA" dirty="0" smtClean="0"/>
          </a:p>
          <a:p>
            <a:r>
              <a:rPr lang="ar-SA" dirty="0" smtClean="0"/>
              <a:t>3.خدمه عروض الكتب </a:t>
            </a:r>
          </a:p>
          <a:p>
            <a:r>
              <a:rPr lang="ar-SA" dirty="0" smtClean="0"/>
              <a:t>4.عرض شريط </a:t>
            </a:r>
            <a:r>
              <a:rPr lang="ar-SA" dirty="0" err="1" smtClean="0"/>
              <a:t>اخباري</a:t>
            </a:r>
            <a:r>
              <a:rPr lang="ar-SA" dirty="0" smtClean="0"/>
              <a:t>( كتب . دورة .ورشه)</a:t>
            </a:r>
          </a:p>
          <a:p>
            <a:r>
              <a:rPr lang="ar-SA" dirty="0" smtClean="0"/>
              <a:t>سابعا:خدمه البث الانتقائي للمعلومات</a:t>
            </a:r>
          </a:p>
          <a:p>
            <a:r>
              <a:rPr lang="ar-SA" dirty="0" smtClean="0"/>
              <a:t>تقدم هذه </a:t>
            </a:r>
            <a:r>
              <a:rPr lang="ar-SA" dirty="0" err="1" smtClean="0"/>
              <a:t>الخدمه</a:t>
            </a:r>
            <a:r>
              <a:rPr lang="ar-SA" dirty="0" smtClean="0"/>
              <a:t> لمستفيد معين وغالبا </a:t>
            </a:r>
            <a:r>
              <a:rPr lang="ar-SA" dirty="0" err="1" smtClean="0"/>
              <a:t>ماتقدم</a:t>
            </a:r>
            <a:r>
              <a:rPr lang="ar-SA" dirty="0" smtClean="0"/>
              <a:t> </a:t>
            </a:r>
            <a:r>
              <a:rPr lang="ar-SA" dirty="0" err="1" smtClean="0"/>
              <a:t>لاعضاء</a:t>
            </a:r>
            <a:r>
              <a:rPr lang="ar-SA" dirty="0" smtClean="0"/>
              <a:t> هيئه التدريس وتهدف </a:t>
            </a:r>
            <a:r>
              <a:rPr lang="ar-SA" dirty="0" err="1" smtClean="0"/>
              <a:t>الي</a:t>
            </a:r>
            <a:r>
              <a:rPr lang="ar-SA" dirty="0" smtClean="0"/>
              <a:t> تزويده بصفه دوريه </a:t>
            </a:r>
            <a:r>
              <a:rPr lang="ar-SA" dirty="0" err="1" smtClean="0"/>
              <a:t>واسبوعيه</a:t>
            </a:r>
            <a:r>
              <a:rPr lang="ar-SA" dirty="0" smtClean="0"/>
              <a:t> ونصف شهريه من خلال </a:t>
            </a:r>
            <a:r>
              <a:rPr lang="ar-SA" dirty="0" err="1" smtClean="0"/>
              <a:t>اعطاء</a:t>
            </a:r>
            <a:r>
              <a:rPr lang="ar-SA" dirty="0" smtClean="0"/>
              <a:t> كل مستفيد اسم مستخدم وكلمه مرور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pic>
        <p:nvPicPr>
          <p:cNvPr id="4" name="صورة 3" descr="LECA82O0AMCAMI3668CAYNZRQSCA5E3MPTCADUYRJ6CA8O7JXUCASWBG0ZCA3ENP17CA10B5IXCA8NKGSBCA5RJEBXCAWS9D58CA2AEIJHCAP6OSB3CAGGPHK2CA36U9ONCALEOQ31CANLA8JXCABBG82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0462" y="6215082"/>
            <a:ext cx="1743075" cy="64291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ثامنا: خدمه البحث في قواعد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تحرص المكتبات </a:t>
            </a:r>
            <a:r>
              <a:rPr lang="ar-SA" dirty="0" err="1" smtClean="0"/>
              <a:t>ايتاحات</a:t>
            </a:r>
            <a:r>
              <a:rPr lang="ar-SA" dirty="0" smtClean="0"/>
              <a:t> قواعد البيانات </a:t>
            </a:r>
            <a:r>
              <a:rPr lang="ar-SA" dirty="0" err="1" smtClean="0"/>
              <a:t>الداخليه</a:t>
            </a:r>
            <a:r>
              <a:rPr lang="ar-SA" dirty="0" smtClean="0"/>
              <a:t> </a:t>
            </a:r>
            <a:r>
              <a:rPr lang="ar-SA" dirty="0" err="1" smtClean="0"/>
              <a:t>والخارجيه</a:t>
            </a:r>
            <a:r>
              <a:rPr lang="ar-SA" dirty="0" smtClean="0"/>
              <a:t> للمستفيدين من الطلاب </a:t>
            </a:r>
            <a:r>
              <a:rPr lang="ar-SA" dirty="0" err="1" smtClean="0"/>
              <a:t>واعضاء</a:t>
            </a:r>
            <a:r>
              <a:rPr lang="ar-SA" dirty="0" smtClean="0"/>
              <a:t> هيئه التدريس حيث لا يتطلب حضورهم </a:t>
            </a:r>
            <a:r>
              <a:rPr lang="ar-SA" dirty="0" err="1" smtClean="0"/>
              <a:t>للمكتبه</a:t>
            </a:r>
            <a:r>
              <a:rPr lang="ar-SA" dirty="0" smtClean="0"/>
              <a:t> وفي أي وقت وذلك من خلال موقعها </a:t>
            </a:r>
            <a:r>
              <a:rPr lang="ar-SA" dirty="0" err="1" smtClean="0"/>
              <a:t>بعطاهم</a:t>
            </a:r>
            <a:r>
              <a:rPr lang="ar-SA" dirty="0" smtClean="0"/>
              <a:t> كلمه مرور واسم مستخدم وذلك </a:t>
            </a:r>
            <a:r>
              <a:rPr lang="ar-SA" dirty="0" err="1" smtClean="0"/>
              <a:t>بماقبل</a:t>
            </a:r>
            <a:r>
              <a:rPr lang="ar-SA" dirty="0" smtClean="0"/>
              <a:t> رمزي </a:t>
            </a:r>
            <a:r>
              <a:rPr lang="ar-SA" dirty="0" err="1" smtClean="0"/>
              <a:t>او</a:t>
            </a:r>
            <a:r>
              <a:rPr lang="ar-SA" dirty="0" smtClean="0"/>
              <a:t> </a:t>
            </a:r>
            <a:r>
              <a:rPr lang="ar-SA" dirty="0" err="1" smtClean="0"/>
              <a:t>بلمجان</a:t>
            </a:r>
            <a:endParaRPr lang="ar-SA" dirty="0" smtClean="0"/>
          </a:p>
          <a:p>
            <a:r>
              <a:rPr lang="ar-SA" dirty="0" smtClean="0"/>
              <a:t>تاسعا:خدمه </a:t>
            </a:r>
            <a:r>
              <a:rPr lang="ar-SA" dirty="0" err="1" smtClean="0"/>
              <a:t>الامداد</a:t>
            </a:r>
            <a:r>
              <a:rPr lang="ar-SA" dirty="0" smtClean="0"/>
              <a:t> بالوثائق وهي شكل مكمل لتبادل </a:t>
            </a:r>
            <a:r>
              <a:rPr lang="ar-SA" dirty="0" err="1" smtClean="0"/>
              <a:t>الاعارة</a:t>
            </a:r>
            <a:r>
              <a:rPr lang="ar-SA" dirty="0" smtClean="0"/>
              <a:t> بين المكتبات </a:t>
            </a:r>
          </a:p>
          <a:p>
            <a:r>
              <a:rPr lang="ar-SA" dirty="0" smtClean="0"/>
              <a:t>ويمكن </a:t>
            </a:r>
            <a:r>
              <a:rPr lang="ar-SA" dirty="0" err="1" smtClean="0"/>
              <a:t>للمكتبه</a:t>
            </a:r>
            <a:r>
              <a:rPr lang="ar-SA" dirty="0" smtClean="0"/>
              <a:t> </a:t>
            </a:r>
            <a:r>
              <a:rPr lang="ar-SA" dirty="0" err="1" smtClean="0"/>
              <a:t>ان</a:t>
            </a:r>
            <a:r>
              <a:rPr lang="ar-SA" dirty="0" smtClean="0"/>
              <a:t> تقدم </a:t>
            </a:r>
            <a:r>
              <a:rPr lang="ar-SA" dirty="0" err="1" smtClean="0"/>
              <a:t>الخدمه</a:t>
            </a:r>
            <a:r>
              <a:rPr lang="ar-SA" dirty="0" smtClean="0"/>
              <a:t> من خلال موقعها من خلال </a:t>
            </a:r>
            <a:r>
              <a:rPr lang="ar-SA" dirty="0" err="1" smtClean="0"/>
              <a:t>انشاء</a:t>
            </a:r>
            <a:r>
              <a:rPr lang="ar-SA" dirty="0" smtClean="0"/>
              <a:t> صفحه </a:t>
            </a:r>
            <a:r>
              <a:rPr lang="ar-SA" dirty="0" err="1" smtClean="0"/>
              <a:t>خاصه</a:t>
            </a:r>
            <a:r>
              <a:rPr lang="ar-SA" dirty="0" smtClean="0"/>
              <a:t> بطلب الوثائق  ويتعين علي المستفيد </a:t>
            </a:r>
            <a:r>
              <a:rPr lang="ar-SA" dirty="0" err="1" smtClean="0"/>
              <a:t>يعبي</a:t>
            </a:r>
            <a:r>
              <a:rPr lang="ar-SA" dirty="0" smtClean="0"/>
              <a:t> النموذج وحيث يتم </a:t>
            </a:r>
            <a:r>
              <a:rPr lang="ar-SA" dirty="0" err="1" smtClean="0"/>
              <a:t>ارسالها</a:t>
            </a:r>
            <a:r>
              <a:rPr lang="ar-SA" dirty="0" smtClean="0"/>
              <a:t> عبر البريد الالكتروني </a:t>
            </a:r>
          </a:p>
          <a:p>
            <a:r>
              <a:rPr lang="ar-SA" dirty="0" smtClean="0"/>
              <a:t>عاشرا: خدمه تدريب المستفيدين </a:t>
            </a:r>
          </a:p>
          <a:p>
            <a:r>
              <a:rPr lang="ar-SA" dirty="0" smtClean="0"/>
              <a:t>تدريب المستفيدين علي استخدام المصادر وتكون مهم للمستفيد </a:t>
            </a:r>
            <a:r>
              <a:rPr lang="ar-SA" dirty="0" err="1" smtClean="0"/>
              <a:t>والمكتبه</a:t>
            </a:r>
            <a:endParaRPr lang="ar-SA" dirty="0" smtClean="0"/>
          </a:p>
          <a:p>
            <a:r>
              <a:rPr lang="ar-SA" dirty="0" smtClean="0"/>
              <a:t>وذلك من خلال الموقع المكتب توضع </a:t>
            </a:r>
            <a:r>
              <a:rPr lang="ar-SA" dirty="0" err="1" smtClean="0"/>
              <a:t>ارشادات</a:t>
            </a:r>
            <a:r>
              <a:rPr lang="ar-SA" dirty="0" smtClean="0"/>
              <a:t> </a:t>
            </a:r>
            <a:r>
              <a:rPr lang="ar-SA" dirty="0" err="1" smtClean="0"/>
              <a:t>الي</a:t>
            </a:r>
            <a:r>
              <a:rPr lang="ar-SA" dirty="0" smtClean="0"/>
              <a:t> كيفيه استخدمها</a:t>
            </a:r>
            <a:endParaRPr lang="ar-SA" dirty="0"/>
          </a:p>
        </p:txBody>
      </p:sp>
      <p:pic>
        <p:nvPicPr>
          <p:cNvPr id="4" name="صورة 3" descr="8685175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6143644"/>
            <a:ext cx="2714644" cy="71435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حادي عشر: خدمات </a:t>
            </a:r>
            <a:r>
              <a:rPr lang="ar-SA" dirty="0" err="1" smtClean="0"/>
              <a:t>اخرى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مثل الاقتناء </a:t>
            </a:r>
            <a:r>
              <a:rPr lang="ar-SA" dirty="0" err="1" smtClean="0"/>
              <a:t>او</a:t>
            </a:r>
            <a:r>
              <a:rPr lang="ar-SA" dirty="0" smtClean="0"/>
              <a:t> التزويد التعاوني والتزويد المركز والتنظيم التعاوني للمعلومات الذي </a:t>
            </a:r>
            <a:r>
              <a:rPr lang="ar-SA" dirty="0" err="1" smtClean="0"/>
              <a:t>لايمكن</a:t>
            </a:r>
            <a:r>
              <a:rPr lang="ar-SA" dirty="0" smtClean="0"/>
              <a:t> لمكتبه واحدة القيام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err="1" smtClean="0"/>
              <a:t>الامن</a:t>
            </a:r>
            <a:r>
              <a:rPr lang="ar-SA" dirty="0" smtClean="0"/>
              <a:t> خلال التعاون</a:t>
            </a:r>
            <a:endParaRPr lang="ar-SA" dirty="0"/>
          </a:p>
        </p:txBody>
      </p:sp>
      <p:pic>
        <p:nvPicPr>
          <p:cNvPr id="4" name="صورة 3" descr="ZTCAVYOMN1CA3OHZBTCAVGAQIMCAMOVWZ3CAOF2X1FCA13BX1TCAF2E4HPCAWJHLN8CAGHZTM7CAATHPW6CAZRZ8FMCAMVKOX1CAB25INFCAMJ6KPSCAV6TH8LCAAZH4NNCA7XDWXLCAC5B0CKCAFQ9I6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5175" y="6072206"/>
            <a:ext cx="2533650" cy="78579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689</TotalTime>
  <Words>1255</Words>
  <Application>Microsoft Office PowerPoint</Application>
  <PresentationFormat>عرض على الشاشة (3:4)‏</PresentationFormat>
  <Paragraphs>107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تدفق</vt:lpstr>
      <vt:lpstr>الفصل الاول </vt:lpstr>
      <vt:lpstr>تمهيد</vt:lpstr>
      <vt:lpstr>تمهيد</vt:lpstr>
      <vt:lpstr>التعريف بشبكات المعلومات وفوائدهاوخدماتها</vt:lpstr>
      <vt:lpstr>الخادم ان تكون لهو قوه وسرعه قويه اكثر من الطرفيات</vt:lpstr>
      <vt:lpstr>شبكات المعلومات</vt:lpstr>
      <vt:lpstr>شبكات المعلومات</vt:lpstr>
      <vt:lpstr>شبكات المعلومات</vt:lpstr>
      <vt:lpstr>المعالم والسمات الاساسيه لشبكات المعلومات</vt:lpstr>
      <vt:lpstr>متطلبات الربط الشبكي</vt:lpstr>
      <vt:lpstr>المجالات التعاونيه والخدمات التي توفرها الشبكات</vt:lpstr>
      <vt:lpstr>اولا:الخدمه المرجعيه</vt:lpstr>
      <vt:lpstr>رابعا:خدمه الاعارة</vt:lpstr>
      <vt:lpstr>سادسا:خدمه الاحاطه الجاريه</vt:lpstr>
      <vt:lpstr>ثامنا: خدمه البحث في قواعد البيانات</vt:lpstr>
      <vt:lpstr>حادي عشر: خدمات اخرى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الاول</dc:title>
  <dc:creator>hello</dc:creator>
  <cp:lastModifiedBy>Sham</cp:lastModifiedBy>
  <cp:revision>37</cp:revision>
  <dcterms:created xsi:type="dcterms:W3CDTF">2013-02-08T07:55:40Z</dcterms:created>
  <dcterms:modified xsi:type="dcterms:W3CDTF">2013-04-05T18:20:38Z</dcterms:modified>
</cp:coreProperties>
</file>