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8"/>
  </p:notesMasterIdLst>
  <p:sldIdLst>
    <p:sldId id="256" r:id="rId2"/>
    <p:sldId id="271" r:id="rId3"/>
    <p:sldId id="257" r:id="rId4"/>
    <p:sldId id="258" r:id="rId5"/>
    <p:sldId id="259" r:id="rId6"/>
    <p:sldId id="260" r:id="rId7"/>
    <p:sldId id="261" r:id="rId8"/>
    <p:sldId id="262" r:id="rId9"/>
    <p:sldId id="263" r:id="rId10"/>
    <p:sldId id="264" r:id="rId11"/>
    <p:sldId id="265" r:id="rId12"/>
    <p:sldId id="268" r:id="rId13"/>
    <p:sldId id="269" r:id="rId14"/>
    <p:sldId id="270" r:id="rId15"/>
    <p:sldId id="266" r:id="rId16"/>
    <p:sldId id="267"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C1448"/>
    <a:srgbClr val="CC00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38919DA-54FA-4834-8755-C42C780701F9}" type="datetimeFigureOut">
              <a:rPr lang="ar-SA" smtClean="0"/>
              <a:pPr/>
              <a:t>13/04/34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A049EF7-14E2-4529-8358-A491F1E83926}"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A049EF7-14E2-4529-8358-A491F1E83926}" type="slidenum">
              <a:rPr lang="ar-SA" smtClean="0"/>
              <a:pPr/>
              <a:t>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77C72909-37DC-417A-B5E5-6204A68AED86}" type="datetimeFigureOut">
              <a:rPr lang="ar-SA" smtClean="0"/>
              <a:pPr/>
              <a:t>13/04/34</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EE50BB92-2978-4634-9788-396404F0FEAE}"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7C72909-37DC-417A-B5E5-6204A68AED86}" type="datetimeFigureOut">
              <a:rPr lang="ar-SA" smtClean="0"/>
              <a:pPr/>
              <a:t>13/04/34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50BB92-2978-4634-9788-396404F0FEAE}"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7C72909-37DC-417A-B5E5-6204A68AED86}" type="datetimeFigureOut">
              <a:rPr lang="ar-SA" smtClean="0"/>
              <a:pPr/>
              <a:t>13/04/34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50BB92-2978-4634-9788-396404F0FEAE}"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77C72909-37DC-417A-B5E5-6204A68AED86}" type="datetimeFigureOut">
              <a:rPr lang="ar-SA" smtClean="0"/>
              <a:pPr/>
              <a:t>13/04/34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E50BB92-2978-4634-9788-396404F0FEAE}"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77C72909-37DC-417A-B5E5-6204A68AED86}" type="datetimeFigureOut">
              <a:rPr lang="ar-SA" smtClean="0"/>
              <a:pPr/>
              <a:t>13/04/34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E50BB92-2978-4634-9788-396404F0FEAE}"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77C72909-37DC-417A-B5E5-6204A68AED86}" type="datetimeFigureOut">
              <a:rPr lang="ar-SA" smtClean="0"/>
              <a:pPr/>
              <a:t>13/04/34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EE50BB92-2978-4634-9788-396404F0FEAE}"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7C72909-37DC-417A-B5E5-6204A68AED86}" type="datetimeFigureOut">
              <a:rPr lang="ar-SA" smtClean="0"/>
              <a:pPr/>
              <a:t>13/04/34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E50BB92-2978-4634-9788-396404F0FEAE}"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77C72909-37DC-417A-B5E5-6204A68AED86}" type="datetimeFigureOut">
              <a:rPr lang="ar-SA" smtClean="0"/>
              <a:pPr/>
              <a:t>13/04/34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E50BB92-2978-4634-9788-396404F0FEAE}"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7C72909-37DC-417A-B5E5-6204A68AED86}" type="datetimeFigureOut">
              <a:rPr lang="ar-SA" smtClean="0"/>
              <a:pPr/>
              <a:t>13/04/34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EE50BB92-2978-4634-9788-396404F0FEAE}"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7C72909-37DC-417A-B5E5-6204A68AED86}" type="datetimeFigureOut">
              <a:rPr lang="ar-SA" smtClean="0"/>
              <a:pPr/>
              <a:t>13/04/34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50BB92-2978-4634-9788-396404F0FEAE}"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7C72909-37DC-417A-B5E5-6204A68AED86}" type="datetimeFigureOut">
              <a:rPr lang="ar-SA" smtClean="0"/>
              <a:pPr/>
              <a:t>13/04/34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50BB92-2978-4634-9788-396404F0FEAE}"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7C72909-37DC-417A-B5E5-6204A68AED86}" type="datetimeFigureOut">
              <a:rPr lang="ar-SA" smtClean="0"/>
              <a:pPr/>
              <a:t>13/04/34</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E50BB92-2978-4634-9788-396404F0FEAE}"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dirty="0" smtClean="0">
                <a:solidFill>
                  <a:srgbClr val="0070C0"/>
                </a:solidFill>
              </a:rPr>
              <a:t>الفصل الثاني </a:t>
            </a:r>
            <a:endParaRPr lang="ar-SA" dirty="0">
              <a:solidFill>
                <a:srgbClr val="0070C0"/>
              </a:solidFill>
            </a:endParaRPr>
          </a:p>
        </p:txBody>
      </p:sp>
      <p:sp>
        <p:nvSpPr>
          <p:cNvPr id="3" name="عنصر نائب للمحتوى 2"/>
          <p:cNvSpPr>
            <a:spLocks noGrp="1"/>
          </p:cNvSpPr>
          <p:nvPr>
            <p:ph idx="1"/>
          </p:nvPr>
        </p:nvSpPr>
        <p:spPr/>
        <p:txBody>
          <a:bodyPr>
            <a:normAutofit/>
          </a:bodyPr>
          <a:lstStyle/>
          <a:p>
            <a:pPr algn="ctr">
              <a:buNone/>
            </a:pPr>
            <a:endParaRPr lang="ar-SA" sz="2800" dirty="0" smtClean="0">
              <a:solidFill>
                <a:srgbClr val="FF0000"/>
              </a:solidFill>
            </a:endParaRPr>
          </a:p>
          <a:p>
            <a:pPr algn="ctr">
              <a:buNone/>
            </a:pPr>
            <a:r>
              <a:rPr lang="ar-SA" sz="2800" dirty="0" err="1" smtClean="0">
                <a:solidFill>
                  <a:srgbClr val="FF0000"/>
                </a:solidFill>
              </a:rPr>
              <a:t>انواع</a:t>
            </a:r>
            <a:r>
              <a:rPr lang="ar-SA" sz="2800" dirty="0" smtClean="0">
                <a:solidFill>
                  <a:srgbClr val="FF0000"/>
                </a:solidFill>
              </a:rPr>
              <a:t> شبكات المعلومات وتركيباتها</a:t>
            </a:r>
          </a:p>
          <a:p>
            <a:pPr algn="ctr">
              <a:buNone/>
            </a:pPr>
            <a:r>
              <a:rPr lang="ar-SA" sz="2800" dirty="0" smtClean="0">
                <a:solidFill>
                  <a:srgbClr val="92D050"/>
                </a:solidFill>
              </a:rPr>
              <a:t>ع.غالية البشري</a:t>
            </a:r>
            <a:endParaRPr lang="ar-SA" sz="2800" dirty="0">
              <a:solidFill>
                <a:srgbClr val="92D050"/>
              </a:solidFill>
            </a:endParaRPr>
          </a:p>
        </p:txBody>
      </p:sp>
      <p:pic>
        <p:nvPicPr>
          <p:cNvPr id="5" name="صورة 4" descr="صورة.bmp"/>
          <p:cNvPicPr>
            <a:picLocks noChangeAspect="1"/>
          </p:cNvPicPr>
          <p:nvPr/>
        </p:nvPicPr>
        <p:blipFill>
          <a:blip r:embed="rId4"/>
          <a:stretch>
            <a:fillRect/>
          </a:stretch>
        </p:blipFill>
        <p:spPr>
          <a:xfrm>
            <a:off x="1" y="5715016"/>
            <a:ext cx="1857356" cy="1142983"/>
          </a:xfrm>
          <a:prstGeom prst="rect">
            <a:avLst/>
          </a:prstGeom>
        </p:spPr>
      </p:pic>
    </p:spTree>
  </p:cSld>
  <p:clrMapOvr>
    <a:masterClrMapping/>
  </p:clrMapOvr>
  <p:transition>
    <p:wedge/>
    <p:sndAc>
      <p:stSnd>
        <p:snd r:embed="rId3" name="chimes.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solidFill>
                  <a:srgbClr val="FF0000"/>
                </a:solidFill>
              </a:rPr>
              <a:t>انواع</a:t>
            </a:r>
            <a:r>
              <a:rPr lang="ar-SA" dirty="0" smtClean="0">
                <a:solidFill>
                  <a:srgbClr val="FF0000"/>
                </a:solidFill>
              </a:rPr>
              <a:t> شبكات المعلومات</a:t>
            </a:r>
            <a:endParaRPr lang="ar-SA" dirty="0"/>
          </a:p>
        </p:txBody>
      </p:sp>
      <p:sp>
        <p:nvSpPr>
          <p:cNvPr id="3" name="عنصر نائب للمحتوى 2"/>
          <p:cNvSpPr>
            <a:spLocks noGrp="1"/>
          </p:cNvSpPr>
          <p:nvPr>
            <p:ph idx="1"/>
          </p:nvPr>
        </p:nvSpPr>
        <p:spPr/>
        <p:txBody>
          <a:bodyPr/>
          <a:lstStyle/>
          <a:p>
            <a:r>
              <a:rPr lang="ar-SA" sz="2400" dirty="0" smtClean="0">
                <a:solidFill>
                  <a:srgbClr val="CC0099"/>
                </a:solidFill>
              </a:rPr>
              <a:t>تمهيد</a:t>
            </a:r>
            <a:r>
              <a:rPr lang="ar-SA" sz="2400" dirty="0" smtClean="0">
                <a:solidFill>
                  <a:srgbClr val="002060"/>
                </a:solidFill>
              </a:rPr>
              <a:t/>
            </a:r>
            <a:br>
              <a:rPr lang="ar-SA" sz="2400" dirty="0" smtClean="0">
                <a:solidFill>
                  <a:srgbClr val="002060"/>
                </a:solidFill>
              </a:rPr>
            </a:br>
            <a:r>
              <a:rPr lang="ar-SA" sz="2400" dirty="0" smtClean="0">
                <a:solidFill>
                  <a:srgbClr val="002060"/>
                </a:solidFill>
              </a:rPr>
              <a:t>نستطيع </a:t>
            </a:r>
            <a:r>
              <a:rPr lang="ar-SA" sz="2400" dirty="0" err="1" smtClean="0">
                <a:solidFill>
                  <a:srgbClr val="002060"/>
                </a:solidFill>
              </a:rPr>
              <a:t>ان</a:t>
            </a:r>
            <a:r>
              <a:rPr lang="ar-SA" sz="2400" dirty="0" smtClean="0">
                <a:solidFill>
                  <a:srgbClr val="002060"/>
                </a:solidFill>
              </a:rPr>
              <a:t> نقسم شبكات المعلومات </a:t>
            </a:r>
            <a:r>
              <a:rPr lang="ar-SA" sz="2400" dirty="0" err="1" smtClean="0">
                <a:solidFill>
                  <a:srgbClr val="002060"/>
                </a:solidFill>
              </a:rPr>
              <a:t>المحوسبة</a:t>
            </a:r>
            <a:r>
              <a:rPr lang="ar-SA" sz="2400" dirty="0" smtClean="0">
                <a:solidFill>
                  <a:srgbClr val="002060"/>
                </a:solidFill>
              </a:rPr>
              <a:t> </a:t>
            </a:r>
            <a:r>
              <a:rPr lang="ar-SA" sz="2400" dirty="0" err="1" smtClean="0">
                <a:solidFill>
                  <a:srgbClr val="002060"/>
                </a:solidFill>
              </a:rPr>
              <a:t>الي</a:t>
            </a:r>
            <a:r>
              <a:rPr lang="ar-SA" sz="2400" dirty="0" smtClean="0">
                <a:solidFill>
                  <a:srgbClr val="002060"/>
                </a:solidFill>
              </a:rPr>
              <a:t> ثلاثة </a:t>
            </a:r>
            <a:r>
              <a:rPr lang="ar-SA" sz="2400" dirty="0" err="1" smtClean="0">
                <a:solidFill>
                  <a:srgbClr val="002060"/>
                </a:solidFill>
              </a:rPr>
              <a:t>انواع</a:t>
            </a:r>
            <a:r>
              <a:rPr lang="ar-SA" sz="2400" dirty="0" smtClean="0">
                <a:solidFill>
                  <a:srgbClr val="002060"/>
                </a:solidFill>
              </a:rPr>
              <a:t> رئيسية </a:t>
            </a:r>
          </a:p>
          <a:p>
            <a:r>
              <a:rPr lang="ar-SA" sz="2400" dirty="0" smtClean="0">
                <a:solidFill>
                  <a:srgbClr val="002060"/>
                </a:solidFill>
              </a:rPr>
              <a:t>1.شبكات المحلية </a:t>
            </a:r>
            <a:r>
              <a:rPr lang="en-US" sz="2400" dirty="0" err="1" smtClean="0">
                <a:solidFill>
                  <a:srgbClr val="002060"/>
                </a:solidFill>
              </a:rPr>
              <a:t>Lan</a:t>
            </a:r>
            <a:endParaRPr lang="en-US" sz="2400" dirty="0" smtClean="0">
              <a:solidFill>
                <a:srgbClr val="002060"/>
              </a:solidFill>
            </a:endParaRPr>
          </a:p>
          <a:p>
            <a:r>
              <a:rPr lang="ar-SA" sz="2400" dirty="0" smtClean="0">
                <a:solidFill>
                  <a:srgbClr val="002060"/>
                </a:solidFill>
              </a:rPr>
              <a:t>2.شبكات المناطق الواسعة </a:t>
            </a:r>
            <a:r>
              <a:rPr lang="en-US" sz="2400" dirty="0" smtClean="0">
                <a:solidFill>
                  <a:srgbClr val="002060"/>
                </a:solidFill>
              </a:rPr>
              <a:t>wan</a:t>
            </a:r>
          </a:p>
          <a:p>
            <a:r>
              <a:rPr lang="ar-SA" sz="2400" dirty="0" smtClean="0">
                <a:solidFill>
                  <a:srgbClr val="002060"/>
                </a:solidFill>
              </a:rPr>
              <a:t>3.شبكات </a:t>
            </a:r>
            <a:r>
              <a:rPr lang="ar-SA" sz="2400" dirty="0" err="1" smtClean="0">
                <a:solidFill>
                  <a:srgbClr val="002060"/>
                </a:solidFill>
              </a:rPr>
              <a:t>المدينه</a:t>
            </a:r>
            <a:r>
              <a:rPr lang="en-US" sz="2400" dirty="0" smtClean="0">
                <a:solidFill>
                  <a:srgbClr val="002060"/>
                </a:solidFill>
              </a:rPr>
              <a:t>man</a:t>
            </a:r>
            <a:endParaRPr lang="ar-SA" sz="2400" dirty="0" smtClean="0">
              <a:solidFill>
                <a:srgbClr val="002060"/>
              </a:solidFill>
            </a:endParaRPr>
          </a:p>
          <a:p>
            <a:r>
              <a:rPr lang="ar-SA" sz="2400" dirty="0" err="1" smtClean="0">
                <a:solidFill>
                  <a:srgbClr val="002060"/>
                </a:solidFill>
              </a:rPr>
              <a:t>ولكنناهنا</a:t>
            </a:r>
            <a:r>
              <a:rPr lang="ar-SA" sz="2400" dirty="0" smtClean="0">
                <a:solidFill>
                  <a:srgbClr val="002060"/>
                </a:solidFill>
              </a:rPr>
              <a:t> ينبغي علينا </a:t>
            </a:r>
            <a:r>
              <a:rPr lang="ar-SA" sz="2400" dirty="0" err="1" smtClean="0">
                <a:solidFill>
                  <a:srgbClr val="002060"/>
                </a:solidFill>
              </a:rPr>
              <a:t>ان</a:t>
            </a:r>
            <a:r>
              <a:rPr lang="ar-SA" sz="2400" dirty="0" smtClean="0">
                <a:solidFill>
                  <a:srgbClr val="002060"/>
                </a:solidFill>
              </a:rPr>
              <a:t> نستدرك وان </a:t>
            </a:r>
            <a:r>
              <a:rPr lang="ar-SA" sz="2400" dirty="0" err="1" smtClean="0">
                <a:solidFill>
                  <a:srgbClr val="002060"/>
                </a:solidFill>
              </a:rPr>
              <a:t>لاننسى</a:t>
            </a:r>
            <a:r>
              <a:rPr lang="ar-SA" sz="2400" dirty="0" smtClean="0">
                <a:solidFill>
                  <a:srgbClr val="002060"/>
                </a:solidFill>
              </a:rPr>
              <a:t> </a:t>
            </a:r>
            <a:r>
              <a:rPr lang="ar-SA" sz="2400" dirty="0" err="1" smtClean="0">
                <a:solidFill>
                  <a:srgbClr val="002060"/>
                </a:solidFill>
              </a:rPr>
              <a:t>ان</a:t>
            </a:r>
            <a:r>
              <a:rPr lang="ar-SA" sz="2400" dirty="0" smtClean="0">
                <a:solidFill>
                  <a:srgbClr val="002060"/>
                </a:solidFill>
              </a:rPr>
              <a:t> نضيف </a:t>
            </a:r>
            <a:r>
              <a:rPr lang="ar-SA" sz="2400" dirty="0" err="1" smtClean="0">
                <a:solidFill>
                  <a:srgbClr val="002060"/>
                </a:solidFill>
              </a:rPr>
              <a:t>اخيرا</a:t>
            </a:r>
            <a:r>
              <a:rPr lang="ar-SA" sz="2400" dirty="0" smtClean="0">
                <a:solidFill>
                  <a:srgbClr val="002060"/>
                </a:solidFill>
              </a:rPr>
              <a:t> </a:t>
            </a:r>
            <a:r>
              <a:rPr lang="ar-SA" sz="2400" dirty="0" err="1" smtClean="0">
                <a:solidFill>
                  <a:srgbClr val="002060"/>
                </a:solidFill>
              </a:rPr>
              <a:t>ماتمخضت</a:t>
            </a:r>
            <a:r>
              <a:rPr lang="ar-SA" sz="2400" dirty="0" smtClean="0">
                <a:solidFill>
                  <a:srgbClr val="002060"/>
                </a:solidFill>
              </a:rPr>
              <a:t> عنة كل </a:t>
            </a:r>
            <a:r>
              <a:rPr lang="ar-SA" sz="2400" dirty="0" err="1" smtClean="0">
                <a:solidFill>
                  <a:srgbClr val="002060"/>
                </a:solidFill>
              </a:rPr>
              <a:t>انواع</a:t>
            </a:r>
            <a:r>
              <a:rPr lang="ar-SA" sz="2400" dirty="0" smtClean="0">
                <a:solidFill>
                  <a:srgbClr val="002060"/>
                </a:solidFill>
              </a:rPr>
              <a:t> الشبكات في العالم </a:t>
            </a:r>
            <a:r>
              <a:rPr lang="ar-SA" sz="2400" dirty="0" err="1" smtClean="0">
                <a:solidFill>
                  <a:srgbClr val="002060"/>
                </a:solidFill>
              </a:rPr>
              <a:t>لتومن</a:t>
            </a:r>
            <a:r>
              <a:rPr lang="ar-SA" sz="2400" dirty="0" smtClean="0">
                <a:solidFill>
                  <a:srgbClr val="002060"/>
                </a:solidFill>
              </a:rPr>
              <a:t> لنا النوع الرابع </a:t>
            </a:r>
            <a:r>
              <a:rPr lang="ar-SA" sz="2400" dirty="0" err="1" smtClean="0">
                <a:solidFill>
                  <a:srgbClr val="002060"/>
                </a:solidFill>
              </a:rPr>
              <a:t>ولاهم</a:t>
            </a:r>
            <a:r>
              <a:rPr lang="ar-SA" sz="2400" dirty="0" smtClean="0">
                <a:solidFill>
                  <a:srgbClr val="002060"/>
                </a:solidFill>
              </a:rPr>
              <a:t> والذي هو شبكة الشبكات/ الانترنت والشبكة </a:t>
            </a:r>
            <a:r>
              <a:rPr lang="ar-SA" sz="2400" dirty="0" err="1" smtClean="0">
                <a:solidFill>
                  <a:srgbClr val="002060"/>
                </a:solidFill>
              </a:rPr>
              <a:t>العنكبوتية</a:t>
            </a:r>
            <a:endParaRPr lang="ar-SA" sz="2400" dirty="0" smtClean="0">
              <a:solidFill>
                <a:srgbClr val="002060"/>
              </a:solidFill>
            </a:endParaRPr>
          </a:p>
          <a:p>
            <a:endParaRPr lang="ar-SA" dirty="0"/>
          </a:p>
        </p:txBody>
      </p:sp>
      <p:pic>
        <p:nvPicPr>
          <p:cNvPr id="4" name="صورة 3" descr="ZTCAVYOMN1CA3OHZBTCAVGAQIMCAMOVWZ3CAOF2X1FCA13BX1TCAF2E4HPCAWJHLN8CAGHZTM7CAATHPW6CAZRZ8FMCAMVKOX1CAB25INFCAMJ6KPSCAV6TH8LCAAZH4NNCA7XDWXLCAC5B0CKCAFQ9I6Y.jpg"/>
          <p:cNvPicPr>
            <a:picLocks noChangeAspect="1"/>
          </p:cNvPicPr>
          <p:nvPr/>
        </p:nvPicPr>
        <p:blipFill>
          <a:blip r:embed="rId2"/>
          <a:stretch>
            <a:fillRect/>
          </a:stretch>
        </p:blipFill>
        <p:spPr>
          <a:xfrm>
            <a:off x="3305175" y="5929330"/>
            <a:ext cx="2533650" cy="92867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rgbClr val="C00000"/>
                </a:solidFill>
              </a:rPr>
              <a:t>أولا: شبكات المناطق المحلية </a:t>
            </a:r>
            <a:endParaRPr lang="ar-SA" dirty="0">
              <a:solidFill>
                <a:srgbClr val="C00000"/>
              </a:solidFill>
            </a:endParaRPr>
          </a:p>
        </p:txBody>
      </p:sp>
      <p:sp>
        <p:nvSpPr>
          <p:cNvPr id="3" name="عنصر نائب للمحتوى 2"/>
          <p:cNvSpPr>
            <a:spLocks noGrp="1"/>
          </p:cNvSpPr>
          <p:nvPr>
            <p:ph idx="1"/>
          </p:nvPr>
        </p:nvSpPr>
        <p:spPr/>
        <p:txBody>
          <a:bodyPr>
            <a:normAutofit/>
          </a:bodyPr>
          <a:lstStyle/>
          <a:p>
            <a:r>
              <a:rPr lang="ar-SA" u="sng" dirty="0" smtClean="0">
                <a:solidFill>
                  <a:srgbClr val="002060"/>
                </a:solidFill>
              </a:rPr>
              <a:t>هي شبكة للاتصالات وتبادل المعلومات عبر مسافات صغيرة ومحدودة </a:t>
            </a:r>
            <a:r>
              <a:rPr lang="ar-SA" dirty="0" smtClean="0">
                <a:solidFill>
                  <a:srgbClr val="002060"/>
                </a:solidFill>
              </a:rPr>
              <a:t>وتكون عادة ضمن مسكن </a:t>
            </a:r>
            <a:r>
              <a:rPr lang="ar-SA" dirty="0" err="1" smtClean="0">
                <a:solidFill>
                  <a:srgbClr val="002060"/>
                </a:solidFill>
              </a:rPr>
              <a:t>اومكتب</a:t>
            </a:r>
            <a:r>
              <a:rPr lang="ar-SA" dirty="0" smtClean="0">
                <a:solidFill>
                  <a:srgbClr val="002060"/>
                </a:solidFill>
              </a:rPr>
              <a:t> </a:t>
            </a:r>
            <a:r>
              <a:rPr lang="ar-SA" u="sng" dirty="0" smtClean="0">
                <a:solidFill>
                  <a:srgbClr val="002060"/>
                </a:solidFill>
              </a:rPr>
              <a:t>في محيط منطقة جغرافية محددة ومتقاربة لا تتجاوز بضعة كيلومترات وتتطلب معظم الشبكات المحلية العمل من خلال تكنولوجيا </a:t>
            </a:r>
            <a:r>
              <a:rPr lang="ar-SA" u="sng" dirty="0" err="1" smtClean="0">
                <a:solidFill>
                  <a:srgbClr val="002060"/>
                </a:solidFill>
              </a:rPr>
              <a:t>مايسمى</a:t>
            </a:r>
            <a:r>
              <a:rPr lang="ar-SA" u="sng" dirty="0" smtClean="0">
                <a:solidFill>
                  <a:srgbClr val="002060"/>
                </a:solidFill>
              </a:rPr>
              <a:t> بالانترنت </a:t>
            </a:r>
            <a:r>
              <a:rPr lang="ar-SA" dirty="0" smtClean="0">
                <a:solidFill>
                  <a:srgbClr val="002060"/>
                </a:solidFill>
              </a:rPr>
              <a:t>وتسمى الشبكات المحلية </a:t>
            </a:r>
            <a:r>
              <a:rPr lang="ar-SA" dirty="0" err="1" smtClean="0">
                <a:solidFill>
                  <a:srgbClr val="002060"/>
                </a:solidFill>
              </a:rPr>
              <a:t>هذة</a:t>
            </a:r>
            <a:r>
              <a:rPr lang="ar-SA" dirty="0" smtClean="0">
                <a:solidFill>
                  <a:srgbClr val="002060"/>
                </a:solidFill>
              </a:rPr>
              <a:t> </a:t>
            </a:r>
            <a:r>
              <a:rPr lang="ar-SA" dirty="0" err="1" smtClean="0">
                <a:solidFill>
                  <a:srgbClr val="002060"/>
                </a:solidFill>
              </a:rPr>
              <a:t>ايضا</a:t>
            </a:r>
            <a:r>
              <a:rPr lang="ar-SA" dirty="0" smtClean="0">
                <a:solidFill>
                  <a:srgbClr val="002060"/>
                </a:solidFill>
              </a:rPr>
              <a:t> الشبكات </a:t>
            </a:r>
            <a:r>
              <a:rPr lang="ar-SA" dirty="0" err="1" smtClean="0">
                <a:solidFill>
                  <a:srgbClr val="002060"/>
                </a:solidFill>
              </a:rPr>
              <a:t>المناطقية</a:t>
            </a:r>
            <a:r>
              <a:rPr lang="ar-SA" dirty="0" smtClean="0">
                <a:solidFill>
                  <a:srgbClr val="002060"/>
                </a:solidFill>
              </a:rPr>
              <a:t> </a:t>
            </a:r>
            <a:r>
              <a:rPr lang="ar-SA" u="sng" dirty="0" smtClean="0">
                <a:solidFill>
                  <a:srgbClr val="002060"/>
                </a:solidFill>
              </a:rPr>
              <a:t>وتستخدم عادة في الغالب حواسيب </a:t>
            </a:r>
            <a:r>
              <a:rPr lang="ar-SA" u="sng" dirty="0" err="1" smtClean="0">
                <a:solidFill>
                  <a:srgbClr val="002060"/>
                </a:solidFill>
              </a:rPr>
              <a:t>مايكروية</a:t>
            </a:r>
            <a:r>
              <a:rPr lang="ar-SA" u="sng" dirty="0" smtClean="0">
                <a:solidFill>
                  <a:srgbClr val="002060"/>
                </a:solidFill>
              </a:rPr>
              <a:t> </a:t>
            </a:r>
            <a:r>
              <a:rPr lang="ar-SA" dirty="0" smtClean="0">
                <a:solidFill>
                  <a:srgbClr val="002060"/>
                </a:solidFill>
              </a:rPr>
              <a:t>م</a:t>
            </a:r>
            <a:r>
              <a:rPr lang="ar-SA" u="sng" dirty="0" smtClean="0">
                <a:solidFill>
                  <a:srgbClr val="002060"/>
                </a:solidFill>
              </a:rPr>
              <a:t>صغرة</a:t>
            </a:r>
          </a:p>
          <a:p>
            <a:r>
              <a:rPr lang="ar-SA" dirty="0" smtClean="0">
                <a:solidFill>
                  <a:srgbClr val="002060"/>
                </a:solidFill>
              </a:rPr>
              <a:t>ويتم تركيب مثل </a:t>
            </a:r>
            <a:r>
              <a:rPr lang="ar-SA" dirty="0" err="1" smtClean="0">
                <a:solidFill>
                  <a:srgbClr val="002060"/>
                </a:solidFill>
              </a:rPr>
              <a:t>هذة</a:t>
            </a:r>
            <a:r>
              <a:rPr lang="ar-SA" dirty="0" smtClean="0">
                <a:solidFill>
                  <a:srgbClr val="002060"/>
                </a:solidFill>
              </a:rPr>
              <a:t> الشبكات المحلية عادة في مختلف </a:t>
            </a:r>
            <a:r>
              <a:rPr lang="ar-SA" dirty="0" err="1" smtClean="0">
                <a:solidFill>
                  <a:srgbClr val="002060"/>
                </a:solidFill>
              </a:rPr>
              <a:t>انواع</a:t>
            </a:r>
            <a:r>
              <a:rPr lang="ar-SA" dirty="0" smtClean="0">
                <a:solidFill>
                  <a:srgbClr val="002060"/>
                </a:solidFill>
              </a:rPr>
              <a:t> المؤسسات المعلوماتية </a:t>
            </a:r>
            <a:r>
              <a:rPr lang="ar-SA" dirty="0" err="1" smtClean="0">
                <a:solidFill>
                  <a:srgbClr val="002060"/>
                </a:solidFill>
              </a:rPr>
              <a:t>والاكاديمية</a:t>
            </a:r>
            <a:r>
              <a:rPr lang="ar-SA" dirty="0" smtClean="0">
                <a:solidFill>
                  <a:srgbClr val="002060"/>
                </a:solidFill>
              </a:rPr>
              <a:t> والتجارة والصناعية بغرض توفير </a:t>
            </a:r>
            <a:r>
              <a:rPr lang="ar-SA" dirty="0" err="1" smtClean="0">
                <a:solidFill>
                  <a:srgbClr val="002060"/>
                </a:solidFill>
              </a:rPr>
              <a:t>امكانيات</a:t>
            </a:r>
            <a:r>
              <a:rPr lang="ar-SA" dirty="0" smtClean="0">
                <a:solidFill>
                  <a:srgbClr val="002060"/>
                </a:solidFill>
              </a:rPr>
              <a:t> تدفق المعلومات والاتصالات داخل مباني كل من تلك </a:t>
            </a:r>
            <a:r>
              <a:rPr lang="ar-SA" dirty="0" err="1" smtClean="0">
                <a:solidFill>
                  <a:srgbClr val="002060"/>
                </a:solidFill>
              </a:rPr>
              <a:t>الموسسات</a:t>
            </a:r>
            <a:r>
              <a:rPr lang="ar-SA" dirty="0" smtClean="0">
                <a:solidFill>
                  <a:srgbClr val="002060"/>
                </a:solidFill>
              </a:rPr>
              <a:t> حيث يكن نقل البيانات بسرعة بث عالية بين </a:t>
            </a:r>
            <a:r>
              <a:rPr lang="ar-SA" dirty="0" err="1" smtClean="0">
                <a:solidFill>
                  <a:srgbClr val="002060"/>
                </a:solidFill>
              </a:rPr>
              <a:t>اجهزة</a:t>
            </a:r>
            <a:r>
              <a:rPr lang="ar-SA" dirty="0" smtClean="0">
                <a:solidFill>
                  <a:srgbClr val="002060"/>
                </a:solidFill>
              </a:rPr>
              <a:t> موزعة في منطقة محدودة </a:t>
            </a:r>
            <a:endParaRPr lang="ar-SA" dirty="0">
              <a:solidFill>
                <a:srgbClr val="002060"/>
              </a:solidFill>
            </a:endParaRPr>
          </a:p>
        </p:txBody>
      </p:sp>
      <p:pic>
        <p:nvPicPr>
          <p:cNvPr id="4" name="صورة 3" descr="LECA82O0AMCAMI3668CAYNZRQSCA5E3MPTCADUYRJ6CA8O7JXUCASWBG0ZCA3ENP17CA10B5IXCA8NKGSBCA5RJEBXCAWS9D58CA2AEIJHCAP6OSB3CAGGPHK2CA36U9ONCALEOQ31CANLA8JXCABBG82S.jpg"/>
          <p:cNvPicPr>
            <a:picLocks noChangeAspect="1"/>
          </p:cNvPicPr>
          <p:nvPr/>
        </p:nvPicPr>
        <p:blipFill>
          <a:blip r:embed="rId2"/>
          <a:stretch>
            <a:fillRect/>
          </a:stretch>
        </p:blipFill>
        <p:spPr>
          <a:xfrm>
            <a:off x="3700462" y="6072206"/>
            <a:ext cx="1743075" cy="785794"/>
          </a:xfrm>
          <a:prstGeom prst="rect">
            <a:avLst/>
          </a:prstGeom>
        </p:spPr>
      </p:pic>
    </p:spTree>
  </p:cSld>
  <p:clrMapOvr>
    <a:masterClrMapping/>
  </p:clrMapOvr>
  <p:transition>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rgbClr val="C00000"/>
                </a:solidFill>
              </a:rPr>
              <a:t>تتكون الشبكة المحلية من عدة عناصر</a:t>
            </a:r>
            <a:endParaRPr lang="ar-SA" dirty="0">
              <a:solidFill>
                <a:srgbClr val="C00000"/>
              </a:solidFill>
            </a:endParaRPr>
          </a:p>
        </p:txBody>
      </p:sp>
      <p:sp>
        <p:nvSpPr>
          <p:cNvPr id="3" name="عنصر نائب للمحتوى 2"/>
          <p:cNvSpPr>
            <a:spLocks noGrp="1"/>
          </p:cNvSpPr>
          <p:nvPr>
            <p:ph idx="1"/>
          </p:nvPr>
        </p:nvSpPr>
        <p:spPr/>
        <p:txBody>
          <a:bodyPr>
            <a:normAutofit fontScale="92500" lnSpcReduction="10000"/>
          </a:bodyPr>
          <a:lstStyle/>
          <a:p>
            <a:r>
              <a:rPr lang="ar-SA" dirty="0" smtClean="0">
                <a:solidFill>
                  <a:srgbClr val="002060"/>
                </a:solidFill>
              </a:rPr>
              <a:t>1.</a:t>
            </a:r>
            <a:r>
              <a:rPr lang="ar-SA" dirty="0" err="1" smtClean="0">
                <a:solidFill>
                  <a:srgbClr val="002060"/>
                </a:solidFill>
              </a:rPr>
              <a:t>اجهزة</a:t>
            </a:r>
            <a:r>
              <a:rPr lang="ar-SA" dirty="0" smtClean="0">
                <a:solidFill>
                  <a:srgbClr val="002060"/>
                </a:solidFill>
              </a:rPr>
              <a:t> حواسيب خادمة</a:t>
            </a:r>
          </a:p>
          <a:p>
            <a:r>
              <a:rPr lang="ar-SA" dirty="0" smtClean="0">
                <a:solidFill>
                  <a:srgbClr val="002060"/>
                </a:solidFill>
              </a:rPr>
              <a:t>2.تشتمل علي مجموعه من حواسيب </a:t>
            </a:r>
            <a:r>
              <a:rPr lang="ar-SA" dirty="0" err="1" smtClean="0">
                <a:solidFill>
                  <a:srgbClr val="002060"/>
                </a:solidFill>
              </a:rPr>
              <a:t>اخرى</a:t>
            </a:r>
            <a:r>
              <a:rPr lang="ar-SA" dirty="0" smtClean="0">
                <a:solidFill>
                  <a:srgbClr val="002060"/>
                </a:solidFill>
              </a:rPr>
              <a:t> تمثل محطات عمل</a:t>
            </a:r>
          </a:p>
          <a:p>
            <a:r>
              <a:rPr lang="ar-SA" dirty="0" smtClean="0">
                <a:solidFill>
                  <a:srgbClr val="002060"/>
                </a:solidFill>
              </a:rPr>
              <a:t>ج.نظام التشغيل الخاص بالشبكة </a:t>
            </a:r>
          </a:p>
          <a:p>
            <a:r>
              <a:rPr lang="ar-SA" dirty="0" smtClean="0">
                <a:solidFill>
                  <a:srgbClr val="002060"/>
                </a:solidFill>
              </a:rPr>
              <a:t>د.وسائل الاتصال المناسبة</a:t>
            </a:r>
          </a:p>
          <a:p>
            <a:r>
              <a:rPr lang="ar-SA" dirty="0" smtClean="0">
                <a:solidFill>
                  <a:srgbClr val="002060"/>
                </a:solidFill>
              </a:rPr>
              <a:t>وبالنسبة </a:t>
            </a:r>
            <a:r>
              <a:rPr lang="ar-SA" dirty="0" err="1" smtClean="0">
                <a:solidFill>
                  <a:srgbClr val="002060"/>
                </a:solidFill>
              </a:rPr>
              <a:t>الي</a:t>
            </a:r>
            <a:r>
              <a:rPr lang="ar-SA" dirty="0" smtClean="0">
                <a:solidFill>
                  <a:srgbClr val="002060"/>
                </a:solidFill>
              </a:rPr>
              <a:t> الرابط عبر وسائل الاتصال </a:t>
            </a:r>
            <a:r>
              <a:rPr lang="ar-SA" dirty="0" err="1" smtClean="0">
                <a:solidFill>
                  <a:srgbClr val="002060"/>
                </a:solidFill>
              </a:rPr>
              <a:t>فانة</a:t>
            </a:r>
            <a:r>
              <a:rPr lang="ar-SA" dirty="0" smtClean="0">
                <a:solidFill>
                  <a:srgbClr val="002060"/>
                </a:solidFill>
              </a:rPr>
              <a:t> يمكن </a:t>
            </a:r>
            <a:r>
              <a:rPr lang="ar-SA" dirty="0" err="1" smtClean="0">
                <a:solidFill>
                  <a:srgbClr val="002060"/>
                </a:solidFill>
              </a:rPr>
              <a:t>تصنيفة</a:t>
            </a:r>
            <a:r>
              <a:rPr lang="ar-SA" dirty="0" smtClean="0">
                <a:solidFill>
                  <a:srgbClr val="002060"/>
                </a:solidFill>
              </a:rPr>
              <a:t> في الشبكات المحلية من حيث الربط والمعالجة </a:t>
            </a:r>
            <a:r>
              <a:rPr lang="ar-SA" dirty="0" err="1" smtClean="0">
                <a:solidFill>
                  <a:srgbClr val="002060"/>
                </a:solidFill>
              </a:rPr>
              <a:t>الي</a:t>
            </a:r>
            <a:r>
              <a:rPr lang="ar-SA" dirty="0" smtClean="0">
                <a:solidFill>
                  <a:srgbClr val="002060"/>
                </a:solidFill>
              </a:rPr>
              <a:t> نوعين هما الربط المركزي والربط والربط </a:t>
            </a:r>
            <a:r>
              <a:rPr lang="ar-SA" dirty="0" err="1" smtClean="0">
                <a:solidFill>
                  <a:srgbClr val="002060"/>
                </a:solidFill>
              </a:rPr>
              <a:t>الامركزي</a:t>
            </a:r>
            <a:endParaRPr lang="ar-SA" dirty="0" smtClean="0">
              <a:solidFill>
                <a:srgbClr val="002060"/>
              </a:solidFill>
            </a:endParaRPr>
          </a:p>
          <a:p>
            <a:r>
              <a:rPr lang="ar-SA" dirty="0" smtClean="0">
                <a:solidFill>
                  <a:srgbClr val="002060"/>
                </a:solidFill>
              </a:rPr>
              <a:t>1.المعالجة علي </a:t>
            </a:r>
            <a:r>
              <a:rPr lang="ar-SA" dirty="0" err="1" smtClean="0">
                <a:solidFill>
                  <a:srgbClr val="002060"/>
                </a:solidFill>
              </a:rPr>
              <a:t>اساس</a:t>
            </a:r>
            <a:r>
              <a:rPr lang="ar-SA" dirty="0" smtClean="0">
                <a:solidFill>
                  <a:srgbClr val="002060"/>
                </a:solidFill>
              </a:rPr>
              <a:t> مركزي ويطلق علية اسم الحوسبة عن طريق الحاسوب المضيف( الخادم الرئيسي والحاسوب والمضيف)</a:t>
            </a:r>
          </a:p>
          <a:p>
            <a:r>
              <a:rPr lang="ar-SA" dirty="0" smtClean="0">
                <a:solidFill>
                  <a:srgbClr val="002060"/>
                </a:solidFill>
              </a:rPr>
              <a:t>2.لمعالجة اللامركزية ويطلق عليها الشبكة المتناظرة( </a:t>
            </a:r>
            <a:r>
              <a:rPr lang="ar-SA" dirty="0" err="1" smtClean="0">
                <a:solidFill>
                  <a:srgbClr val="002060"/>
                </a:solidFill>
              </a:rPr>
              <a:t>لايحتاج</a:t>
            </a:r>
            <a:r>
              <a:rPr lang="ar-SA" dirty="0" smtClean="0">
                <a:solidFill>
                  <a:srgbClr val="002060"/>
                </a:solidFill>
              </a:rPr>
              <a:t> </a:t>
            </a:r>
            <a:r>
              <a:rPr lang="ar-SA" dirty="0" err="1" smtClean="0">
                <a:solidFill>
                  <a:srgbClr val="002060"/>
                </a:solidFill>
              </a:rPr>
              <a:t>الي</a:t>
            </a:r>
            <a:r>
              <a:rPr lang="ar-SA" dirty="0" smtClean="0">
                <a:solidFill>
                  <a:srgbClr val="002060"/>
                </a:solidFill>
              </a:rPr>
              <a:t> الحاسوب مضيف </a:t>
            </a:r>
            <a:r>
              <a:rPr lang="ar-SA" dirty="0" err="1" smtClean="0">
                <a:solidFill>
                  <a:srgbClr val="002060"/>
                </a:solidFill>
              </a:rPr>
              <a:t>وانما</a:t>
            </a:r>
            <a:r>
              <a:rPr lang="ar-SA" dirty="0" smtClean="0">
                <a:solidFill>
                  <a:srgbClr val="002060"/>
                </a:solidFill>
              </a:rPr>
              <a:t> تتشارك فيما بينها)</a:t>
            </a:r>
            <a:endParaRPr lang="ar-SA" dirty="0">
              <a:solidFill>
                <a:srgbClr val="002060"/>
              </a:solidFill>
            </a:endParaRPr>
          </a:p>
        </p:txBody>
      </p:sp>
      <p:pic>
        <p:nvPicPr>
          <p:cNvPr id="4" name="صورة 3" descr="868517539.jpg"/>
          <p:cNvPicPr>
            <a:picLocks noChangeAspect="1"/>
          </p:cNvPicPr>
          <p:nvPr/>
        </p:nvPicPr>
        <p:blipFill>
          <a:blip r:embed="rId2"/>
          <a:stretch>
            <a:fillRect/>
          </a:stretch>
        </p:blipFill>
        <p:spPr>
          <a:xfrm>
            <a:off x="1143000" y="6072206"/>
            <a:ext cx="6858000" cy="785794"/>
          </a:xfrm>
          <a:prstGeom prst="rect">
            <a:avLst/>
          </a:prstGeom>
        </p:spPr>
      </p:pic>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928670"/>
            <a:ext cx="8229600" cy="714380"/>
          </a:xfrm>
        </p:spPr>
        <p:txBody>
          <a:bodyPr>
            <a:noAutofit/>
          </a:bodyPr>
          <a:lstStyle/>
          <a:p>
            <a:pPr algn="ctr"/>
            <a:r>
              <a:rPr lang="ar-SA" sz="3200" dirty="0" smtClean="0">
                <a:solidFill>
                  <a:srgbClr val="FF0000"/>
                </a:solidFill>
              </a:rPr>
              <a:t>من </a:t>
            </a:r>
            <a:r>
              <a:rPr lang="ar-SA" sz="3200" dirty="0" err="1" smtClean="0">
                <a:solidFill>
                  <a:srgbClr val="FF0000"/>
                </a:solidFill>
              </a:rPr>
              <a:t>اهم</a:t>
            </a:r>
            <a:r>
              <a:rPr lang="ar-SA" sz="3200" dirty="0" smtClean="0">
                <a:solidFill>
                  <a:srgbClr val="FF0000"/>
                </a:solidFill>
              </a:rPr>
              <a:t> الوسائط المستخدمة في بناء هذا النوع من الشبكات فهي </a:t>
            </a:r>
            <a:r>
              <a:rPr lang="ar-SA" sz="3200" dirty="0" smtClean="0">
                <a:solidFill>
                  <a:srgbClr val="002060"/>
                </a:solidFill>
              </a:rPr>
              <a:t/>
            </a:r>
            <a:br>
              <a:rPr lang="ar-SA" sz="3200" dirty="0" smtClean="0">
                <a:solidFill>
                  <a:srgbClr val="002060"/>
                </a:solidFill>
              </a:rPr>
            </a:br>
            <a:endParaRPr lang="ar-SA" sz="3200" dirty="0"/>
          </a:p>
        </p:txBody>
      </p:sp>
      <p:sp>
        <p:nvSpPr>
          <p:cNvPr id="3" name="عنصر نائب للمحتوى 2"/>
          <p:cNvSpPr>
            <a:spLocks noGrp="1"/>
          </p:cNvSpPr>
          <p:nvPr>
            <p:ph idx="1"/>
          </p:nvPr>
        </p:nvSpPr>
        <p:spPr/>
        <p:txBody>
          <a:bodyPr>
            <a:normAutofit fontScale="77500" lnSpcReduction="20000"/>
          </a:bodyPr>
          <a:lstStyle/>
          <a:p>
            <a:r>
              <a:rPr lang="ar-SA" dirty="0" smtClean="0">
                <a:solidFill>
                  <a:srgbClr val="002060"/>
                </a:solidFill>
              </a:rPr>
              <a:t>من </a:t>
            </a:r>
            <a:r>
              <a:rPr lang="ar-SA" dirty="0" err="1" smtClean="0">
                <a:solidFill>
                  <a:srgbClr val="002060"/>
                </a:solidFill>
              </a:rPr>
              <a:t>اهم</a:t>
            </a:r>
            <a:r>
              <a:rPr lang="ar-SA" dirty="0" smtClean="0">
                <a:solidFill>
                  <a:srgbClr val="002060"/>
                </a:solidFill>
              </a:rPr>
              <a:t> الوسائط المستخدمة في بناء هذا النوع من الشبكات فهي </a:t>
            </a:r>
          </a:p>
          <a:p>
            <a:r>
              <a:rPr lang="ar-SA" dirty="0" smtClean="0">
                <a:solidFill>
                  <a:srgbClr val="002060"/>
                </a:solidFill>
              </a:rPr>
              <a:t>1.</a:t>
            </a:r>
            <a:r>
              <a:rPr lang="ar-SA" dirty="0" err="1" smtClean="0">
                <a:solidFill>
                  <a:srgbClr val="002060"/>
                </a:solidFill>
              </a:rPr>
              <a:t>كيبل</a:t>
            </a:r>
            <a:r>
              <a:rPr lang="ar-SA" dirty="0" smtClean="0">
                <a:solidFill>
                  <a:srgbClr val="002060"/>
                </a:solidFill>
              </a:rPr>
              <a:t> بسلك مبروم </a:t>
            </a:r>
          </a:p>
          <a:p>
            <a:r>
              <a:rPr lang="ar-SA" dirty="0" smtClean="0">
                <a:solidFill>
                  <a:srgbClr val="002060"/>
                </a:solidFill>
              </a:rPr>
              <a:t>2.</a:t>
            </a:r>
            <a:r>
              <a:rPr lang="ar-SA" dirty="0" err="1" smtClean="0">
                <a:solidFill>
                  <a:srgbClr val="002060"/>
                </a:solidFill>
              </a:rPr>
              <a:t>وكيبل</a:t>
            </a:r>
            <a:r>
              <a:rPr lang="ar-SA" dirty="0" smtClean="0">
                <a:solidFill>
                  <a:srgbClr val="002060"/>
                </a:solidFill>
              </a:rPr>
              <a:t> متحد المحور </a:t>
            </a:r>
          </a:p>
          <a:p>
            <a:r>
              <a:rPr lang="ar-SA" dirty="0" smtClean="0">
                <a:solidFill>
                  <a:srgbClr val="002060"/>
                </a:solidFill>
              </a:rPr>
              <a:t>أ.وهو </a:t>
            </a:r>
            <a:r>
              <a:rPr lang="ar-SA" dirty="0" err="1" smtClean="0">
                <a:solidFill>
                  <a:srgbClr val="002060"/>
                </a:solidFill>
              </a:rPr>
              <a:t>الاكثر</a:t>
            </a:r>
            <a:r>
              <a:rPr lang="ar-SA" dirty="0" smtClean="0">
                <a:solidFill>
                  <a:srgbClr val="002060"/>
                </a:solidFill>
              </a:rPr>
              <a:t> استخداما في الشبكات المحلية </a:t>
            </a:r>
          </a:p>
          <a:p>
            <a:r>
              <a:rPr lang="ar-SA" dirty="0" smtClean="0">
                <a:solidFill>
                  <a:srgbClr val="002060"/>
                </a:solidFill>
              </a:rPr>
              <a:t>ب .حيث </a:t>
            </a:r>
            <a:r>
              <a:rPr lang="ar-SA" dirty="0" err="1" smtClean="0">
                <a:solidFill>
                  <a:srgbClr val="002060"/>
                </a:solidFill>
              </a:rPr>
              <a:t>انة</a:t>
            </a:r>
            <a:r>
              <a:rPr lang="ar-SA" dirty="0" smtClean="0">
                <a:solidFill>
                  <a:srgbClr val="002060"/>
                </a:solidFill>
              </a:rPr>
              <a:t> متوفر بتكلفة مالية معتدلة </a:t>
            </a:r>
          </a:p>
          <a:p>
            <a:r>
              <a:rPr lang="ar-SA" dirty="0" smtClean="0">
                <a:solidFill>
                  <a:srgbClr val="002060"/>
                </a:solidFill>
              </a:rPr>
              <a:t>ج .وسهل الاستخدام في الشبكات </a:t>
            </a:r>
            <a:r>
              <a:rPr lang="ar-SA" dirty="0" err="1" smtClean="0">
                <a:solidFill>
                  <a:srgbClr val="002060"/>
                </a:solidFill>
              </a:rPr>
              <a:t>اضافة</a:t>
            </a:r>
            <a:r>
              <a:rPr lang="ar-SA" dirty="0" smtClean="0">
                <a:solidFill>
                  <a:srgbClr val="002060"/>
                </a:solidFill>
              </a:rPr>
              <a:t> </a:t>
            </a:r>
            <a:r>
              <a:rPr lang="ar-SA" dirty="0" err="1" smtClean="0">
                <a:solidFill>
                  <a:srgbClr val="002060"/>
                </a:solidFill>
              </a:rPr>
              <a:t>الي</a:t>
            </a:r>
            <a:r>
              <a:rPr lang="ar-SA" dirty="0" smtClean="0">
                <a:solidFill>
                  <a:srgbClr val="002060"/>
                </a:solidFill>
              </a:rPr>
              <a:t> عرض النطاق الكبير الذي </a:t>
            </a:r>
            <a:r>
              <a:rPr lang="ar-SA" dirty="0" err="1" smtClean="0">
                <a:solidFill>
                  <a:srgbClr val="002060"/>
                </a:solidFill>
              </a:rPr>
              <a:t>يوفرة</a:t>
            </a:r>
            <a:endParaRPr lang="ar-SA" dirty="0" smtClean="0">
              <a:solidFill>
                <a:srgbClr val="002060"/>
              </a:solidFill>
            </a:endParaRPr>
          </a:p>
          <a:p>
            <a:r>
              <a:rPr lang="ar-SA" dirty="0" smtClean="0">
                <a:solidFill>
                  <a:srgbClr val="FF0000"/>
                </a:solidFill>
              </a:rPr>
              <a:t>شبكة المناطق الواسعة </a:t>
            </a:r>
          </a:p>
          <a:p>
            <a:r>
              <a:rPr lang="ar-SA" dirty="0" smtClean="0">
                <a:solidFill>
                  <a:srgbClr val="002060"/>
                </a:solidFill>
              </a:rPr>
              <a:t>هي الشبكات تمتد </a:t>
            </a:r>
            <a:r>
              <a:rPr lang="ar-SA" dirty="0" err="1" smtClean="0">
                <a:solidFill>
                  <a:srgbClr val="002060"/>
                </a:solidFill>
              </a:rPr>
              <a:t>الي</a:t>
            </a:r>
            <a:r>
              <a:rPr lang="ar-SA" dirty="0" smtClean="0">
                <a:solidFill>
                  <a:srgbClr val="002060"/>
                </a:solidFill>
              </a:rPr>
              <a:t> مسافات جغرافية واسعة ويشتمل الربط والاتصال فيها عادة علي </a:t>
            </a:r>
            <a:r>
              <a:rPr lang="ar-SA" dirty="0" err="1" smtClean="0">
                <a:solidFill>
                  <a:srgbClr val="002060"/>
                </a:solidFill>
              </a:rPr>
              <a:t>اشكال</a:t>
            </a:r>
            <a:r>
              <a:rPr lang="ar-SA" dirty="0" smtClean="0">
                <a:solidFill>
                  <a:srgbClr val="002060"/>
                </a:solidFill>
              </a:rPr>
              <a:t> متنوعة من </a:t>
            </a:r>
            <a:r>
              <a:rPr lang="ar-SA" dirty="0" err="1" smtClean="0">
                <a:solidFill>
                  <a:srgbClr val="002060"/>
                </a:solidFill>
              </a:rPr>
              <a:t>الكيبلات</a:t>
            </a:r>
            <a:r>
              <a:rPr lang="ar-SA" dirty="0" smtClean="0">
                <a:solidFill>
                  <a:srgbClr val="002060"/>
                </a:solidFill>
              </a:rPr>
              <a:t> المتطورة وكذلك الاتصالات الفضائية وتكنولوجيا الموجات الدقيقة </a:t>
            </a:r>
            <a:r>
              <a:rPr lang="ar-SA" dirty="0" err="1" smtClean="0">
                <a:solidFill>
                  <a:srgbClr val="002060"/>
                </a:solidFill>
              </a:rPr>
              <a:t>او</a:t>
            </a:r>
            <a:r>
              <a:rPr lang="ar-SA" dirty="0" smtClean="0">
                <a:solidFill>
                  <a:srgbClr val="002060"/>
                </a:solidFill>
              </a:rPr>
              <a:t> تكنولوجيا المايكروويف</a:t>
            </a:r>
          </a:p>
          <a:p>
            <a:r>
              <a:rPr lang="ar-SA" dirty="0" smtClean="0">
                <a:solidFill>
                  <a:srgbClr val="002060"/>
                </a:solidFill>
              </a:rPr>
              <a:t>مثل ذلك </a:t>
            </a:r>
            <a:r>
              <a:rPr lang="ar-SA" dirty="0" err="1" smtClean="0">
                <a:solidFill>
                  <a:srgbClr val="002060"/>
                </a:solidFill>
              </a:rPr>
              <a:t>الفهرسالالي</a:t>
            </a:r>
            <a:r>
              <a:rPr lang="ar-SA" dirty="0" smtClean="0">
                <a:solidFill>
                  <a:srgbClr val="002060"/>
                </a:solidFill>
              </a:rPr>
              <a:t> المباشر المعروف باسم </a:t>
            </a:r>
            <a:r>
              <a:rPr lang="en-US" dirty="0" smtClean="0">
                <a:solidFill>
                  <a:srgbClr val="002060"/>
                </a:solidFill>
              </a:rPr>
              <a:t>OPAC</a:t>
            </a:r>
            <a:endParaRPr lang="ar-SA" dirty="0" smtClean="0">
              <a:solidFill>
                <a:srgbClr val="002060"/>
              </a:solidFill>
            </a:endParaRPr>
          </a:p>
          <a:p>
            <a:r>
              <a:rPr lang="ar-SA" dirty="0" smtClean="0">
                <a:solidFill>
                  <a:srgbClr val="002060"/>
                </a:solidFill>
              </a:rPr>
              <a:t>وكما تتاح قواعد البيانات </a:t>
            </a:r>
            <a:r>
              <a:rPr lang="ar-SA" dirty="0" err="1" smtClean="0">
                <a:solidFill>
                  <a:srgbClr val="002060"/>
                </a:solidFill>
              </a:rPr>
              <a:t>الببليوغرافية</a:t>
            </a:r>
            <a:r>
              <a:rPr lang="ar-SA" dirty="0" smtClean="0">
                <a:solidFill>
                  <a:srgbClr val="002060"/>
                </a:solidFill>
              </a:rPr>
              <a:t> وغالبا </a:t>
            </a:r>
            <a:r>
              <a:rPr lang="ar-SA" dirty="0" err="1" smtClean="0">
                <a:solidFill>
                  <a:srgbClr val="002060"/>
                </a:solidFill>
              </a:rPr>
              <a:t>مايستخدمها</a:t>
            </a:r>
            <a:r>
              <a:rPr lang="ar-SA" dirty="0" smtClean="0">
                <a:solidFill>
                  <a:srgbClr val="002060"/>
                </a:solidFill>
              </a:rPr>
              <a:t> المستفيدين هذا النوع من الشبكات من خلال محطات عمل في المركز تحتوي علي </a:t>
            </a:r>
            <a:r>
              <a:rPr lang="ar-SA" dirty="0" err="1" smtClean="0">
                <a:solidFill>
                  <a:srgbClr val="002060"/>
                </a:solidFill>
              </a:rPr>
              <a:t>اجهزة</a:t>
            </a:r>
            <a:r>
              <a:rPr lang="ar-SA" dirty="0" smtClean="0">
                <a:solidFill>
                  <a:srgbClr val="002060"/>
                </a:solidFill>
              </a:rPr>
              <a:t> وحواسيب </a:t>
            </a:r>
            <a:r>
              <a:rPr lang="ar-SA" dirty="0" err="1" smtClean="0">
                <a:solidFill>
                  <a:srgbClr val="002060"/>
                </a:solidFill>
              </a:rPr>
              <a:t>وطرفيات</a:t>
            </a:r>
            <a:r>
              <a:rPr lang="ar-SA" dirty="0" smtClean="0">
                <a:solidFill>
                  <a:srgbClr val="002060"/>
                </a:solidFill>
              </a:rPr>
              <a:t> غير ذكية </a:t>
            </a:r>
            <a:r>
              <a:rPr lang="ar-SA" dirty="0" err="1" smtClean="0">
                <a:solidFill>
                  <a:srgbClr val="002060"/>
                </a:solidFill>
              </a:rPr>
              <a:t>احيان</a:t>
            </a:r>
            <a:r>
              <a:rPr lang="ar-SA" dirty="0" smtClean="0">
                <a:solidFill>
                  <a:srgbClr val="002060"/>
                </a:solidFill>
              </a:rPr>
              <a:t> حيث يستطيع المستخدمون من قراءة الملفات</a:t>
            </a:r>
            <a:endParaRPr lang="ar-SA" dirty="0">
              <a:solidFill>
                <a:srgbClr val="002060"/>
              </a:solidFill>
            </a:endParaRPr>
          </a:p>
        </p:txBody>
      </p:sp>
      <p:pic>
        <p:nvPicPr>
          <p:cNvPr id="4" name="صورة 3" descr="TRCA1LVSO1CA80DB0KCA70UY6MCAGJMW8ICAVBKOWZCAULCF1WCAUO91WPCAX1S9TQCA6TSLBJCAFW1PQOCA8Y2GDNCAOCYESECAC9C947CAO245G7CA6JQE6CCA2SNDEQCAFI01ODCA18HJA3CAJKQ397.jpg"/>
          <p:cNvPicPr>
            <a:picLocks noChangeAspect="1"/>
          </p:cNvPicPr>
          <p:nvPr/>
        </p:nvPicPr>
        <p:blipFill>
          <a:blip r:embed="rId2"/>
          <a:stretch>
            <a:fillRect/>
          </a:stretch>
        </p:blipFill>
        <p:spPr>
          <a:xfrm>
            <a:off x="3619500" y="6143644"/>
            <a:ext cx="1905000" cy="714356"/>
          </a:xfrm>
          <a:prstGeom prst="rect">
            <a:avLst/>
          </a:prstGeom>
        </p:spPr>
      </p:pic>
    </p:spTree>
  </p:cSld>
  <p:clrMapOvr>
    <a:masterClrMapping/>
  </p:clrMapOvr>
  <p:transition>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solidFill>
                  <a:srgbClr val="C00000"/>
                </a:solidFill>
              </a:rPr>
              <a:t>ثالثا:شبكات </a:t>
            </a:r>
            <a:r>
              <a:rPr lang="ar-SA" dirty="0" err="1" smtClean="0">
                <a:solidFill>
                  <a:srgbClr val="C00000"/>
                </a:solidFill>
              </a:rPr>
              <a:t>اخرى</a:t>
            </a:r>
            <a:r>
              <a:rPr lang="ar-SA" dirty="0" smtClean="0">
                <a:solidFill>
                  <a:srgbClr val="C00000"/>
                </a:solidFill>
              </a:rPr>
              <a:t> تكون بين الشبكات المحلية والشبكات الواسعة ومن بينها</a:t>
            </a:r>
            <a:endParaRPr lang="ar-SA" dirty="0">
              <a:solidFill>
                <a:srgbClr val="C00000"/>
              </a:solidFill>
            </a:endParaRPr>
          </a:p>
        </p:txBody>
      </p:sp>
      <p:sp>
        <p:nvSpPr>
          <p:cNvPr id="3" name="عنصر نائب للمحتوى 2"/>
          <p:cNvSpPr>
            <a:spLocks noGrp="1"/>
          </p:cNvSpPr>
          <p:nvPr>
            <p:ph idx="1"/>
          </p:nvPr>
        </p:nvSpPr>
        <p:spPr/>
        <p:txBody>
          <a:bodyPr>
            <a:normAutofit lnSpcReduction="10000"/>
          </a:bodyPr>
          <a:lstStyle/>
          <a:p>
            <a:r>
              <a:rPr lang="ar-SA" dirty="0" smtClean="0">
                <a:solidFill>
                  <a:srgbClr val="002060"/>
                </a:solidFill>
              </a:rPr>
              <a:t>1.شبكات المناطق المدينة .هذا النوع علي الشبكات المحلية ولكنها علي مستوى منطقة (مدينة)تكون مساحتها بحدود (40)كيلومترا ويكون </a:t>
            </a:r>
            <a:r>
              <a:rPr lang="ar-SA" dirty="0" err="1" smtClean="0">
                <a:solidFill>
                  <a:srgbClr val="002060"/>
                </a:solidFill>
              </a:rPr>
              <a:t>اساس</a:t>
            </a:r>
            <a:r>
              <a:rPr lang="ar-SA" dirty="0" smtClean="0">
                <a:solidFill>
                  <a:srgbClr val="002060"/>
                </a:solidFill>
              </a:rPr>
              <a:t> الربط عن طريق تكنولوجيا </a:t>
            </a:r>
            <a:r>
              <a:rPr lang="ar-SA" dirty="0" err="1" smtClean="0">
                <a:solidFill>
                  <a:srgbClr val="002060"/>
                </a:solidFill>
              </a:rPr>
              <a:t>الالياف</a:t>
            </a:r>
            <a:r>
              <a:rPr lang="ar-SA" dirty="0" smtClean="0">
                <a:solidFill>
                  <a:srgbClr val="002060"/>
                </a:solidFill>
              </a:rPr>
              <a:t> الضوئية بين مواقع المختلفة مزودة بسرعة نقل تقدر حوالي مائة مليون بايت في الثانية</a:t>
            </a:r>
          </a:p>
          <a:p>
            <a:r>
              <a:rPr lang="ar-SA" dirty="0" smtClean="0">
                <a:solidFill>
                  <a:srgbClr val="002060"/>
                </a:solidFill>
              </a:rPr>
              <a:t>2.شبكة مناطق خاصة .هي شبكة يستخدمها شخص واحد وهي شبيه بالمحلية ولكنها علي نطاق شخص واحد (وتستخدم الهاتف ويكون الاتصال عبر مسافات قصيرة تقاس </a:t>
            </a:r>
            <a:r>
              <a:rPr lang="ar-SA" dirty="0" err="1" smtClean="0">
                <a:solidFill>
                  <a:srgbClr val="002060"/>
                </a:solidFill>
              </a:rPr>
              <a:t>بالامتار</a:t>
            </a:r>
            <a:r>
              <a:rPr lang="ar-SA" dirty="0" smtClean="0">
                <a:solidFill>
                  <a:srgbClr val="002060"/>
                </a:solidFill>
              </a:rPr>
              <a:t> المحدودة)</a:t>
            </a:r>
          </a:p>
          <a:p>
            <a:r>
              <a:rPr lang="ar-SA" dirty="0" smtClean="0">
                <a:solidFill>
                  <a:srgbClr val="002060"/>
                </a:solidFill>
              </a:rPr>
              <a:t>3.شبكات المناطق المجمعات .شبكات يجمع عادة بين </a:t>
            </a:r>
            <a:r>
              <a:rPr lang="ar-SA" dirty="0" err="1" smtClean="0">
                <a:solidFill>
                  <a:srgbClr val="002060"/>
                </a:solidFill>
              </a:rPr>
              <a:t>اكثر</a:t>
            </a:r>
            <a:r>
              <a:rPr lang="ar-SA" dirty="0" smtClean="0">
                <a:solidFill>
                  <a:srgbClr val="002060"/>
                </a:solidFill>
              </a:rPr>
              <a:t> من شبكة محلية واحدة ولكن في منطقة جغرافية محدودة مثل مجمعات الجامعات</a:t>
            </a:r>
          </a:p>
          <a:p>
            <a:r>
              <a:rPr lang="ar-SA" dirty="0" smtClean="0">
                <a:solidFill>
                  <a:srgbClr val="002060"/>
                </a:solidFill>
              </a:rPr>
              <a:t>رابعا:شبكة الشبكات الانترنت والشبكة </a:t>
            </a:r>
            <a:r>
              <a:rPr lang="ar-SA" dirty="0" err="1" smtClean="0">
                <a:solidFill>
                  <a:srgbClr val="002060"/>
                </a:solidFill>
              </a:rPr>
              <a:t>العنكبوتية</a:t>
            </a:r>
            <a:r>
              <a:rPr lang="ar-SA" dirty="0" smtClean="0">
                <a:solidFill>
                  <a:srgbClr val="002060"/>
                </a:solidFill>
              </a:rPr>
              <a:t> العالمية .تغطي جميع </a:t>
            </a:r>
            <a:r>
              <a:rPr lang="ar-SA" dirty="0" err="1" smtClean="0">
                <a:solidFill>
                  <a:srgbClr val="002060"/>
                </a:solidFill>
              </a:rPr>
              <a:t>انحاء</a:t>
            </a:r>
            <a:r>
              <a:rPr lang="ar-SA" dirty="0" smtClean="0">
                <a:solidFill>
                  <a:srgbClr val="002060"/>
                </a:solidFill>
              </a:rPr>
              <a:t> العالم </a:t>
            </a:r>
            <a:endParaRPr lang="ar-SA" dirty="0">
              <a:solidFill>
                <a:srgbClr val="002060"/>
              </a:solidFill>
            </a:endParaRPr>
          </a:p>
        </p:txBody>
      </p:sp>
      <p:pic>
        <p:nvPicPr>
          <p:cNvPr id="4" name="صورة 3" descr="صورة.bmp"/>
          <p:cNvPicPr>
            <a:picLocks noChangeAspect="1"/>
          </p:cNvPicPr>
          <p:nvPr/>
        </p:nvPicPr>
        <p:blipFill>
          <a:blip r:embed="rId2"/>
          <a:stretch>
            <a:fillRect/>
          </a:stretch>
        </p:blipFill>
        <p:spPr>
          <a:xfrm>
            <a:off x="3433904" y="6072206"/>
            <a:ext cx="2276191" cy="785794"/>
          </a:xfrm>
          <a:prstGeom prst="rect">
            <a:avLst/>
          </a:prstGeom>
        </p:spPr>
      </p:pic>
    </p:spTree>
  </p:cSld>
  <p:clrMapOvr>
    <a:masterClrMapping/>
  </p:clrMapOvr>
  <p:transition>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dirty="0" err="1" smtClean="0">
                <a:solidFill>
                  <a:srgbClr val="C00000"/>
                </a:solidFill>
              </a:rPr>
              <a:t>انواع</a:t>
            </a:r>
            <a:r>
              <a:rPr lang="ar-SA" dirty="0" smtClean="0">
                <a:solidFill>
                  <a:srgbClr val="C00000"/>
                </a:solidFill>
              </a:rPr>
              <a:t> </a:t>
            </a:r>
            <a:r>
              <a:rPr lang="ar-SA" dirty="0" err="1" smtClean="0">
                <a:solidFill>
                  <a:srgbClr val="C00000"/>
                </a:solidFill>
              </a:rPr>
              <a:t>اخرى</a:t>
            </a:r>
            <a:r>
              <a:rPr lang="ar-SA" dirty="0" smtClean="0">
                <a:solidFill>
                  <a:srgbClr val="C00000"/>
                </a:solidFill>
              </a:rPr>
              <a:t> من الشبكات :الانترانت </a:t>
            </a:r>
            <a:r>
              <a:rPr lang="ar-SA" dirty="0" err="1" smtClean="0">
                <a:solidFill>
                  <a:srgbClr val="C00000"/>
                </a:solidFill>
              </a:rPr>
              <a:t>والاكسترانت</a:t>
            </a:r>
            <a:endParaRPr lang="ar-SA" dirty="0">
              <a:solidFill>
                <a:srgbClr val="C00000"/>
              </a:solidFill>
            </a:endParaRPr>
          </a:p>
        </p:txBody>
      </p:sp>
      <p:sp>
        <p:nvSpPr>
          <p:cNvPr id="3" name="عنصر نائب للمحتوى 2"/>
          <p:cNvSpPr>
            <a:spLocks noGrp="1"/>
          </p:cNvSpPr>
          <p:nvPr>
            <p:ph idx="1"/>
          </p:nvPr>
        </p:nvSpPr>
        <p:spPr/>
        <p:txBody>
          <a:bodyPr>
            <a:normAutofit fontScale="77500" lnSpcReduction="20000"/>
          </a:bodyPr>
          <a:lstStyle/>
          <a:p>
            <a:r>
              <a:rPr lang="ar-SA" dirty="0" smtClean="0">
                <a:solidFill>
                  <a:srgbClr val="002060"/>
                </a:solidFill>
              </a:rPr>
              <a:t>خامسا:الشبكة الداخلية (الانترانت)</a:t>
            </a:r>
          </a:p>
          <a:p>
            <a:r>
              <a:rPr lang="ar-SA" dirty="0" smtClean="0">
                <a:solidFill>
                  <a:srgbClr val="002060"/>
                </a:solidFill>
              </a:rPr>
              <a:t>الانترانت عبارة عن شبكة معلومات </a:t>
            </a:r>
            <a:r>
              <a:rPr lang="ar-SA" dirty="0" err="1" smtClean="0">
                <a:solidFill>
                  <a:srgbClr val="002060"/>
                </a:solidFill>
              </a:rPr>
              <a:t>محوسبة</a:t>
            </a:r>
            <a:r>
              <a:rPr lang="ar-SA" dirty="0" smtClean="0">
                <a:solidFill>
                  <a:srgbClr val="002060"/>
                </a:solidFill>
              </a:rPr>
              <a:t> داخل </a:t>
            </a:r>
            <a:r>
              <a:rPr lang="ar-SA" dirty="0" err="1" smtClean="0">
                <a:solidFill>
                  <a:srgbClr val="002060"/>
                </a:solidFill>
              </a:rPr>
              <a:t>الموسسة</a:t>
            </a:r>
            <a:r>
              <a:rPr lang="ar-SA" dirty="0" smtClean="0">
                <a:solidFill>
                  <a:srgbClr val="002060"/>
                </a:solidFill>
              </a:rPr>
              <a:t> الواحدة تكون مستندة في عملها ومعالجتها علي التكنولوجيا شبكة الانترنت والشبكة </a:t>
            </a:r>
            <a:r>
              <a:rPr lang="ar-SA" dirty="0" err="1" smtClean="0">
                <a:solidFill>
                  <a:srgbClr val="002060"/>
                </a:solidFill>
              </a:rPr>
              <a:t>العنكبوتية</a:t>
            </a:r>
            <a:r>
              <a:rPr lang="ar-SA" dirty="0" smtClean="0">
                <a:solidFill>
                  <a:srgbClr val="002060"/>
                </a:solidFill>
              </a:rPr>
              <a:t> ومعاييرها المختلفة فهي </a:t>
            </a:r>
            <a:r>
              <a:rPr lang="ar-SA" dirty="0" err="1" smtClean="0">
                <a:solidFill>
                  <a:srgbClr val="002060"/>
                </a:solidFill>
              </a:rPr>
              <a:t>اذن</a:t>
            </a:r>
            <a:r>
              <a:rPr lang="ar-SA" dirty="0" smtClean="0">
                <a:solidFill>
                  <a:srgbClr val="002060"/>
                </a:solidFill>
              </a:rPr>
              <a:t> شبكة داخلية في منظمة تستطيع </a:t>
            </a:r>
            <a:r>
              <a:rPr lang="ar-SA" dirty="0" err="1" smtClean="0">
                <a:solidFill>
                  <a:srgbClr val="002060"/>
                </a:solidFill>
              </a:rPr>
              <a:t>تومن</a:t>
            </a:r>
            <a:r>
              <a:rPr lang="ar-SA" dirty="0" smtClean="0">
                <a:solidFill>
                  <a:srgbClr val="002060"/>
                </a:solidFill>
              </a:rPr>
              <a:t> وصولا وحصولا علي البيانات من خلال المنشاة </a:t>
            </a:r>
          </a:p>
          <a:p>
            <a:r>
              <a:rPr lang="ar-SA" dirty="0" smtClean="0">
                <a:solidFill>
                  <a:srgbClr val="002060"/>
                </a:solidFill>
              </a:rPr>
              <a:t>ويستخدم الانترانت</a:t>
            </a:r>
          </a:p>
          <a:p>
            <a:r>
              <a:rPr lang="ar-SA" dirty="0" smtClean="0">
                <a:solidFill>
                  <a:srgbClr val="002060"/>
                </a:solidFill>
              </a:rPr>
              <a:t>ا. ركائز الاتصال والبنية التحتية لشبكة الشركة </a:t>
            </a:r>
            <a:r>
              <a:rPr lang="ar-SA" dirty="0" err="1" smtClean="0">
                <a:solidFill>
                  <a:srgbClr val="002060"/>
                </a:solidFill>
              </a:rPr>
              <a:t>او</a:t>
            </a:r>
            <a:r>
              <a:rPr lang="ar-SA" dirty="0" smtClean="0">
                <a:solidFill>
                  <a:srgbClr val="002060"/>
                </a:solidFill>
              </a:rPr>
              <a:t> المنشاة نفسها </a:t>
            </a:r>
          </a:p>
          <a:p>
            <a:r>
              <a:rPr lang="ar-SA" dirty="0" smtClean="0">
                <a:solidFill>
                  <a:srgbClr val="002060"/>
                </a:solidFill>
              </a:rPr>
              <a:t>ب .</a:t>
            </a:r>
            <a:r>
              <a:rPr lang="ar-SA" dirty="0" err="1" smtClean="0">
                <a:solidFill>
                  <a:srgbClr val="002060"/>
                </a:solidFill>
              </a:rPr>
              <a:t>بالاضافة</a:t>
            </a:r>
            <a:r>
              <a:rPr lang="ar-SA" dirty="0" smtClean="0">
                <a:solidFill>
                  <a:srgbClr val="002060"/>
                </a:solidFill>
              </a:rPr>
              <a:t> </a:t>
            </a:r>
            <a:r>
              <a:rPr lang="ar-SA" dirty="0" err="1" smtClean="0">
                <a:solidFill>
                  <a:srgbClr val="002060"/>
                </a:solidFill>
              </a:rPr>
              <a:t>الي</a:t>
            </a:r>
            <a:r>
              <a:rPr lang="ar-SA" dirty="0" smtClean="0">
                <a:solidFill>
                  <a:srgbClr val="002060"/>
                </a:solidFill>
              </a:rPr>
              <a:t> وسائل الربط المعيارية المستخدمة في الانترنت </a:t>
            </a:r>
            <a:r>
              <a:rPr lang="ar-SA" dirty="0" err="1" smtClean="0">
                <a:solidFill>
                  <a:srgbClr val="002060"/>
                </a:solidFill>
              </a:rPr>
              <a:t>والبرامجيات</a:t>
            </a:r>
            <a:r>
              <a:rPr lang="ar-SA" dirty="0" smtClean="0">
                <a:solidFill>
                  <a:srgbClr val="002060"/>
                </a:solidFill>
              </a:rPr>
              <a:t> المطورة للشبكة </a:t>
            </a:r>
            <a:r>
              <a:rPr lang="ar-SA" dirty="0" err="1" smtClean="0">
                <a:solidFill>
                  <a:srgbClr val="002060"/>
                </a:solidFill>
              </a:rPr>
              <a:t>العنكبوتية</a:t>
            </a:r>
            <a:endParaRPr lang="ar-SA" dirty="0" smtClean="0">
              <a:solidFill>
                <a:srgbClr val="002060"/>
              </a:solidFill>
            </a:endParaRPr>
          </a:p>
          <a:p>
            <a:r>
              <a:rPr lang="ar-SA" dirty="0" smtClean="0">
                <a:solidFill>
                  <a:srgbClr val="002060"/>
                </a:solidFill>
              </a:rPr>
              <a:t>ج .</a:t>
            </a:r>
            <a:r>
              <a:rPr lang="ar-SA" dirty="0" err="1" smtClean="0">
                <a:solidFill>
                  <a:srgbClr val="002060"/>
                </a:solidFill>
              </a:rPr>
              <a:t>تامن</a:t>
            </a:r>
            <a:r>
              <a:rPr lang="ar-SA" dirty="0" smtClean="0">
                <a:solidFill>
                  <a:srgbClr val="002060"/>
                </a:solidFill>
              </a:rPr>
              <a:t> تطبيقات شبكية </a:t>
            </a:r>
            <a:r>
              <a:rPr lang="ar-SA" dirty="0" err="1" smtClean="0">
                <a:solidFill>
                  <a:srgbClr val="002060"/>
                </a:solidFill>
              </a:rPr>
              <a:t>اوتعاونية</a:t>
            </a:r>
            <a:r>
              <a:rPr lang="ar-SA" dirty="0" smtClean="0">
                <a:solidFill>
                  <a:srgbClr val="002060"/>
                </a:solidFill>
              </a:rPr>
              <a:t> باستخدام </a:t>
            </a:r>
            <a:r>
              <a:rPr lang="ar-SA" dirty="0" err="1" smtClean="0">
                <a:solidFill>
                  <a:srgbClr val="002060"/>
                </a:solidFill>
              </a:rPr>
              <a:t>انواع</a:t>
            </a:r>
            <a:r>
              <a:rPr lang="ar-SA" dirty="0" smtClean="0">
                <a:solidFill>
                  <a:srgbClr val="002060"/>
                </a:solidFill>
              </a:rPr>
              <a:t> مختلفة من الحواسيب وبما في ذلك الحواسيب اليدوية وكذلك الوسائط </a:t>
            </a:r>
            <a:r>
              <a:rPr lang="ar-SA" dirty="0" err="1" smtClean="0">
                <a:solidFill>
                  <a:srgbClr val="002060"/>
                </a:solidFill>
              </a:rPr>
              <a:t>الاسليكة</a:t>
            </a:r>
            <a:r>
              <a:rPr lang="ar-SA" dirty="0" smtClean="0">
                <a:solidFill>
                  <a:srgbClr val="002060"/>
                </a:solidFill>
              </a:rPr>
              <a:t> البعيدة</a:t>
            </a:r>
          </a:p>
          <a:p>
            <a:r>
              <a:rPr lang="ar-SA" dirty="0" smtClean="0">
                <a:solidFill>
                  <a:srgbClr val="002060"/>
                </a:solidFill>
              </a:rPr>
              <a:t>د. تستخدم نفس بروتوكولات شبكة الانترانت مثل </a:t>
            </a:r>
            <a:r>
              <a:rPr lang="en-US" dirty="0" err="1" smtClean="0">
                <a:solidFill>
                  <a:srgbClr val="002060"/>
                </a:solidFill>
              </a:rPr>
              <a:t>f.t.p</a:t>
            </a:r>
            <a:r>
              <a:rPr lang="ar-SA" dirty="0" smtClean="0">
                <a:solidFill>
                  <a:srgbClr val="002060"/>
                </a:solidFill>
              </a:rPr>
              <a:t> ..</a:t>
            </a:r>
            <a:r>
              <a:rPr lang="en-US" dirty="0" smtClean="0">
                <a:solidFill>
                  <a:srgbClr val="002060"/>
                </a:solidFill>
              </a:rPr>
              <a:t>HTTP</a:t>
            </a:r>
            <a:endParaRPr lang="ar-SA" dirty="0" smtClean="0">
              <a:solidFill>
                <a:srgbClr val="002060"/>
              </a:solidFill>
            </a:endParaRPr>
          </a:p>
          <a:p>
            <a:r>
              <a:rPr lang="ar-SA" dirty="0" err="1" smtClean="0">
                <a:solidFill>
                  <a:srgbClr val="002060"/>
                </a:solidFill>
              </a:rPr>
              <a:t>كمايستخدم</a:t>
            </a:r>
            <a:r>
              <a:rPr lang="ar-SA" dirty="0" smtClean="0">
                <a:solidFill>
                  <a:srgbClr val="002060"/>
                </a:solidFill>
              </a:rPr>
              <a:t> خدمات شبكة الانترنت </a:t>
            </a:r>
          </a:p>
          <a:p>
            <a:r>
              <a:rPr lang="ar-SA" dirty="0" smtClean="0">
                <a:solidFill>
                  <a:srgbClr val="002060"/>
                </a:solidFill>
              </a:rPr>
              <a:t>البريد الالكتروني وخدمة الحوار في الزمن الحقيقي وغيرها من الخدمات </a:t>
            </a:r>
            <a:r>
              <a:rPr lang="ar-SA" dirty="0" err="1" smtClean="0">
                <a:solidFill>
                  <a:srgbClr val="002060"/>
                </a:solidFill>
              </a:rPr>
              <a:t>الا</a:t>
            </a:r>
            <a:r>
              <a:rPr lang="ar-SA" dirty="0" smtClean="0">
                <a:solidFill>
                  <a:srgbClr val="002060"/>
                </a:solidFill>
              </a:rPr>
              <a:t> </a:t>
            </a:r>
            <a:r>
              <a:rPr lang="ar-SA" dirty="0" err="1" smtClean="0">
                <a:solidFill>
                  <a:srgbClr val="002060"/>
                </a:solidFill>
              </a:rPr>
              <a:t>انها</a:t>
            </a:r>
            <a:r>
              <a:rPr lang="ar-SA" dirty="0" smtClean="0">
                <a:solidFill>
                  <a:srgbClr val="002060"/>
                </a:solidFill>
              </a:rPr>
              <a:t> شبكة داخلية للمؤسسات </a:t>
            </a:r>
            <a:r>
              <a:rPr lang="ar-SA" dirty="0" err="1" smtClean="0">
                <a:solidFill>
                  <a:srgbClr val="002060"/>
                </a:solidFill>
              </a:rPr>
              <a:t>لايستطيع</a:t>
            </a:r>
            <a:r>
              <a:rPr lang="ar-SA" dirty="0" smtClean="0">
                <a:solidFill>
                  <a:srgbClr val="002060"/>
                </a:solidFill>
              </a:rPr>
              <a:t> أي شخص من خارج المؤسسة </a:t>
            </a:r>
            <a:r>
              <a:rPr lang="ar-SA" dirty="0" err="1" smtClean="0">
                <a:solidFill>
                  <a:srgbClr val="002060"/>
                </a:solidFill>
              </a:rPr>
              <a:t>ان</a:t>
            </a:r>
            <a:r>
              <a:rPr lang="ar-SA" dirty="0" smtClean="0">
                <a:solidFill>
                  <a:srgbClr val="002060"/>
                </a:solidFill>
              </a:rPr>
              <a:t> يدخل لها وان محتويات </a:t>
            </a:r>
            <a:r>
              <a:rPr lang="ar-SA" dirty="0" err="1" smtClean="0">
                <a:solidFill>
                  <a:srgbClr val="002060"/>
                </a:solidFill>
              </a:rPr>
              <a:t>هذة</a:t>
            </a:r>
            <a:r>
              <a:rPr lang="ar-SA" dirty="0" smtClean="0">
                <a:solidFill>
                  <a:srgbClr val="002060"/>
                </a:solidFill>
              </a:rPr>
              <a:t> الشبكة تحددها </a:t>
            </a:r>
            <a:r>
              <a:rPr lang="ar-SA" dirty="0" err="1" smtClean="0">
                <a:solidFill>
                  <a:srgbClr val="002060"/>
                </a:solidFill>
              </a:rPr>
              <a:t>الموسسة</a:t>
            </a:r>
            <a:r>
              <a:rPr lang="ar-SA" dirty="0" smtClean="0">
                <a:solidFill>
                  <a:srgbClr val="002060"/>
                </a:solidFill>
              </a:rPr>
              <a:t> </a:t>
            </a:r>
            <a:endParaRPr lang="ar-SA" dirty="0">
              <a:solidFill>
                <a:srgbClr val="002060"/>
              </a:solidFill>
            </a:endParaRPr>
          </a:p>
        </p:txBody>
      </p:sp>
      <p:pic>
        <p:nvPicPr>
          <p:cNvPr id="4" name="صورة 3" descr="LECA82O0AMCAMI3668CAYNZRQSCA5E3MPTCADUYRJ6CA8O7JXUCASWBG0ZCA3ENP17CA10B5IXCA8NKGSBCA5RJEBXCAWS9D58CA2AEIJHCAP6OSB3CAGGPHK2CA36U9ONCALEOQ31CANLA8JXCABBG82S.jpg"/>
          <p:cNvPicPr>
            <a:picLocks noChangeAspect="1"/>
          </p:cNvPicPr>
          <p:nvPr/>
        </p:nvPicPr>
        <p:blipFill>
          <a:blip r:embed="rId2"/>
          <a:stretch>
            <a:fillRect/>
          </a:stretch>
        </p:blipFill>
        <p:spPr>
          <a:xfrm>
            <a:off x="3700462" y="6072206"/>
            <a:ext cx="1743075" cy="785794"/>
          </a:xfrm>
          <a:prstGeom prst="rect">
            <a:avLst/>
          </a:prstGeom>
        </p:spPr>
      </p:pic>
    </p:spTree>
  </p:cSld>
  <p:clrMapOvr>
    <a:masterClrMapping/>
  </p:clrMapOvr>
  <p:transition>
    <p:diamon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solidFill>
                  <a:srgbClr val="C00000"/>
                </a:solidFill>
              </a:rPr>
              <a:t>اهمية</a:t>
            </a:r>
            <a:r>
              <a:rPr lang="ar-SA" dirty="0" smtClean="0">
                <a:solidFill>
                  <a:srgbClr val="C00000"/>
                </a:solidFill>
              </a:rPr>
              <a:t> وفوائد الانترنت</a:t>
            </a:r>
            <a:endParaRPr lang="ar-SA" dirty="0">
              <a:solidFill>
                <a:srgbClr val="C00000"/>
              </a:solidFill>
            </a:endParaRPr>
          </a:p>
        </p:txBody>
      </p:sp>
      <p:sp>
        <p:nvSpPr>
          <p:cNvPr id="3" name="عنصر نائب للمحتوى 2"/>
          <p:cNvSpPr>
            <a:spLocks noGrp="1"/>
          </p:cNvSpPr>
          <p:nvPr>
            <p:ph idx="1"/>
          </p:nvPr>
        </p:nvSpPr>
        <p:spPr/>
        <p:txBody>
          <a:bodyPr>
            <a:normAutofit/>
          </a:bodyPr>
          <a:lstStyle/>
          <a:p>
            <a:r>
              <a:rPr lang="ar-SA" dirty="0" smtClean="0">
                <a:solidFill>
                  <a:srgbClr val="002060"/>
                </a:solidFill>
              </a:rPr>
              <a:t>1.تقليص التكاليف </a:t>
            </a:r>
          </a:p>
          <a:p>
            <a:r>
              <a:rPr lang="ar-SA" dirty="0" smtClean="0">
                <a:solidFill>
                  <a:srgbClr val="002060"/>
                </a:solidFill>
              </a:rPr>
              <a:t>2.تسمح خدمة الانترانت بتحميل الملفات </a:t>
            </a:r>
          </a:p>
          <a:p>
            <a:r>
              <a:rPr lang="ar-SA" dirty="0" smtClean="0">
                <a:solidFill>
                  <a:srgbClr val="002060"/>
                </a:solidFill>
              </a:rPr>
              <a:t>3.توفير الوقت والجهد </a:t>
            </a:r>
          </a:p>
          <a:p>
            <a:r>
              <a:rPr lang="ar-SA" dirty="0" smtClean="0">
                <a:solidFill>
                  <a:srgbClr val="002060"/>
                </a:solidFill>
              </a:rPr>
              <a:t>4.يوفر تنظيم تبادل المعلومات والخدمات </a:t>
            </a:r>
            <a:r>
              <a:rPr lang="ar-SA" dirty="0" err="1" smtClean="0">
                <a:solidFill>
                  <a:srgbClr val="002060"/>
                </a:solidFill>
              </a:rPr>
              <a:t>الادارية</a:t>
            </a:r>
            <a:r>
              <a:rPr lang="ar-SA" dirty="0" smtClean="0">
                <a:solidFill>
                  <a:srgbClr val="002060"/>
                </a:solidFill>
              </a:rPr>
              <a:t> عن طريق نماذج معيارية متفق عليها بدلا من البريد العادي </a:t>
            </a:r>
          </a:p>
          <a:p>
            <a:r>
              <a:rPr lang="ar-SA" dirty="0" smtClean="0">
                <a:solidFill>
                  <a:srgbClr val="002060"/>
                </a:solidFill>
              </a:rPr>
              <a:t>5.يمكن </a:t>
            </a:r>
            <a:r>
              <a:rPr lang="ar-SA" dirty="0" err="1" smtClean="0">
                <a:solidFill>
                  <a:srgbClr val="002060"/>
                </a:solidFill>
              </a:rPr>
              <a:t>اعتبارالانترانت</a:t>
            </a:r>
            <a:r>
              <a:rPr lang="ar-SA" dirty="0" smtClean="0">
                <a:solidFill>
                  <a:srgbClr val="002060"/>
                </a:solidFill>
              </a:rPr>
              <a:t> </a:t>
            </a:r>
            <a:r>
              <a:rPr lang="ar-SA" dirty="0" err="1" smtClean="0">
                <a:solidFill>
                  <a:srgbClr val="002060"/>
                </a:solidFill>
              </a:rPr>
              <a:t>احدى</a:t>
            </a:r>
            <a:r>
              <a:rPr lang="ar-SA" dirty="0" smtClean="0">
                <a:solidFill>
                  <a:srgbClr val="002060"/>
                </a:solidFill>
              </a:rPr>
              <a:t> دعامات ضمان الجودة في النظام الرقمي </a:t>
            </a:r>
          </a:p>
          <a:p>
            <a:r>
              <a:rPr lang="ar-SA" dirty="0" smtClean="0">
                <a:solidFill>
                  <a:srgbClr val="002060"/>
                </a:solidFill>
              </a:rPr>
              <a:t>6.الاستقلالية </a:t>
            </a:r>
            <a:r>
              <a:rPr lang="ar-SA" dirty="0" err="1" smtClean="0">
                <a:solidFill>
                  <a:srgbClr val="002060"/>
                </a:solidFill>
              </a:rPr>
              <a:t>والمرونه</a:t>
            </a:r>
            <a:endParaRPr lang="ar-SA" dirty="0" smtClean="0">
              <a:solidFill>
                <a:srgbClr val="002060"/>
              </a:solidFill>
            </a:endParaRPr>
          </a:p>
          <a:p>
            <a:r>
              <a:rPr lang="ar-SA" dirty="0" smtClean="0">
                <a:solidFill>
                  <a:srgbClr val="002060"/>
                </a:solidFill>
              </a:rPr>
              <a:t>7.</a:t>
            </a:r>
            <a:r>
              <a:rPr lang="ar-SA" dirty="0" err="1" smtClean="0">
                <a:solidFill>
                  <a:srgbClr val="002060"/>
                </a:solidFill>
              </a:rPr>
              <a:t>تسخيرجميع</a:t>
            </a:r>
            <a:r>
              <a:rPr lang="ar-SA" dirty="0" smtClean="0">
                <a:solidFill>
                  <a:srgbClr val="002060"/>
                </a:solidFill>
              </a:rPr>
              <a:t> خدمات الانترنت وتقنيات الويب</a:t>
            </a:r>
          </a:p>
          <a:p>
            <a:r>
              <a:rPr lang="ar-SA" dirty="0" smtClean="0">
                <a:solidFill>
                  <a:srgbClr val="002060"/>
                </a:solidFill>
              </a:rPr>
              <a:t>8.قابلية التوسيع </a:t>
            </a:r>
            <a:r>
              <a:rPr lang="ar-SA" dirty="0" err="1" smtClean="0">
                <a:solidFill>
                  <a:srgbClr val="002060"/>
                </a:solidFill>
              </a:rPr>
              <a:t>الي</a:t>
            </a:r>
            <a:r>
              <a:rPr lang="ar-SA" dirty="0" smtClean="0">
                <a:solidFill>
                  <a:srgbClr val="002060"/>
                </a:solidFill>
              </a:rPr>
              <a:t> تشكيلات </a:t>
            </a:r>
            <a:r>
              <a:rPr lang="ar-SA" dirty="0" err="1" smtClean="0">
                <a:solidFill>
                  <a:srgbClr val="002060"/>
                </a:solidFill>
              </a:rPr>
              <a:t>محوسبة</a:t>
            </a:r>
            <a:r>
              <a:rPr lang="ar-SA" dirty="0" smtClean="0">
                <a:solidFill>
                  <a:srgbClr val="002060"/>
                </a:solidFill>
              </a:rPr>
              <a:t> </a:t>
            </a:r>
            <a:r>
              <a:rPr lang="ar-SA" dirty="0" err="1" smtClean="0">
                <a:solidFill>
                  <a:srgbClr val="002060"/>
                </a:solidFill>
              </a:rPr>
              <a:t>او</a:t>
            </a:r>
            <a:r>
              <a:rPr lang="ar-SA" dirty="0" smtClean="0">
                <a:solidFill>
                  <a:srgbClr val="002060"/>
                </a:solidFill>
              </a:rPr>
              <a:t> التقليص منها </a:t>
            </a:r>
            <a:endParaRPr lang="ar-SA" dirty="0">
              <a:solidFill>
                <a:srgbClr val="002060"/>
              </a:solidFill>
            </a:endParaRPr>
          </a:p>
        </p:txBody>
      </p:sp>
      <p:pic>
        <p:nvPicPr>
          <p:cNvPr id="4" name="صورة 3" descr="868517539.jpg"/>
          <p:cNvPicPr>
            <a:picLocks noChangeAspect="1"/>
          </p:cNvPicPr>
          <p:nvPr/>
        </p:nvPicPr>
        <p:blipFill>
          <a:blip r:embed="rId2" cstate="print"/>
          <a:stretch>
            <a:fillRect/>
          </a:stretch>
        </p:blipFill>
        <p:spPr>
          <a:xfrm>
            <a:off x="0" y="6357958"/>
            <a:ext cx="2000232" cy="500042"/>
          </a:xfrm>
          <a:prstGeom prst="rect">
            <a:avLst/>
          </a:prstGeom>
        </p:spPr>
      </p:pic>
    </p:spTree>
  </p:cSld>
  <p:clrMapOvr>
    <a:masterClrMapping/>
  </p:clrMapOvr>
  <p:transition>
    <p:blind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solidFill>
                  <a:srgbClr val="C00000"/>
                </a:solidFill>
              </a:rPr>
              <a:t>اجراءات</a:t>
            </a:r>
            <a:r>
              <a:rPr lang="ar-SA" dirty="0" smtClean="0">
                <a:solidFill>
                  <a:srgbClr val="C00000"/>
                </a:solidFill>
              </a:rPr>
              <a:t> شبكة الانترانت </a:t>
            </a:r>
            <a:endParaRPr lang="ar-SA" dirty="0">
              <a:solidFill>
                <a:srgbClr val="C00000"/>
              </a:solidFill>
            </a:endParaRPr>
          </a:p>
        </p:txBody>
      </p:sp>
      <p:sp>
        <p:nvSpPr>
          <p:cNvPr id="3" name="عنصر نائب للمحتوى 2"/>
          <p:cNvSpPr>
            <a:spLocks noGrp="1"/>
          </p:cNvSpPr>
          <p:nvPr>
            <p:ph idx="1"/>
          </p:nvPr>
        </p:nvSpPr>
        <p:spPr>
          <a:xfrm>
            <a:off x="500034" y="1928802"/>
            <a:ext cx="8229600" cy="4389120"/>
          </a:xfrm>
        </p:spPr>
        <p:txBody>
          <a:bodyPr>
            <a:normAutofit fontScale="85000" lnSpcReduction="20000"/>
          </a:bodyPr>
          <a:lstStyle/>
          <a:p>
            <a:r>
              <a:rPr lang="ar-SA" dirty="0" smtClean="0">
                <a:solidFill>
                  <a:srgbClr val="002060"/>
                </a:solidFill>
              </a:rPr>
              <a:t>1.التحليل </a:t>
            </a:r>
            <a:r>
              <a:rPr lang="ar-SA" dirty="0" err="1" smtClean="0">
                <a:solidFill>
                  <a:srgbClr val="002060"/>
                </a:solidFill>
              </a:rPr>
              <a:t>واعداد</a:t>
            </a:r>
            <a:r>
              <a:rPr lang="ar-SA" dirty="0" smtClean="0">
                <a:solidFill>
                  <a:srgbClr val="002060"/>
                </a:solidFill>
              </a:rPr>
              <a:t> دراسة </a:t>
            </a:r>
            <a:r>
              <a:rPr lang="ar-SA" dirty="0" err="1" smtClean="0">
                <a:solidFill>
                  <a:srgbClr val="002060"/>
                </a:solidFill>
              </a:rPr>
              <a:t>الجدوي</a:t>
            </a:r>
            <a:r>
              <a:rPr lang="ar-SA" dirty="0" smtClean="0">
                <a:solidFill>
                  <a:srgbClr val="002060"/>
                </a:solidFill>
              </a:rPr>
              <a:t> من الشبكة الانترانت (كيف نتفق </a:t>
            </a:r>
            <a:r>
              <a:rPr lang="ar-SA" dirty="0" err="1" smtClean="0">
                <a:solidFill>
                  <a:srgbClr val="002060"/>
                </a:solidFill>
              </a:rPr>
              <a:t>الي</a:t>
            </a:r>
            <a:r>
              <a:rPr lang="ar-SA" dirty="0" smtClean="0">
                <a:solidFill>
                  <a:srgbClr val="002060"/>
                </a:solidFill>
              </a:rPr>
              <a:t> الوصول </a:t>
            </a:r>
            <a:r>
              <a:rPr lang="ar-SA" dirty="0" err="1" smtClean="0">
                <a:solidFill>
                  <a:srgbClr val="002060"/>
                </a:solidFill>
              </a:rPr>
              <a:t>الي</a:t>
            </a:r>
            <a:r>
              <a:rPr lang="ar-SA" dirty="0" smtClean="0">
                <a:solidFill>
                  <a:srgbClr val="002060"/>
                </a:solidFill>
              </a:rPr>
              <a:t> المعلومات)</a:t>
            </a:r>
          </a:p>
          <a:p>
            <a:r>
              <a:rPr lang="ar-SA" dirty="0" smtClean="0">
                <a:solidFill>
                  <a:srgbClr val="002060"/>
                </a:solidFill>
              </a:rPr>
              <a:t>2.اختيار </a:t>
            </a:r>
            <a:r>
              <a:rPr lang="ar-SA" dirty="0" err="1" smtClean="0">
                <a:solidFill>
                  <a:srgbClr val="002060"/>
                </a:solidFill>
              </a:rPr>
              <a:t>ادوات</a:t>
            </a:r>
            <a:r>
              <a:rPr lang="ar-SA" dirty="0" smtClean="0">
                <a:solidFill>
                  <a:srgbClr val="002060"/>
                </a:solidFill>
              </a:rPr>
              <a:t> العمل(كبرامج التصميم في بناء </a:t>
            </a:r>
            <a:r>
              <a:rPr lang="ar-SA" dirty="0" err="1" smtClean="0">
                <a:solidFill>
                  <a:srgbClr val="002060"/>
                </a:solidFill>
              </a:rPr>
              <a:t>هذة</a:t>
            </a:r>
            <a:r>
              <a:rPr lang="ar-SA" dirty="0" smtClean="0">
                <a:solidFill>
                  <a:srgbClr val="002060"/>
                </a:solidFill>
              </a:rPr>
              <a:t> الشبكة في برامج مرتفعة التكاليف وبرامج غير ذلك)</a:t>
            </a:r>
          </a:p>
          <a:p>
            <a:r>
              <a:rPr lang="ar-SA" dirty="0" smtClean="0">
                <a:solidFill>
                  <a:srgbClr val="002060"/>
                </a:solidFill>
              </a:rPr>
              <a:t>3.</a:t>
            </a:r>
            <a:r>
              <a:rPr lang="ar-SA" dirty="0" err="1" smtClean="0">
                <a:solidFill>
                  <a:srgbClr val="002060"/>
                </a:solidFill>
              </a:rPr>
              <a:t>اصدار</a:t>
            </a:r>
            <a:r>
              <a:rPr lang="ar-SA" dirty="0" smtClean="0">
                <a:solidFill>
                  <a:srgbClr val="002060"/>
                </a:solidFill>
              </a:rPr>
              <a:t> نسخة تجريبية لدراسة مدى تقبل المستخدمين(مدى تقبلهم </a:t>
            </a:r>
            <a:r>
              <a:rPr lang="ar-SA" dirty="0" err="1" smtClean="0">
                <a:solidFill>
                  <a:srgbClr val="002060"/>
                </a:solidFill>
              </a:rPr>
              <a:t>الي</a:t>
            </a:r>
            <a:r>
              <a:rPr lang="ar-SA" dirty="0" smtClean="0">
                <a:solidFill>
                  <a:srgbClr val="002060"/>
                </a:solidFill>
              </a:rPr>
              <a:t> النسخة الجديدة )</a:t>
            </a:r>
          </a:p>
          <a:p>
            <a:r>
              <a:rPr lang="ar-SA" dirty="0" smtClean="0">
                <a:solidFill>
                  <a:srgbClr val="002060"/>
                </a:solidFill>
              </a:rPr>
              <a:t>4.تنفيذ المشروع (عن طريق تقبل العاملين)</a:t>
            </a:r>
          </a:p>
          <a:p>
            <a:r>
              <a:rPr lang="ar-SA" dirty="0" smtClean="0">
                <a:solidFill>
                  <a:srgbClr val="002060"/>
                </a:solidFill>
              </a:rPr>
              <a:t>5.المتابعة والصيانة (من استمرار </a:t>
            </a:r>
            <a:r>
              <a:rPr lang="ar-SA" dirty="0" err="1" smtClean="0">
                <a:solidFill>
                  <a:srgbClr val="002060"/>
                </a:solidFill>
              </a:rPr>
              <a:t>ودينونة</a:t>
            </a:r>
            <a:r>
              <a:rPr lang="ar-SA" dirty="0" smtClean="0">
                <a:solidFill>
                  <a:srgbClr val="002060"/>
                </a:solidFill>
              </a:rPr>
              <a:t> الشبكة)</a:t>
            </a:r>
          </a:p>
          <a:p>
            <a:r>
              <a:rPr lang="ar-SA" dirty="0" smtClean="0">
                <a:solidFill>
                  <a:schemeClr val="accent6">
                    <a:lumMod val="60000"/>
                    <a:lumOff val="40000"/>
                  </a:schemeClr>
                </a:solidFill>
              </a:rPr>
              <a:t>سادسا:الشبكة الخارجية (</a:t>
            </a:r>
            <a:r>
              <a:rPr lang="ar-SA" dirty="0" err="1" smtClean="0">
                <a:solidFill>
                  <a:schemeClr val="accent6">
                    <a:lumMod val="60000"/>
                    <a:lumOff val="40000"/>
                  </a:schemeClr>
                </a:solidFill>
              </a:rPr>
              <a:t>الاكسترانت</a:t>
            </a:r>
            <a:r>
              <a:rPr lang="ar-SA" dirty="0" smtClean="0">
                <a:solidFill>
                  <a:schemeClr val="accent6">
                    <a:lumMod val="60000"/>
                    <a:lumOff val="40000"/>
                  </a:schemeClr>
                </a:solidFill>
              </a:rPr>
              <a:t>) </a:t>
            </a:r>
            <a:r>
              <a:rPr lang="ar-SA" dirty="0" smtClean="0">
                <a:solidFill>
                  <a:srgbClr val="002060"/>
                </a:solidFill>
              </a:rPr>
              <a:t>هي عبارة عن </a:t>
            </a:r>
            <a:r>
              <a:rPr lang="ar-SA" dirty="0" err="1" smtClean="0">
                <a:solidFill>
                  <a:srgbClr val="002060"/>
                </a:solidFill>
              </a:rPr>
              <a:t>شبكاتانترانت</a:t>
            </a:r>
            <a:r>
              <a:rPr lang="ar-SA" dirty="0" smtClean="0">
                <a:solidFill>
                  <a:srgbClr val="002060"/>
                </a:solidFill>
              </a:rPr>
              <a:t> داخلية توسعت وامتدت خدماتها </a:t>
            </a:r>
            <a:r>
              <a:rPr lang="ar-SA" dirty="0" err="1" smtClean="0">
                <a:solidFill>
                  <a:srgbClr val="002060"/>
                </a:solidFill>
              </a:rPr>
              <a:t>الي</a:t>
            </a:r>
            <a:r>
              <a:rPr lang="ar-SA" dirty="0" smtClean="0">
                <a:solidFill>
                  <a:srgbClr val="002060"/>
                </a:solidFill>
              </a:rPr>
              <a:t> مستخدمين خارجيين مخولين من خارج المنظمة بان يكون لهم وصول واستخدام محدود </a:t>
            </a:r>
            <a:r>
              <a:rPr lang="ar-SA" dirty="0" err="1" smtClean="0">
                <a:solidFill>
                  <a:srgbClr val="002060"/>
                </a:solidFill>
              </a:rPr>
              <a:t>الي</a:t>
            </a:r>
            <a:r>
              <a:rPr lang="ar-SA" dirty="0" smtClean="0">
                <a:solidFill>
                  <a:srgbClr val="002060"/>
                </a:solidFill>
              </a:rPr>
              <a:t> الشبكات المنظمة </a:t>
            </a:r>
          </a:p>
          <a:p>
            <a:r>
              <a:rPr lang="ar-SA" dirty="0" smtClean="0">
                <a:solidFill>
                  <a:srgbClr val="002060"/>
                </a:solidFill>
              </a:rPr>
              <a:t>ويعرف </a:t>
            </a:r>
            <a:r>
              <a:rPr lang="ar-SA" dirty="0" err="1" smtClean="0">
                <a:solidFill>
                  <a:srgbClr val="002060"/>
                </a:solidFill>
              </a:rPr>
              <a:t>الاكسرانت</a:t>
            </a:r>
            <a:r>
              <a:rPr lang="ar-SA" dirty="0" smtClean="0">
                <a:solidFill>
                  <a:srgbClr val="002060"/>
                </a:solidFill>
              </a:rPr>
              <a:t> </a:t>
            </a:r>
            <a:r>
              <a:rPr lang="ar-SA" dirty="0" err="1" smtClean="0">
                <a:solidFill>
                  <a:srgbClr val="002060"/>
                </a:solidFill>
              </a:rPr>
              <a:t>ايضا</a:t>
            </a:r>
            <a:r>
              <a:rPr lang="ar-SA" dirty="0" smtClean="0">
                <a:solidFill>
                  <a:srgbClr val="002060"/>
                </a:solidFill>
              </a:rPr>
              <a:t> </a:t>
            </a:r>
            <a:r>
              <a:rPr lang="ar-SA" dirty="0" err="1" smtClean="0">
                <a:solidFill>
                  <a:srgbClr val="002060"/>
                </a:solidFill>
              </a:rPr>
              <a:t>بانها</a:t>
            </a:r>
            <a:r>
              <a:rPr lang="ar-SA" dirty="0" smtClean="0">
                <a:solidFill>
                  <a:srgbClr val="002060"/>
                </a:solidFill>
              </a:rPr>
              <a:t> شبكة المعلوماتية المكونة من مجموعات شبكات انترانت ترتبط </a:t>
            </a:r>
            <a:r>
              <a:rPr lang="ar-SA" dirty="0" err="1" smtClean="0">
                <a:solidFill>
                  <a:srgbClr val="002060"/>
                </a:solidFill>
              </a:rPr>
              <a:t>ببعضها</a:t>
            </a:r>
            <a:r>
              <a:rPr lang="ar-SA" dirty="0" smtClean="0">
                <a:solidFill>
                  <a:srgbClr val="002060"/>
                </a:solidFill>
              </a:rPr>
              <a:t> عن طريق الانترنت  وتحافظ علي </a:t>
            </a:r>
            <a:r>
              <a:rPr lang="ar-SA" dirty="0" err="1" smtClean="0">
                <a:solidFill>
                  <a:srgbClr val="002060"/>
                </a:solidFill>
              </a:rPr>
              <a:t>خصوصة</a:t>
            </a:r>
            <a:r>
              <a:rPr lang="ar-SA" dirty="0" smtClean="0">
                <a:solidFill>
                  <a:srgbClr val="002060"/>
                </a:solidFill>
              </a:rPr>
              <a:t> شبكة الانترانت مع منح </a:t>
            </a:r>
            <a:r>
              <a:rPr lang="ar-SA" dirty="0" err="1" smtClean="0">
                <a:solidFill>
                  <a:srgbClr val="002060"/>
                </a:solidFill>
              </a:rPr>
              <a:t>احقية</a:t>
            </a:r>
            <a:r>
              <a:rPr lang="ar-SA" dirty="0" smtClean="0">
                <a:solidFill>
                  <a:srgbClr val="002060"/>
                </a:solidFill>
              </a:rPr>
              <a:t> الشراكة علي بعض الخدمات والملفات فيما بينها أي </a:t>
            </a:r>
            <a:r>
              <a:rPr lang="ar-SA" dirty="0" err="1" smtClean="0">
                <a:solidFill>
                  <a:srgbClr val="002060"/>
                </a:solidFill>
              </a:rPr>
              <a:t>ان</a:t>
            </a:r>
            <a:r>
              <a:rPr lang="ar-SA" dirty="0" smtClean="0">
                <a:solidFill>
                  <a:srgbClr val="002060"/>
                </a:solidFill>
              </a:rPr>
              <a:t> شبكة </a:t>
            </a:r>
            <a:r>
              <a:rPr lang="ar-SA" dirty="0" err="1" smtClean="0">
                <a:solidFill>
                  <a:srgbClr val="002060"/>
                </a:solidFill>
              </a:rPr>
              <a:t>الاكسترانت</a:t>
            </a:r>
            <a:r>
              <a:rPr lang="ar-SA" dirty="0" smtClean="0">
                <a:solidFill>
                  <a:srgbClr val="002060"/>
                </a:solidFill>
              </a:rPr>
              <a:t> هي شبكة التي تربط شبكات الانترانت الخاصة بالمتعاملين والشركاء الذي تجمعهم شراكة العمل</a:t>
            </a:r>
            <a:endParaRPr lang="ar-SA" dirty="0">
              <a:solidFill>
                <a:srgbClr val="002060"/>
              </a:solidFill>
            </a:endParaRPr>
          </a:p>
        </p:txBody>
      </p:sp>
      <p:pic>
        <p:nvPicPr>
          <p:cNvPr id="4" name="صورة 3" descr="ZTCAVYOMN1CA3OHZBTCAVGAQIMCAMOVWZ3CAOF2X1FCA13BX1TCAF2E4HPCAWJHLN8CAGHZTM7CAATHPW6CAZRZ8FMCAMVKOX1CAB25INFCAMJ6KPSCAV6TH8LCAAZH4NNCA7XDWXLCAC5B0CKCAFQ9I6Y.jpg"/>
          <p:cNvPicPr>
            <a:picLocks noChangeAspect="1"/>
          </p:cNvPicPr>
          <p:nvPr/>
        </p:nvPicPr>
        <p:blipFill>
          <a:blip r:embed="rId2"/>
          <a:stretch>
            <a:fillRect/>
          </a:stretch>
        </p:blipFill>
        <p:spPr>
          <a:xfrm>
            <a:off x="7072330" y="6286520"/>
            <a:ext cx="2071670" cy="571480"/>
          </a:xfrm>
          <a:prstGeom prst="rect">
            <a:avLst/>
          </a:prstGeom>
        </p:spPr>
      </p:pic>
    </p:spTree>
  </p:cSld>
  <p:clrMapOvr>
    <a:masterClrMapping/>
  </p:clrMapOvr>
  <p:transition>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28604"/>
            <a:ext cx="8229600" cy="642942"/>
          </a:xfrm>
        </p:spPr>
        <p:txBody>
          <a:bodyPr>
            <a:normAutofit fontScale="90000"/>
          </a:bodyPr>
          <a:lstStyle/>
          <a:p>
            <a:pPr algn="ctr"/>
            <a:r>
              <a:rPr lang="ar-SA" sz="4400" dirty="0" err="1" smtClean="0">
                <a:solidFill>
                  <a:srgbClr val="C00000"/>
                </a:solidFill>
              </a:rPr>
              <a:t>اهمية</a:t>
            </a:r>
            <a:r>
              <a:rPr lang="ar-SA" sz="4400" dirty="0" smtClean="0">
                <a:solidFill>
                  <a:srgbClr val="C00000"/>
                </a:solidFill>
              </a:rPr>
              <a:t> وفوائد </a:t>
            </a:r>
            <a:r>
              <a:rPr lang="ar-SA" sz="4400" dirty="0" err="1" smtClean="0">
                <a:solidFill>
                  <a:srgbClr val="C00000"/>
                </a:solidFill>
              </a:rPr>
              <a:t>الاكسترانت</a:t>
            </a:r>
            <a:r>
              <a:rPr lang="ar-SA" sz="4400" dirty="0" smtClean="0">
                <a:solidFill>
                  <a:srgbClr val="C00000"/>
                </a:solidFill>
              </a:rPr>
              <a:t> للمؤسسات </a:t>
            </a:r>
            <a:endParaRPr lang="ar-SA" sz="4400" dirty="0">
              <a:solidFill>
                <a:srgbClr val="C00000"/>
              </a:solidFill>
            </a:endParaRPr>
          </a:p>
        </p:txBody>
      </p:sp>
      <p:sp>
        <p:nvSpPr>
          <p:cNvPr id="3" name="عنصر نائب للمحتوى 2"/>
          <p:cNvSpPr>
            <a:spLocks noGrp="1"/>
          </p:cNvSpPr>
          <p:nvPr>
            <p:ph idx="1"/>
          </p:nvPr>
        </p:nvSpPr>
        <p:spPr>
          <a:xfrm>
            <a:off x="457200" y="1142984"/>
            <a:ext cx="8186766" cy="5181616"/>
          </a:xfrm>
        </p:spPr>
        <p:txBody>
          <a:bodyPr>
            <a:noAutofit/>
          </a:bodyPr>
          <a:lstStyle/>
          <a:p>
            <a:r>
              <a:rPr lang="ar-SA" sz="2000" dirty="0" smtClean="0">
                <a:solidFill>
                  <a:srgbClr val="002060"/>
                </a:solidFill>
              </a:rPr>
              <a:t>1.تسهيل عمليات تبادل المعلومات </a:t>
            </a:r>
          </a:p>
          <a:p>
            <a:r>
              <a:rPr lang="ar-SA" sz="2000" dirty="0" smtClean="0">
                <a:solidFill>
                  <a:srgbClr val="002060"/>
                </a:solidFill>
              </a:rPr>
              <a:t>2.متابعة قوائم الشراء </a:t>
            </a:r>
            <a:r>
              <a:rPr lang="ar-SA" sz="2000" dirty="0" err="1" smtClean="0">
                <a:solidFill>
                  <a:srgbClr val="002060"/>
                </a:solidFill>
              </a:rPr>
              <a:t>واحجام</a:t>
            </a:r>
            <a:r>
              <a:rPr lang="ar-SA" sz="2000" dirty="0" smtClean="0">
                <a:solidFill>
                  <a:srgbClr val="002060"/>
                </a:solidFill>
              </a:rPr>
              <a:t> المواد والبضائع والمعلومات </a:t>
            </a:r>
            <a:r>
              <a:rPr lang="ar-SA" sz="2000" dirty="0" err="1" smtClean="0">
                <a:solidFill>
                  <a:srgbClr val="002060"/>
                </a:solidFill>
              </a:rPr>
              <a:t>المتبادله</a:t>
            </a:r>
            <a:r>
              <a:rPr lang="ar-SA" sz="2000" dirty="0" smtClean="0">
                <a:solidFill>
                  <a:srgbClr val="002060"/>
                </a:solidFill>
              </a:rPr>
              <a:t> </a:t>
            </a:r>
          </a:p>
          <a:p>
            <a:r>
              <a:rPr lang="ar-SA" sz="2000" dirty="0" smtClean="0">
                <a:solidFill>
                  <a:srgbClr val="002060"/>
                </a:solidFill>
              </a:rPr>
              <a:t>3.خدمة التوظيف (</a:t>
            </a:r>
            <a:r>
              <a:rPr lang="ar-SA" sz="2000" dirty="0" err="1" smtClean="0">
                <a:solidFill>
                  <a:srgbClr val="002060"/>
                </a:solidFill>
              </a:rPr>
              <a:t>الموهلة</a:t>
            </a:r>
            <a:r>
              <a:rPr lang="ar-SA" sz="2000" dirty="0" smtClean="0">
                <a:solidFill>
                  <a:srgbClr val="002060"/>
                </a:solidFill>
              </a:rPr>
              <a:t> الجامعي ومعاهد ومراكز التدريب)</a:t>
            </a:r>
          </a:p>
          <a:p>
            <a:r>
              <a:rPr lang="ar-SA" sz="2000" dirty="0" smtClean="0">
                <a:solidFill>
                  <a:srgbClr val="002060"/>
                </a:solidFill>
              </a:rPr>
              <a:t>4.تواصل الشبكات وتوزيع وتبادل المواد والبضائع (تربط الموزعين المحليين بالمزود </a:t>
            </a:r>
            <a:r>
              <a:rPr lang="ar-SA" sz="2000" dirty="0" err="1" smtClean="0">
                <a:solidFill>
                  <a:srgbClr val="002060"/>
                </a:solidFill>
              </a:rPr>
              <a:t>الرئسي</a:t>
            </a:r>
            <a:r>
              <a:rPr lang="ar-SA" sz="2000" dirty="0" smtClean="0">
                <a:solidFill>
                  <a:srgbClr val="002060"/>
                </a:solidFill>
              </a:rPr>
              <a:t> لتسريع عمليات الطلب والشحن)</a:t>
            </a:r>
          </a:p>
          <a:p>
            <a:r>
              <a:rPr lang="ar-SA" sz="2000" dirty="0" smtClean="0">
                <a:solidFill>
                  <a:srgbClr val="002060"/>
                </a:solidFill>
              </a:rPr>
              <a:t>5.</a:t>
            </a:r>
            <a:r>
              <a:rPr lang="ar-SA" sz="2000" dirty="0" err="1" smtClean="0">
                <a:solidFill>
                  <a:srgbClr val="002060"/>
                </a:solidFill>
              </a:rPr>
              <a:t>اصبحت</a:t>
            </a:r>
            <a:r>
              <a:rPr lang="ar-SA" sz="2000" dirty="0" smtClean="0">
                <a:solidFill>
                  <a:srgbClr val="002060"/>
                </a:solidFill>
              </a:rPr>
              <a:t> شبكات </a:t>
            </a:r>
            <a:r>
              <a:rPr lang="ar-SA" sz="2000" dirty="0" err="1" smtClean="0">
                <a:solidFill>
                  <a:srgbClr val="002060"/>
                </a:solidFill>
              </a:rPr>
              <a:t>الاكسترانت</a:t>
            </a:r>
            <a:r>
              <a:rPr lang="ar-SA" sz="2000" dirty="0" smtClean="0">
                <a:solidFill>
                  <a:srgbClr val="002060"/>
                </a:solidFill>
              </a:rPr>
              <a:t> الخارجية </a:t>
            </a:r>
            <a:r>
              <a:rPr lang="ar-SA" sz="2000" dirty="0" err="1" smtClean="0">
                <a:solidFill>
                  <a:srgbClr val="002060"/>
                </a:solidFill>
              </a:rPr>
              <a:t>هذة</a:t>
            </a:r>
            <a:r>
              <a:rPr lang="ar-SA" sz="2000" dirty="0" smtClean="0">
                <a:solidFill>
                  <a:srgbClr val="002060"/>
                </a:solidFill>
              </a:rPr>
              <a:t> من </a:t>
            </a:r>
            <a:r>
              <a:rPr lang="ar-SA" sz="2000" dirty="0" err="1" smtClean="0">
                <a:solidFill>
                  <a:srgbClr val="002060"/>
                </a:solidFill>
              </a:rPr>
              <a:t>اكثر</a:t>
            </a:r>
            <a:r>
              <a:rPr lang="ar-SA" sz="2000" dirty="0" smtClean="0">
                <a:solidFill>
                  <a:srgbClr val="002060"/>
                </a:solidFill>
              </a:rPr>
              <a:t> التقنيات الرائجة في هذه الوقت الحاضر</a:t>
            </a:r>
          </a:p>
          <a:p>
            <a:r>
              <a:rPr lang="ar-SA" sz="2000" dirty="0" smtClean="0">
                <a:solidFill>
                  <a:srgbClr val="002060"/>
                </a:solidFill>
              </a:rPr>
              <a:t>6.هنالك تطبيقات عملية  متعدد تتولاها شبكات </a:t>
            </a:r>
            <a:r>
              <a:rPr lang="ar-SA" sz="2000" dirty="0" err="1" smtClean="0">
                <a:solidFill>
                  <a:srgbClr val="002060"/>
                </a:solidFill>
              </a:rPr>
              <a:t>الاكسترانت</a:t>
            </a:r>
            <a:r>
              <a:rPr lang="ar-SA" sz="2000" dirty="0" smtClean="0">
                <a:solidFill>
                  <a:srgbClr val="002060"/>
                </a:solidFill>
              </a:rPr>
              <a:t> الخارجية وان يتم استثمارها </a:t>
            </a:r>
            <a:r>
              <a:rPr lang="ar-SA" sz="2000" dirty="0" err="1" smtClean="0">
                <a:solidFill>
                  <a:srgbClr val="002060"/>
                </a:solidFill>
              </a:rPr>
              <a:t>للموسسات</a:t>
            </a:r>
            <a:r>
              <a:rPr lang="ar-SA" sz="2000" dirty="0" smtClean="0">
                <a:solidFill>
                  <a:srgbClr val="002060"/>
                </a:solidFill>
              </a:rPr>
              <a:t>  مثل</a:t>
            </a:r>
          </a:p>
          <a:p>
            <a:r>
              <a:rPr lang="ar-SA" sz="2000" dirty="0" smtClean="0">
                <a:solidFill>
                  <a:srgbClr val="002060"/>
                </a:solidFill>
              </a:rPr>
              <a:t>أ. الوصول والتعامل عن بعد</a:t>
            </a:r>
          </a:p>
          <a:p>
            <a:r>
              <a:rPr lang="ar-SA" sz="2000" dirty="0" smtClean="0">
                <a:solidFill>
                  <a:srgbClr val="002060"/>
                </a:solidFill>
              </a:rPr>
              <a:t>ب. الربط بين المركز والفروع </a:t>
            </a:r>
          </a:p>
          <a:p>
            <a:r>
              <a:rPr lang="ar-SA" sz="2000" dirty="0" smtClean="0">
                <a:solidFill>
                  <a:srgbClr val="002060"/>
                </a:solidFill>
              </a:rPr>
              <a:t>ج.الوصول </a:t>
            </a:r>
            <a:r>
              <a:rPr lang="ar-SA" sz="2000" dirty="0" err="1" smtClean="0">
                <a:solidFill>
                  <a:srgbClr val="002060"/>
                </a:solidFill>
              </a:rPr>
              <a:t>الي</a:t>
            </a:r>
            <a:r>
              <a:rPr lang="ar-SA" sz="2000" dirty="0" smtClean="0">
                <a:solidFill>
                  <a:srgbClr val="002060"/>
                </a:solidFill>
              </a:rPr>
              <a:t> </a:t>
            </a:r>
            <a:r>
              <a:rPr lang="ar-SA" sz="2000" dirty="0" err="1" smtClean="0">
                <a:solidFill>
                  <a:srgbClr val="002060"/>
                </a:solidFill>
              </a:rPr>
              <a:t>الاجهزة</a:t>
            </a:r>
            <a:r>
              <a:rPr lang="ar-SA" sz="2000" dirty="0" smtClean="0">
                <a:solidFill>
                  <a:srgbClr val="002060"/>
                </a:solidFill>
              </a:rPr>
              <a:t> والحواسيب الخادمة كبيرة الحجم </a:t>
            </a:r>
          </a:p>
          <a:p>
            <a:r>
              <a:rPr lang="ar-SA" sz="2000" dirty="0" smtClean="0">
                <a:solidFill>
                  <a:srgbClr val="002060"/>
                </a:solidFill>
              </a:rPr>
              <a:t>د.استعراض واستخدام واجهة الشبكة العالمية </a:t>
            </a:r>
          </a:p>
          <a:p>
            <a:r>
              <a:rPr lang="ar-SA" sz="2000" dirty="0" smtClean="0">
                <a:solidFill>
                  <a:srgbClr val="002060"/>
                </a:solidFill>
              </a:rPr>
              <a:t>ه.تبادل المعلومات الالكترونية </a:t>
            </a:r>
          </a:p>
          <a:p>
            <a:r>
              <a:rPr lang="ar-SA" sz="2000" dirty="0" smtClean="0">
                <a:solidFill>
                  <a:srgbClr val="002060"/>
                </a:solidFill>
              </a:rPr>
              <a:t>7.</a:t>
            </a:r>
            <a:r>
              <a:rPr lang="ar-SA" sz="2000" dirty="0" err="1" smtClean="0">
                <a:solidFill>
                  <a:srgbClr val="002060"/>
                </a:solidFill>
              </a:rPr>
              <a:t>بدات</a:t>
            </a:r>
            <a:r>
              <a:rPr lang="ar-SA" sz="2000" dirty="0" smtClean="0">
                <a:solidFill>
                  <a:srgbClr val="002060"/>
                </a:solidFill>
              </a:rPr>
              <a:t> تظهر </a:t>
            </a:r>
            <a:r>
              <a:rPr lang="ar-SA" sz="2000" dirty="0" err="1" smtClean="0">
                <a:solidFill>
                  <a:srgbClr val="002060"/>
                </a:solidFill>
              </a:rPr>
              <a:t>هذهي</a:t>
            </a:r>
            <a:r>
              <a:rPr lang="ar-SA" sz="2000" dirty="0" smtClean="0">
                <a:solidFill>
                  <a:srgbClr val="002060"/>
                </a:solidFill>
              </a:rPr>
              <a:t> التطبيقات علي الويب </a:t>
            </a:r>
            <a:r>
              <a:rPr lang="ar-SA" sz="2000" dirty="0" err="1" smtClean="0">
                <a:solidFill>
                  <a:srgbClr val="002060"/>
                </a:solidFill>
              </a:rPr>
              <a:t>اذن</a:t>
            </a:r>
            <a:r>
              <a:rPr lang="ar-SA" sz="2000" dirty="0" smtClean="0">
                <a:solidFill>
                  <a:srgbClr val="002060"/>
                </a:solidFill>
              </a:rPr>
              <a:t> ممكن الو صول </a:t>
            </a:r>
            <a:r>
              <a:rPr lang="ar-SA" sz="2000" dirty="0" err="1" smtClean="0">
                <a:solidFill>
                  <a:srgbClr val="002060"/>
                </a:solidFill>
              </a:rPr>
              <a:t>الي</a:t>
            </a:r>
            <a:r>
              <a:rPr lang="ar-SA" sz="2000" dirty="0" smtClean="0">
                <a:solidFill>
                  <a:srgbClr val="002060"/>
                </a:solidFill>
              </a:rPr>
              <a:t> صفات محدودة وفق كلمة مرور واسم مستخدم </a:t>
            </a:r>
            <a:endParaRPr lang="ar-SA" sz="2000" dirty="0">
              <a:solidFill>
                <a:srgbClr val="002060"/>
              </a:solidFill>
            </a:endParaRPr>
          </a:p>
        </p:txBody>
      </p:sp>
      <p:pic>
        <p:nvPicPr>
          <p:cNvPr id="4" name="صورة 3" descr="صورة.bmp"/>
          <p:cNvPicPr>
            <a:picLocks noChangeAspect="1"/>
          </p:cNvPicPr>
          <p:nvPr/>
        </p:nvPicPr>
        <p:blipFill>
          <a:blip r:embed="rId2"/>
          <a:stretch>
            <a:fillRect/>
          </a:stretch>
        </p:blipFill>
        <p:spPr>
          <a:xfrm>
            <a:off x="3500431" y="6215082"/>
            <a:ext cx="1071570" cy="642918"/>
          </a:xfrm>
          <a:prstGeom prst="rect">
            <a:avLst/>
          </a:prstGeom>
        </p:spPr>
      </p:pic>
    </p:spTree>
  </p:cSld>
  <p:clrMapOvr>
    <a:masterClrMapping/>
  </p:clrMapOvr>
  <p:transition>
    <p:strip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510334"/>
          </a:xfrm>
        </p:spPr>
        <p:txBody>
          <a:bodyPr>
            <a:normAutofit fontScale="90000"/>
          </a:bodyPr>
          <a:lstStyle/>
          <a:p>
            <a:pPr algn="ctr"/>
            <a:r>
              <a:rPr lang="ar-SA" dirty="0" smtClean="0">
                <a:solidFill>
                  <a:srgbClr val="C00000"/>
                </a:solidFill>
              </a:rPr>
              <a:t>حماية </a:t>
            </a:r>
            <a:r>
              <a:rPr lang="ar-SA" dirty="0" err="1" smtClean="0">
                <a:solidFill>
                  <a:srgbClr val="C00000"/>
                </a:solidFill>
              </a:rPr>
              <a:t>الاكسترانت</a:t>
            </a:r>
            <a:r>
              <a:rPr lang="ar-SA" dirty="0" smtClean="0">
                <a:solidFill>
                  <a:srgbClr val="C00000"/>
                </a:solidFill>
              </a:rPr>
              <a:t>(من الاختراق) </a:t>
            </a:r>
            <a:endParaRPr lang="ar-SA" dirty="0">
              <a:solidFill>
                <a:srgbClr val="C00000"/>
              </a:solidFill>
            </a:endParaRPr>
          </a:p>
        </p:txBody>
      </p:sp>
      <p:sp>
        <p:nvSpPr>
          <p:cNvPr id="3" name="عنصر نائب للمحتوى 2"/>
          <p:cNvSpPr>
            <a:spLocks noGrp="1"/>
          </p:cNvSpPr>
          <p:nvPr>
            <p:ph idx="1"/>
          </p:nvPr>
        </p:nvSpPr>
        <p:spPr>
          <a:xfrm>
            <a:off x="457200" y="1214422"/>
            <a:ext cx="8229600" cy="5072098"/>
          </a:xfrm>
        </p:spPr>
        <p:txBody>
          <a:bodyPr>
            <a:noAutofit/>
          </a:bodyPr>
          <a:lstStyle/>
          <a:p>
            <a:r>
              <a:rPr lang="ar-SA" sz="2000" dirty="0" smtClean="0">
                <a:solidFill>
                  <a:srgbClr val="002060"/>
                </a:solidFill>
              </a:rPr>
              <a:t>ضرورية حماية الربط عبر الشبكة الخارجية </a:t>
            </a:r>
            <a:r>
              <a:rPr lang="ar-SA" sz="2000" dirty="0" err="1" smtClean="0">
                <a:solidFill>
                  <a:srgbClr val="002060"/>
                </a:solidFill>
              </a:rPr>
              <a:t>الاكسترانت</a:t>
            </a:r>
            <a:r>
              <a:rPr lang="ar-SA" sz="2000" dirty="0" smtClean="0">
                <a:solidFill>
                  <a:srgbClr val="002060"/>
                </a:solidFill>
              </a:rPr>
              <a:t> وهنا </a:t>
            </a:r>
            <a:r>
              <a:rPr lang="ar-SA" sz="2000" dirty="0" err="1" smtClean="0">
                <a:solidFill>
                  <a:srgbClr val="002060"/>
                </a:solidFill>
              </a:rPr>
              <a:t>ياتي</a:t>
            </a:r>
            <a:r>
              <a:rPr lang="ar-SA" sz="2000" dirty="0" smtClean="0">
                <a:solidFill>
                  <a:srgbClr val="002060"/>
                </a:solidFill>
              </a:rPr>
              <a:t> دور الجدار </a:t>
            </a:r>
            <a:r>
              <a:rPr lang="ar-SA" sz="2000" dirty="0" err="1" smtClean="0">
                <a:solidFill>
                  <a:srgbClr val="002060"/>
                </a:solidFill>
              </a:rPr>
              <a:t>الناروالذي</a:t>
            </a:r>
            <a:r>
              <a:rPr lang="ar-SA" sz="2000" dirty="0" smtClean="0">
                <a:solidFill>
                  <a:srgbClr val="002060"/>
                </a:solidFill>
              </a:rPr>
              <a:t> هو عبارة عن مكونات مادية وبرمجيات خاصة وتوضع بين الشبكة الداخلية والخارجية</a:t>
            </a:r>
          </a:p>
          <a:p>
            <a:r>
              <a:rPr lang="ar-SA" sz="2000" dirty="0" smtClean="0">
                <a:solidFill>
                  <a:srgbClr val="002060"/>
                </a:solidFill>
              </a:rPr>
              <a:t>التركيبة البنيوية للشبكات </a:t>
            </a:r>
            <a:r>
              <a:rPr lang="ar-SA" sz="2000" dirty="0" err="1" smtClean="0">
                <a:solidFill>
                  <a:srgbClr val="002060"/>
                </a:solidFill>
              </a:rPr>
              <a:t>او</a:t>
            </a:r>
            <a:r>
              <a:rPr lang="ar-SA" sz="2000" dirty="0" smtClean="0">
                <a:solidFill>
                  <a:srgbClr val="002060"/>
                </a:solidFill>
              </a:rPr>
              <a:t> </a:t>
            </a:r>
            <a:r>
              <a:rPr lang="ar-SA" sz="2000" dirty="0" err="1" smtClean="0">
                <a:solidFill>
                  <a:srgbClr val="002060"/>
                </a:solidFill>
              </a:rPr>
              <a:t>الشكال</a:t>
            </a:r>
            <a:r>
              <a:rPr lang="ar-SA" sz="2000" dirty="0" smtClean="0">
                <a:solidFill>
                  <a:srgbClr val="002060"/>
                </a:solidFill>
              </a:rPr>
              <a:t> الشبكات </a:t>
            </a:r>
          </a:p>
          <a:p>
            <a:r>
              <a:rPr lang="ar-SA" sz="2000" dirty="0" smtClean="0">
                <a:solidFill>
                  <a:srgbClr val="00B050"/>
                </a:solidFill>
              </a:rPr>
              <a:t>هناك عدة </a:t>
            </a:r>
            <a:r>
              <a:rPr lang="ar-SA" sz="2000" dirty="0" err="1" smtClean="0">
                <a:solidFill>
                  <a:srgbClr val="00B050"/>
                </a:solidFill>
              </a:rPr>
              <a:t>انواع</a:t>
            </a:r>
            <a:r>
              <a:rPr lang="ar-SA" sz="2000" dirty="0" smtClean="0">
                <a:solidFill>
                  <a:srgbClr val="00B050"/>
                </a:solidFill>
              </a:rPr>
              <a:t> رئيسية</a:t>
            </a:r>
          </a:p>
          <a:p>
            <a:r>
              <a:rPr lang="ar-SA" sz="2000" dirty="0" err="1" smtClean="0">
                <a:solidFill>
                  <a:srgbClr val="7030A0"/>
                </a:solidFill>
              </a:rPr>
              <a:t>اولا</a:t>
            </a:r>
            <a:r>
              <a:rPr lang="ar-SA" sz="2000" dirty="0" smtClean="0">
                <a:solidFill>
                  <a:srgbClr val="7030A0"/>
                </a:solidFill>
              </a:rPr>
              <a:t>:الشبكة </a:t>
            </a:r>
            <a:r>
              <a:rPr lang="ar-SA" sz="2000" dirty="0" err="1" smtClean="0">
                <a:solidFill>
                  <a:srgbClr val="7030A0"/>
                </a:solidFill>
              </a:rPr>
              <a:t>النجمية</a:t>
            </a:r>
            <a:r>
              <a:rPr lang="ar-SA" sz="2000" dirty="0" smtClean="0">
                <a:solidFill>
                  <a:srgbClr val="7030A0"/>
                </a:solidFill>
              </a:rPr>
              <a:t> </a:t>
            </a:r>
            <a:r>
              <a:rPr lang="ar-SA" sz="2000" dirty="0" smtClean="0">
                <a:solidFill>
                  <a:srgbClr val="002060"/>
                </a:solidFill>
              </a:rPr>
              <a:t>وهي تشتمل علي حاسوب مضيف رئيسي مرتبط بعدد من الحواسيب </a:t>
            </a:r>
            <a:r>
              <a:rPr lang="ar-SA" sz="2000" dirty="0" err="1" smtClean="0">
                <a:solidFill>
                  <a:srgbClr val="002060"/>
                </a:solidFill>
              </a:rPr>
              <a:t>الاصغر</a:t>
            </a:r>
            <a:r>
              <a:rPr lang="ar-SA" sz="2000" dirty="0" smtClean="0">
                <a:solidFill>
                  <a:srgbClr val="002060"/>
                </a:solidFill>
              </a:rPr>
              <a:t> </a:t>
            </a:r>
            <a:r>
              <a:rPr lang="ar-SA" sz="2000" dirty="0" err="1" smtClean="0">
                <a:solidFill>
                  <a:srgbClr val="002060"/>
                </a:solidFill>
              </a:rPr>
              <a:t>او</a:t>
            </a:r>
            <a:r>
              <a:rPr lang="ar-SA" sz="2000" dirty="0" smtClean="0">
                <a:solidFill>
                  <a:srgbClr val="002060"/>
                </a:solidFill>
              </a:rPr>
              <a:t> </a:t>
            </a:r>
            <a:r>
              <a:rPr lang="ar-SA" sz="2000" dirty="0" err="1" smtClean="0">
                <a:solidFill>
                  <a:srgbClr val="002060"/>
                </a:solidFill>
              </a:rPr>
              <a:t>المطاريف</a:t>
            </a:r>
            <a:r>
              <a:rPr lang="ar-SA" sz="2000" dirty="0" smtClean="0">
                <a:solidFill>
                  <a:srgbClr val="002060"/>
                </a:solidFill>
              </a:rPr>
              <a:t> </a:t>
            </a:r>
            <a:r>
              <a:rPr lang="ar-SA" sz="2000" dirty="0" err="1" smtClean="0">
                <a:solidFill>
                  <a:srgbClr val="002060"/>
                </a:solidFill>
              </a:rPr>
              <a:t>وينغي</a:t>
            </a:r>
            <a:r>
              <a:rPr lang="ar-SA" sz="2000" dirty="0" smtClean="0">
                <a:solidFill>
                  <a:srgbClr val="002060"/>
                </a:solidFill>
              </a:rPr>
              <a:t> </a:t>
            </a:r>
            <a:r>
              <a:rPr lang="ar-SA" sz="2000" dirty="0" err="1" smtClean="0">
                <a:solidFill>
                  <a:srgbClr val="002060"/>
                </a:solidFill>
              </a:rPr>
              <a:t>ان</a:t>
            </a:r>
            <a:r>
              <a:rPr lang="ar-SA" sz="2000" dirty="0" smtClean="0">
                <a:solidFill>
                  <a:srgbClr val="002060"/>
                </a:solidFill>
              </a:rPr>
              <a:t> كل </a:t>
            </a:r>
            <a:r>
              <a:rPr lang="ar-SA" sz="2000" dirty="0" err="1" smtClean="0">
                <a:solidFill>
                  <a:srgbClr val="002060"/>
                </a:solidFill>
              </a:rPr>
              <a:t>انواع</a:t>
            </a:r>
            <a:r>
              <a:rPr lang="ar-SA" sz="2000" dirty="0" smtClean="0">
                <a:solidFill>
                  <a:srgbClr val="002060"/>
                </a:solidFill>
              </a:rPr>
              <a:t> الاتصال تمر من خلال الحاسوب المضيف فان الشبكة </a:t>
            </a:r>
            <a:r>
              <a:rPr lang="ar-SA" sz="2000" dirty="0" err="1" smtClean="0">
                <a:solidFill>
                  <a:srgbClr val="002060"/>
                </a:solidFill>
              </a:rPr>
              <a:t>النجمية</a:t>
            </a:r>
            <a:r>
              <a:rPr lang="ar-SA" sz="2000" dirty="0" smtClean="0">
                <a:solidFill>
                  <a:srgbClr val="002060"/>
                </a:solidFill>
              </a:rPr>
              <a:t> مركزية </a:t>
            </a:r>
          </a:p>
          <a:p>
            <a:r>
              <a:rPr lang="ar-SA" sz="2000" dirty="0" smtClean="0">
                <a:solidFill>
                  <a:srgbClr val="002060"/>
                </a:solidFill>
              </a:rPr>
              <a:t>من </a:t>
            </a:r>
            <a:r>
              <a:rPr lang="ar-SA" sz="2000" dirty="0" err="1" smtClean="0">
                <a:solidFill>
                  <a:srgbClr val="002060"/>
                </a:solidFill>
              </a:rPr>
              <a:t>مزايها</a:t>
            </a:r>
            <a:endParaRPr lang="ar-SA" sz="2000" dirty="0" smtClean="0">
              <a:solidFill>
                <a:srgbClr val="002060"/>
              </a:solidFill>
            </a:endParaRPr>
          </a:p>
          <a:p>
            <a:r>
              <a:rPr lang="ar-SA" sz="2000" dirty="0" smtClean="0">
                <a:solidFill>
                  <a:srgbClr val="002060"/>
                </a:solidFill>
              </a:rPr>
              <a:t> ا.سهوله تراسل البيانات وتعديلها وتحديثها </a:t>
            </a:r>
          </a:p>
          <a:p>
            <a:r>
              <a:rPr lang="ar-SA" sz="2000" dirty="0" smtClean="0">
                <a:solidFill>
                  <a:srgbClr val="002060"/>
                </a:solidFill>
              </a:rPr>
              <a:t>ب.</a:t>
            </a:r>
            <a:r>
              <a:rPr lang="ar-SA" sz="2000" dirty="0" err="1" smtClean="0">
                <a:solidFill>
                  <a:srgbClr val="002060"/>
                </a:solidFill>
              </a:rPr>
              <a:t>فانة</a:t>
            </a:r>
            <a:r>
              <a:rPr lang="ar-SA" sz="2000" dirty="0" smtClean="0">
                <a:solidFill>
                  <a:srgbClr val="002060"/>
                </a:solidFill>
              </a:rPr>
              <a:t> </a:t>
            </a:r>
            <a:r>
              <a:rPr lang="ar-SA" sz="2000" dirty="0" err="1" smtClean="0">
                <a:solidFill>
                  <a:srgbClr val="002060"/>
                </a:solidFill>
              </a:rPr>
              <a:t>لاياثر</a:t>
            </a:r>
            <a:r>
              <a:rPr lang="ar-SA" sz="2000" dirty="0" smtClean="0">
                <a:solidFill>
                  <a:srgbClr val="002060"/>
                </a:solidFill>
              </a:rPr>
              <a:t> تعطيل أي حاسب </a:t>
            </a:r>
            <a:r>
              <a:rPr lang="ar-SA" sz="2000" dirty="0" err="1" smtClean="0">
                <a:solidFill>
                  <a:srgbClr val="002060"/>
                </a:solidFill>
              </a:rPr>
              <a:t>بستثناء</a:t>
            </a:r>
            <a:r>
              <a:rPr lang="ar-SA" sz="2000" dirty="0" smtClean="0">
                <a:solidFill>
                  <a:srgbClr val="002060"/>
                </a:solidFill>
              </a:rPr>
              <a:t> الحاسب المركزي </a:t>
            </a:r>
          </a:p>
          <a:p>
            <a:r>
              <a:rPr lang="ar-SA" sz="2000" dirty="0" smtClean="0">
                <a:solidFill>
                  <a:srgbClr val="002060"/>
                </a:solidFill>
              </a:rPr>
              <a:t>ج.وممكن </a:t>
            </a:r>
            <a:r>
              <a:rPr lang="ar-SA" sz="2000" dirty="0" err="1" smtClean="0">
                <a:solidFill>
                  <a:srgbClr val="002060"/>
                </a:solidFill>
              </a:rPr>
              <a:t>تجزيت</a:t>
            </a:r>
            <a:r>
              <a:rPr lang="ar-SA" sz="2000" dirty="0" smtClean="0">
                <a:solidFill>
                  <a:srgbClr val="002060"/>
                </a:solidFill>
              </a:rPr>
              <a:t> الشبكة </a:t>
            </a:r>
            <a:r>
              <a:rPr lang="ar-SA" sz="2000" dirty="0" err="1" smtClean="0">
                <a:solidFill>
                  <a:srgbClr val="002060"/>
                </a:solidFill>
              </a:rPr>
              <a:t>الي</a:t>
            </a:r>
            <a:r>
              <a:rPr lang="ar-SA" sz="2000" dirty="0" smtClean="0">
                <a:solidFill>
                  <a:srgbClr val="002060"/>
                </a:solidFill>
              </a:rPr>
              <a:t> قطاعات </a:t>
            </a:r>
          </a:p>
          <a:p>
            <a:r>
              <a:rPr lang="ar-SA" sz="2000" dirty="0" smtClean="0">
                <a:solidFill>
                  <a:srgbClr val="002060"/>
                </a:solidFill>
              </a:rPr>
              <a:t>د.عملية </a:t>
            </a:r>
            <a:r>
              <a:rPr lang="ar-SA" sz="2000" dirty="0" err="1" smtClean="0">
                <a:solidFill>
                  <a:srgbClr val="002060"/>
                </a:solidFill>
              </a:rPr>
              <a:t>الادارة</a:t>
            </a:r>
            <a:r>
              <a:rPr lang="ar-SA" sz="2000" dirty="0" smtClean="0">
                <a:solidFill>
                  <a:srgbClr val="002060"/>
                </a:solidFill>
              </a:rPr>
              <a:t> ومراقبة الشبكة تكون سهلة </a:t>
            </a:r>
          </a:p>
          <a:p>
            <a:r>
              <a:rPr lang="ar-SA" sz="2000" dirty="0" smtClean="0">
                <a:solidFill>
                  <a:srgbClr val="002060"/>
                </a:solidFill>
              </a:rPr>
              <a:t>س.سرعة نقل البيانات من الحاسب المركزي </a:t>
            </a:r>
            <a:r>
              <a:rPr lang="ar-SA" sz="2000" dirty="0" err="1" smtClean="0">
                <a:solidFill>
                  <a:srgbClr val="002060"/>
                </a:solidFill>
              </a:rPr>
              <a:t>الي</a:t>
            </a:r>
            <a:r>
              <a:rPr lang="ar-SA" sz="2000" dirty="0" smtClean="0">
                <a:solidFill>
                  <a:srgbClr val="002060"/>
                </a:solidFill>
              </a:rPr>
              <a:t> الحاسوب الفرعي</a:t>
            </a:r>
            <a:endParaRPr lang="ar-SA" sz="2000" dirty="0">
              <a:solidFill>
                <a:srgbClr val="002060"/>
              </a:solidFill>
            </a:endParaRPr>
          </a:p>
        </p:txBody>
      </p:sp>
      <p:pic>
        <p:nvPicPr>
          <p:cNvPr id="4" name="صورة 3" descr="LECA82O0AMCAMI3668CAYNZRQSCA5E3MPTCADUYRJ6CA8O7JXUCASWBG0ZCA3ENP17CA10B5IXCA8NKGSBCA5RJEBXCAWS9D58CA2AEIJHCAP6OSB3CAGGPHK2CA36U9ONCALEOQ31CANLA8JXCABBG82S.jpg"/>
          <p:cNvPicPr>
            <a:picLocks noChangeAspect="1"/>
          </p:cNvPicPr>
          <p:nvPr/>
        </p:nvPicPr>
        <p:blipFill>
          <a:blip r:embed="rId2"/>
          <a:stretch>
            <a:fillRect/>
          </a:stretch>
        </p:blipFill>
        <p:spPr>
          <a:xfrm>
            <a:off x="3700462" y="6072206"/>
            <a:ext cx="1743075" cy="785793"/>
          </a:xfrm>
          <a:prstGeom prst="rect">
            <a:avLst/>
          </a:prstGeom>
        </p:spPr>
      </p:pic>
    </p:spTree>
  </p:cSld>
  <p:clrMapOvr>
    <a:masterClrMapping/>
  </p:clrMapOvr>
  <p:transition>
    <p:wheel spokes="8"/>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rgbClr val="C00000"/>
                </a:solidFill>
              </a:rPr>
              <a:t>ثانيا:الشبكة الخطية </a:t>
            </a:r>
            <a:r>
              <a:rPr lang="ar-SA" dirty="0" err="1" smtClean="0">
                <a:solidFill>
                  <a:srgbClr val="C00000"/>
                </a:solidFill>
              </a:rPr>
              <a:t>اوشبكة</a:t>
            </a:r>
            <a:r>
              <a:rPr lang="ar-SA" dirty="0" smtClean="0">
                <a:solidFill>
                  <a:srgbClr val="C00000"/>
                </a:solidFill>
              </a:rPr>
              <a:t> </a:t>
            </a:r>
            <a:r>
              <a:rPr lang="ar-SA" dirty="0" err="1" smtClean="0">
                <a:solidFill>
                  <a:srgbClr val="C00000"/>
                </a:solidFill>
              </a:rPr>
              <a:t>الباص</a:t>
            </a:r>
            <a:r>
              <a:rPr lang="ar-SA" dirty="0" smtClean="0">
                <a:solidFill>
                  <a:srgbClr val="C00000"/>
                </a:solidFill>
              </a:rPr>
              <a:t> </a:t>
            </a:r>
            <a:endParaRPr lang="ar-SA" dirty="0">
              <a:solidFill>
                <a:srgbClr val="C00000"/>
              </a:solidFill>
            </a:endParaRPr>
          </a:p>
        </p:txBody>
      </p:sp>
      <p:sp>
        <p:nvSpPr>
          <p:cNvPr id="3" name="عنصر نائب للمحتوى 2"/>
          <p:cNvSpPr>
            <a:spLocks noGrp="1"/>
          </p:cNvSpPr>
          <p:nvPr>
            <p:ph idx="1"/>
          </p:nvPr>
        </p:nvSpPr>
        <p:spPr/>
        <p:txBody>
          <a:bodyPr>
            <a:normAutofit fontScale="85000" lnSpcReduction="20000"/>
          </a:bodyPr>
          <a:lstStyle/>
          <a:p>
            <a:r>
              <a:rPr lang="ar-SA" dirty="0" smtClean="0">
                <a:solidFill>
                  <a:srgbClr val="002060"/>
                </a:solidFill>
              </a:rPr>
              <a:t>فهي تربط عدد من الحواسيب بواسطة  </a:t>
            </a:r>
            <a:r>
              <a:rPr lang="ar-SA" dirty="0" err="1" smtClean="0">
                <a:solidFill>
                  <a:srgbClr val="002060"/>
                </a:solidFill>
              </a:rPr>
              <a:t>ادراة</a:t>
            </a:r>
            <a:r>
              <a:rPr lang="ar-SA" dirty="0" smtClean="0">
                <a:solidFill>
                  <a:srgbClr val="002060"/>
                </a:solidFill>
              </a:rPr>
              <a:t> واحدة مصنوع من السلك الملفوف </a:t>
            </a:r>
            <a:r>
              <a:rPr lang="ar-SA" dirty="0" err="1" smtClean="0">
                <a:solidFill>
                  <a:srgbClr val="002060"/>
                </a:solidFill>
              </a:rPr>
              <a:t>او</a:t>
            </a:r>
            <a:r>
              <a:rPr lang="ar-SA" dirty="0" smtClean="0">
                <a:solidFill>
                  <a:srgbClr val="002060"/>
                </a:solidFill>
              </a:rPr>
              <a:t> </a:t>
            </a:r>
            <a:r>
              <a:rPr lang="ar-SA" dirty="0" err="1" smtClean="0">
                <a:solidFill>
                  <a:srgbClr val="002060"/>
                </a:solidFill>
              </a:rPr>
              <a:t>الكيبل</a:t>
            </a:r>
            <a:r>
              <a:rPr lang="ar-SA" dirty="0" smtClean="0">
                <a:solidFill>
                  <a:srgbClr val="002060"/>
                </a:solidFill>
              </a:rPr>
              <a:t> </a:t>
            </a:r>
            <a:r>
              <a:rPr lang="ar-SA" dirty="0" err="1" smtClean="0">
                <a:solidFill>
                  <a:srgbClr val="002060"/>
                </a:solidFill>
              </a:rPr>
              <a:t>او</a:t>
            </a:r>
            <a:r>
              <a:rPr lang="ar-SA" dirty="0" smtClean="0">
                <a:solidFill>
                  <a:srgbClr val="002060"/>
                </a:solidFill>
              </a:rPr>
              <a:t> الليف الضوئي حيث تربط </a:t>
            </a:r>
            <a:r>
              <a:rPr lang="ar-SA" dirty="0" err="1" smtClean="0">
                <a:solidFill>
                  <a:srgbClr val="002060"/>
                </a:solidFill>
              </a:rPr>
              <a:t>الاجهزة</a:t>
            </a:r>
            <a:r>
              <a:rPr lang="ar-SA" dirty="0" smtClean="0">
                <a:solidFill>
                  <a:srgbClr val="002060"/>
                </a:solidFill>
              </a:rPr>
              <a:t> بشكل تسلسلي بواسطة كابل رئيسي يكون هو العمود الفقري للشبكة وان جميع رسائل يجري تناقلها </a:t>
            </a:r>
            <a:r>
              <a:rPr lang="ar-SA" dirty="0" err="1" smtClean="0">
                <a:solidFill>
                  <a:srgbClr val="002060"/>
                </a:solidFill>
              </a:rPr>
              <a:t>الي</a:t>
            </a:r>
            <a:r>
              <a:rPr lang="ar-SA" dirty="0" smtClean="0">
                <a:solidFill>
                  <a:srgbClr val="002060"/>
                </a:solidFill>
              </a:rPr>
              <a:t> جميع </a:t>
            </a:r>
            <a:r>
              <a:rPr lang="ar-SA" dirty="0" err="1" smtClean="0">
                <a:solidFill>
                  <a:srgbClr val="002060"/>
                </a:solidFill>
              </a:rPr>
              <a:t>انحاء</a:t>
            </a:r>
            <a:r>
              <a:rPr lang="ar-SA" dirty="0" smtClean="0">
                <a:solidFill>
                  <a:srgbClr val="002060"/>
                </a:solidFill>
              </a:rPr>
              <a:t> الشبكة ويمكنها </a:t>
            </a:r>
            <a:r>
              <a:rPr lang="ar-SA" dirty="0" err="1" smtClean="0">
                <a:solidFill>
                  <a:srgbClr val="002060"/>
                </a:solidFill>
              </a:rPr>
              <a:t>ان</a:t>
            </a:r>
            <a:r>
              <a:rPr lang="ar-SA" dirty="0" smtClean="0">
                <a:solidFill>
                  <a:srgbClr val="002060"/>
                </a:solidFill>
              </a:rPr>
              <a:t> تمر في الاتجاهين عبر </a:t>
            </a:r>
            <a:r>
              <a:rPr lang="ar-SA" dirty="0" err="1" smtClean="0">
                <a:solidFill>
                  <a:srgbClr val="002060"/>
                </a:solidFill>
              </a:rPr>
              <a:t>الكبيل</a:t>
            </a:r>
            <a:endParaRPr lang="ar-SA" dirty="0" smtClean="0">
              <a:solidFill>
                <a:srgbClr val="002060"/>
              </a:solidFill>
            </a:endParaRPr>
          </a:p>
          <a:p>
            <a:r>
              <a:rPr lang="ar-SA" dirty="0" smtClean="0">
                <a:solidFill>
                  <a:srgbClr val="002060"/>
                </a:solidFill>
              </a:rPr>
              <a:t>وتسمى </a:t>
            </a:r>
            <a:r>
              <a:rPr lang="ar-SA" dirty="0" err="1" smtClean="0">
                <a:solidFill>
                  <a:srgbClr val="002060"/>
                </a:solidFill>
              </a:rPr>
              <a:t>ايضا</a:t>
            </a:r>
            <a:r>
              <a:rPr lang="ar-SA" dirty="0" smtClean="0">
                <a:solidFill>
                  <a:srgbClr val="002060"/>
                </a:solidFill>
              </a:rPr>
              <a:t> بنية </a:t>
            </a:r>
            <a:r>
              <a:rPr lang="ar-SA" dirty="0" err="1" smtClean="0">
                <a:solidFill>
                  <a:srgbClr val="002060"/>
                </a:solidFill>
              </a:rPr>
              <a:t>الباص</a:t>
            </a:r>
            <a:r>
              <a:rPr lang="ar-SA" dirty="0" smtClean="0">
                <a:solidFill>
                  <a:srgbClr val="002060"/>
                </a:solidFill>
              </a:rPr>
              <a:t> وهي شبكات حواسيب </a:t>
            </a:r>
            <a:r>
              <a:rPr lang="ar-SA" dirty="0" err="1" smtClean="0">
                <a:solidFill>
                  <a:srgbClr val="002060"/>
                </a:solidFill>
              </a:rPr>
              <a:t>او</a:t>
            </a:r>
            <a:r>
              <a:rPr lang="ar-SA" dirty="0" smtClean="0">
                <a:solidFill>
                  <a:srgbClr val="002060"/>
                </a:solidFill>
              </a:rPr>
              <a:t> </a:t>
            </a:r>
            <a:r>
              <a:rPr lang="ar-SA" dirty="0" err="1" smtClean="0">
                <a:solidFill>
                  <a:srgbClr val="002060"/>
                </a:solidFill>
              </a:rPr>
              <a:t>بالاحرى</a:t>
            </a:r>
            <a:r>
              <a:rPr lang="ar-SA" dirty="0" smtClean="0">
                <a:solidFill>
                  <a:srgbClr val="002060"/>
                </a:solidFill>
              </a:rPr>
              <a:t> شبكات معلومات </a:t>
            </a:r>
            <a:r>
              <a:rPr lang="ar-SA" dirty="0" err="1" smtClean="0">
                <a:solidFill>
                  <a:srgbClr val="002060"/>
                </a:solidFill>
              </a:rPr>
              <a:t>محوسبة</a:t>
            </a:r>
            <a:r>
              <a:rPr lang="ar-SA" dirty="0" smtClean="0">
                <a:solidFill>
                  <a:srgbClr val="002060"/>
                </a:solidFill>
              </a:rPr>
              <a:t> يكون شكلها كحركة سير </a:t>
            </a:r>
            <a:r>
              <a:rPr lang="ar-SA" dirty="0" err="1" smtClean="0">
                <a:solidFill>
                  <a:srgbClr val="002060"/>
                </a:solidFill>
              </a:rPr>
              <a:t>الباص</a:t>
            </a:r>
            <a:r>
              <a:rPr lang="ar-SA" dirty="0" smtClean="0">
                <a:solidFill>
                  <a:srgbClr val="002060"/>
                </a:solidFill>
              </a:rPr>
              <a:t> والحواسيب المشاركة علي طرفي خط سيرة </a:t>
            </a:r>
          </a:p>
          <a:p>
            <a:r>
              <a:rPr lang="ar-SA" dirty="0" smtClean="0">
                <a:solidFill>
                  <a:srgbClr val="00B050"/>
                </a:solidFill>
              </a:rPr>
              <a:t>ومن </a:t>
            </a:r>
            <a:r>
              <a:rPr lang="ar-SA" dirty="0" err="1" smtClean="0">
                <a:solidFill>
                  <a:srgbClr val="00B050"/>
                </a:solidFill>
              </a:rPr>
              <a:t>مزياعدة</a:t>
            </a:r>
            <a:r>
              <a:rPr lang="ar-SA" dirty="0" smtClean="0">
                <a:solidFill>
                  <a:srgbClr val="00B050"/>
                </a:solidFill>
              </a:rPr>
              <a:t> </a:t>
            </a:r>
            <a:r>
              <a:rPr lang="ar-SA" dirty="0" err="1" smtClean="0">
                <a:solidFill>
                  <a:srgbClr val="00B050"/>
                </a:solidFill>
              </a:rPr>
              <a:t>اهمها</a:t>
            </a:r>
            <a:r>
              <a:rPr lang="ar-SA" dirty="0" smtClean="0">
                <a:solidFill>
                  <a:srgbClr val="00B050"/>
                </a:solidFill>
              </a:rPr>
              <a:t> </a:t>
            </a:r>
          </a:p>
          <a:p>
            <a:r>
              <a:rPr lang="ar-SA" dirty="0" smtClean="0">
                <a:solidFill>
                  <a:srgbClr val="002060"/>
                </a:solidFill>
              </a:rPr>
              <a:t>سهوله ربط وبناء الشبكة </a:t>
            </a:r>
          </a:p>
          <a:p>
            <a:r>
              <a:rPr lang="ar-SA" dirty="0" smtClean="0">
                <a:solidFill>
                  <a:srgbClr val="002060"/>
                </a:solidFill>
              </a:rPr>
              <a:t>وقلة تكاليفها </a:t>
            </a:r>
          </a:p>
          <a:p>
            <a:r>
              <a:rPr lang="ar-SA" dirty="0" smtClean="0">
                <a:solidFill>
                  <a:srgbClr val="002060"/>
                </a:solidFill>
              </a:rPr>
              <a:t>وسهوله </a:t>
            </a:r>
            <a:r>
              <a:rPr lang="ar-SA" dirty="0" err="1" smtClean="0">
                <a:solidFill>
                  <a:srgbClr val="002060"/>
                </a:solidFill>
              </a:rPr>
              <a:t>ادارتها</a:t>
            </a:r>
            <a:r>
              <a:rPr lang="ar-SA" dirty="0" smtClean="0">
                <a:solidFill>
                  <a:srgbClr val="002060"/>
                </a:solidFill>
              </a:rPr>
              <a:t> </a:t>
            </a:r>
          </a:p>
          <a:p>
            <a:r>
              <a:rPr lang="ar-SA" dirty="0" smtClean="0">
                <a:solidFill>
                  <a:srgbClr val="002060"/>
                </a:solidFill>
              </a:rPr>
              <a:t>وان جميع </a:t>
            </a:r>
            <a:r>
              <a:rPr lang="ar-SA" dirty="0" err="1" smtClean="0">
                <a:solidFill>
                  <a:srgbClr val="002060"/>
                </a:solidFill>
              </a:rPr>
              <a:t>الاجهزة</a:t>
            </a:r>
            <a:r>
              <a:rPr lang="ar-SA" dirty="0" smtClean="0">
                <a:solidFill>
                  <a:srgbClr val="002060"/>
                </a:solidFill>
              </a:rPr>
              <a:t> تتمتع بمستوي متساوي واحد حيث تعمل دون الحاجة </a:t>
            </a:r>
            <a:r>
              <a:rPr lang="ar-SA" dirty="0" err="1" smtClean="0">
                <a:solidFill>
                  <a:srgbClr val="002060"/>
                </a:solidFill>
              </a:rPr>
              <a:t>الي</a:t>
            </a:r>
            <a:r>
              <a:rPr lang="ar-SA" dirty="0" smtClean="0">
                <a:solidFill>
                  <a:srgbClr val="002060"/>
                </a:solidFill>
              </a:rPr>
              <a:t> وجود حاسب خادم مزود </a:t>
            </a:r>
          </a:p>
          <a:p>
            <a:r>
              <a:rPr lang="ar-SA" dirty="0" smtClean="0">
                <a:solidFill>
                  <a:srgbClr val="002060"/>
                </a:solidFill>
              </a:rPr>
              <a:t>وان من السهولة </a:t>
            </a:r>
            <a:r>
              <a:rPr lang="ar-SA" dirty="0" err="1" smtClean="0">
                <a:solidFill>
                  <a:srgbClr val="002060"/>
                </a:solidFill>
              </a:rPr>
              <a:t>اضافة</a:t>
            </a:r>
            <a:r>
              <a:rPr lang="ar-SA" dirty="0" smtClean="0">
                <a:solidFill>
                  <a:srgbClr val="002060"/>
                </a:solidFill>
              </a:rPr>
              <a:t> أي </a:t>
            </a:r>
            <a:r>
              <a:rPr lang="ar-SA" dirty="0" err="1" smtClean="0">
                <a:solidFill>
                  <a:srgbClr val="002060"/>
                </a:solidFill>
              </a:rPr>
              <a:t>جهازيستطيع</a:t>
            </a:r>
            <a:r>
              <a:rPr lang="ar-SA" dirty="0" smtClean="0">
                <a:solidFill>
                  <a:srgbClr val="002060"/>
                </a:solidFill>
              </a:rPr>
              <a:t> كل جهاز تخصص البيانات والمعلومات المتوفرة لدية </a:t>
            </a:r>
            <a:r>
              <a:rPr lang="ar-SA" dirty="0" err="1" smtClean="0">
                <a:solidFill>
                  <a:srgbClr val="002060"/>
                </a:solidFill>
              </a:rPr>
              <a:t>الي</a:t>
            </a:r>
            <a:r>
              <a:rPr lang="ar-SA" dirty="0" smtClean="0">
                <a:solidFill>
                  <a:srgbClr val="002060"/>
                </a:solidFill>
              </a:rPr>
              <a:t> </a:t>
            </a:r>
            <a:r>
              <a:rPr lang="ar-SA" dirty="0" err="1" smtClean="0">
                <a:solidFill>
                  <a:srgbClr val="002060"/>
                </a:solidFill>
              </a:rPr>
              <a:t>الاجهزة</a:t>
            </a:r>
            <a:r>
              <a:rPr lang="ar-SA" dirty="0" smtClean="0">
                <a:solidFill>
                  <a:srgbClr val="002060"/>
                </a:solidFill>
              </a:rPr>
              <a:t> </a:t>
            </a:r>
            <a:r>
              <a:rPr lang="ar-SA" dirty="0" err="1" smtClean="0">
                <a:solidFill>
                  <a:srgbClr val="002060"/>
                </a:solidFill>
              </a:rPr>
              <a:t>الاخرى</a:t>
            </a:r>
            <a:r>
              <a:rPr lang="ar-SA" dirty="0" smtClean="0">
                <a:solidFill>
                  <a:srgbClr val="002060"/>
                </a:solidFill>
              </a:rPr>
              <a:t> المشاركة</a:t>
            </a:r>
            <a:endParaRPr lang="ar-SA" dirty="0">
              <a:solidFill>
                <a:srgbClr val="002060"/>
              </a:solidFill>
            </a:endParaRPr>
          </a:p>
        </p:txBody>
      </p:sp>
      <p:pic>
        <p:nvPicPr>
          <p:cNvPr id="4" name="صورة 3" descr="868517539.jpg"/>
          <p:cNvPicPr>
            <a:picLocks noChangeAspect="1"/>
          </p:cNvPicPr>
          <p:nvPr/>
        </p:nvPicPr>
        <p:blipFill>
          <a:blip r:embed="rId2" cstate="print"/>
          <a:stretch>
            <a:fillRect/>
          </a:stretch>
        </p:blipFill>
        <p:spPr>
          <a:xfrm>
            <a:off x="1143000" y="6429396"/>
            <a:ext cx="1357298" cy="428604"/>
          </a:xfrm>
          <a:prstGeom prst="rect">
            <a:avLst/>
          </a:prstGeom>
        </p:spPr>
      </p:pic>
    </p:spTree>
  </p:cSld>
  <p:clrMapOvr>
    <a:masterClrMapping/>
  </p:clrMapOvr>
  <p:transition>
    <p:zoom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714356"/>
          </a:xfrm>
        </p:spPr>
        <p:txBody>
          <a:bodyPr>
            <a:normAutofit fontScale="90000"/>
          </a:bodyPr>
          <a:lstStyle/>
          <a:p>
            <a:pPr algn="ctr"/>
            <a:r>
              <a:rPr lang="ar-SA" dirty="0" err="1" smtClean="0">
                <a:solidFill>
                  <a:srgbClr val="C00000"/>
                </a:solidFill>
              </a:rPr>
              <a:t>اما</a:t>
            </a:r>
            <a:r>
              <a:rPr lang="ar-SA" dirty="0" smtClean="0">
                <a:solidFill>
                  <a:srgbClr val="C00000"/>
                </a:solidFill>
              </a:rPr>
              <a:t> العيوب الشبكة الخطية</a:t>
            </a:r>
            <a:endParaRPr lang="ar-SA" dirty="0">
              <a:solidFill>
                <a:srgbClr val="C00000"/>
              </a:solidFill>
            </a:endParaRPr>
          </a:p>
        </p:txBody>
      </p:sp>
      <p:sp>
        <p:nvSpPr>
          <p:cNvPr id="3" name="عنصر نائب للمحتوى 2"/>
          <p:cNvSpPr>
            <a:spLocks noGrp="1"/>
          </p:cNvSpPr>
          <p:nvPr>
            <p:ph idx="1"/>
          </p:nvPr>
        </p:nvSpPr>
        <p:spPr>
          <a:xfrm>
            <a:off x="457200" y="642918"/>
            <a:ext cx="8229600" cy="6215082"/>
          </a:xfrm>
        </p:spPr>
        <p:txBody>
          <a:bodyPr>
            <a:noAutofit/>
          </a:bodyPr>
          <a:lstStyle/>
          <a:p>
            <a:r>
              <a:rPr lang="ar-SA" sz="2400" dirty="0" smtClean="0">
                <a:solidFill>
                  <a:srgbClr val="002060"/>
                </a:solidFill>
              </a:rPr>
              <a:t>فتتمثل في قلة </a:t>
            </a:r>
            <a:r>
              <a:rPr lang="ar-SA" sz="2400" dirty="0" err="1" smtClean="0">
                <a:solidFill>
                  <a:srgbClr val="002060"/>
                </a:solidFill>
              </a:rPr>
              <a:t>او</a:t>
            </a:r>
            <a:r>
              <a:rPr lang="ar-SA" sz="2400" dirty="0" smtClean="0">
                <a:solidFill>
                  <a:srgbClr val="002060"/>
                </a:solidFill>
              </a:rPr>
              <a:t> قصر المساحة التي يتم تغطيتها شبكيا </a:t>
            </a:r>
          </a:p>
          <a:p>
            <a:r>
              <a:rPr lang="ar-SA" sz="2400" dirty="0" smtClean="0">
                <a:solidFill>
                  <a:srgbClr val="002060"/>
                </a:solidFill>
              </a:rPr>
              <a:t>وان تعطيل </a:t>
            </a:r>
            <a:r>
              <a:rPr lang="ar-SA" sz="2400" dirty="0" err="1" smtClean="0">
                <a:solidFill>
                  <a:srgbClr val="002060"/>
                </a:solidFill>
              </a:rPr>
              <a:t>الكابل</a:t>
            </a:r>
            <a:r>
              <a:rPr lang="ar-SA" sz="2400" dirty="0" smtClean="0">
                <a:solidFill>
                  <a:srgbClr val="002060"/>
                </a:solidFill>
              </a:rPr>
              <a:t> الرئيسي يودي </a:t>
            </a:r>
            <a:r>
              <a:rPr lang="ar-SA" sz="2400" dirty="0" err="1" smtClean="0">
                <a:solidFill>
                  <a:srgbClr val="002060"/>
                </a:solidFill>
              </a:rPr>
              <a:t>الي</a:t>
            </a:r>
            <a:r>
              <a:rPr lang="ar-SA" sz="2400" dirty="0" smtClean="0">
                <a:solidFill>
                  <a:srgbClr val="002060"/>
                </a:solidFill>
              </a:rPr>
              <a:t> تعطيل وتوقف عمل الشبكة </a:t>
            </a:r>
          </a:p>
          <a:p>
            <a:r>
              <a:rPr lang="ar-SA" sz="2400" dirty="0" smtClean="0">
                <a:solidFill>
                  <a:srgbClr val="002060"/>
                </a:solidFill>
              </a:rPr>
              <a:t>وصعوبة حل المشاكل التي تحدث في الشبكة ونظرا لصعوبة تحديد الخلل </a:t>
            </a:r>
            <a:r>
              <a:rPr lang="ar-SA" sz="2400" dirty="0" err="1" smtClean="0">
                <a:solidFill>
                  <a:srgbClr val="002060"/>
                </a:solidFill>
              </a:rPr>
              <a:t>واصلاحة</a:t>
            </a:r>
            <a:r>
              <a:rPr lang="ar-SA" sz="2400" dirty="0" smtClean="0">
                <a:solidFill>
                  <a:srgbClr val="002060"/>
                </a:solidFill>
              </a:rPr>
              <a:t> </a:t>
            </a:r>
          </a:p>
          <a:p>
            <a:r>
              <a:rPr lang="ar-SA" sz="2400" dirty="0" smtClean="0">
                <a:solidFill>
                  <a:srgbClr val="002060"/>
                </a:solidFill>
              </a:rPr>
              <a:t>من جانب  فهي تفتقد </a:t>
            </a:r>
            <a:r>
              <a:rPr lang="ar-SA" sz="2400" dirty="0" err="1" smtClean="0">
                <a:solidFill>
                  <a:srgbClr val="002060"/>
                </a:solidFill>
              </a:rPr>
              <a:t>الي</a:t>
            </a:r>
            <a:r>
              <a:rPr lang="ar-SA" sz="2400" dirty="0" smtClean="0">
                <a:solidFill>
                  <a:srgbClr val="002060"/>
                </a:solidFill>
              </a:rPr>
              <a:t> </a:t>
            </a:r>
            <a:r>
              <a:rPr lang="ar-SA" sz="2400" dirty="0" err="1" smtClean="0">
                <a:solidFill>
                  <a:srgbClr val="002060"/>
                </a:solidFill>
              </a:rPr>
              <a:t>الادارة</a:t>
            </a:r>
            <a:r>
              <a:rPr lang="ar-SA" sz="2400" dirty="0" smtClean="0">
                <a:solidFill>
                  <a:srgbClr val="002060"/>
                </a:solidFill>
              </a:rPr>
              <a:t> المركز</a:t>
            </a:r>
          </a:p>
          <a:p>
            <a:r>
              <a:rPr lang="ar-SA" sz="2400" dirty="0" smtClean="0">
                <a:solidFill>
                  <a:srgbClr val="002060"/>
                </a:solidFill>
              </a:rPr>
              <a:t> </a:t>
            </a:r>
            <a:r>
              <a:rPr lang="ar-SA" sz="2400" dirty="0" err="1" smtClean="0">
                <a:solidFill>
                  <a:srgbClr val="002060"/>
                </a:solidFill>
              </a:rPr>
              <a:t>واخير</a:t>
            </a:r>
            <a:r>
              <a:rPr lang="ar-SA" sz="2400" dirty="0" smtClean="0">
                <a:solidFill>
                  <a:srgbClr val="002060"/>
                </a:solidFill>
              </a:rPr>
              <a:t> فان عملية </a:t>
            </a:r>
            <a:r>
              <a:rPr lang="ar-SA" sz="2400" dirty="0" err="1" smtClean="0">
                <a:solidFill>
                  <a:srgbClr val="002060"/>
                </a:solidFill>
              </a:rPr>
              <a:t>الارسال</a:t>
            </a:r>
            <a:r>
              <a:rPr lang="ar-SA" sz="2400" dirty="0" smtClean="0">
                <a:solidFill>
                  <a:srgbClr val="002060"/>
                </a:solidFill>
              </a:rPr>
              <a:t> والاستلام تكون بطيئة في حالة زيادة عدد </a:t>
            </a:r>
            <a:r>
              <a:rPr lang="ar-SA" sz="2400" dirty="0" err="1" smtClean="0">
                <a:solidFill>
                  <a:srgbClr val="002060"/>
                </a:solidFill>
              </a:rPr>
              <a:t>اجهزة</a:t>
            </a:r>
            <a:r>
              <a:rPr lang="ar-SA" sz="2400" dirty="0" smtClean="0">
                <a:solidFill>
                  <a:srgbClr val="002060"/>
                </a:solidFill>
              </a:rPr>
              <a:t> الحاسوب المشاركة</a:t>
            </a:r>
          </a:p>
          <a:p>
            <a:pPr>
              <a:buNone/>
            </a:pPr>
            <a:r>
              <a:rPr lang="ar-SA" sz="2400" dirty="0" smtClean="0">
                <a:solidFill>
                  <a:schemeClr val="accent5">
                    <a:lumMod val="75000"/>
                  </a:schemeClr>
                </a:solidFill>
              </a:rPr>
              <a:t>ثالثا: الشبكة الدائرية </a:t>
            </a:r>
            <a:r>
              <a:rPr lang="ar-SA" sz="2400" dirty="0" err="1" smtClean="0">
                <a:solidFill>
                  <a:schemeClr val="accent5">
                    <a:lumMod val="75000"/>
                  </a:schemeClr>
                </a:solidFill>
              </a:rPr>
              <a:t>او</a:t>
            </a:r>
            <a:r>
              <a:rPr lang="ar-SA" sz="2400" dirty="0" smtClean="0">
                <a:solidFill>
                  <a:schemeClr val="accent5">
                    <a:lumMod val="75000"/>
                  </a:schemeClr>
                </a:solidFill>
              </a:rPr>
              <a:t> الحلقية </a:t>
            </a:r>
          </a:p>
          <a:p>
            <a:pPr>
              <a:buNone/>
            </a:pPr>
            <a:r>
              <a:rPr lang="ar-SA" sz="2400" dirty="0" smtClean="0">
                <a:solidFill>
                  <a:srgbClr val="002060"/>
                </a:solidFill>
              </a:rPr>
              <a:t>يتم الربط بين جميع </a:t>
            </a:r>
            <a:r>
              <a:rPr lang="ar-SA" sz="2400" dirty="0" err="1" smtClean="0">
                <a:solidFill>
                  <a:srgbClr val="002060"/>
                </a:solidFill>
              </a:rPr>
              <a:t>اجهزة</a:t>
            </a:r>
            <a:r>
              <a:rPr lang="ar-SA" sz="2400" dirty="0" smtClean="0">
                <a:solidFill>
                  <a:srgbClr val="002060"/>
                </a:solidFill>
              </a:rPr>
              <a:t> الحاسوب </a:t>
            </a:r>
            <a:r>
              <a:rPr lang="ar-SA" sz="2400" dirty="0" err="1" smtClean="0">
                <a:solidFill>
                  <a:srgbClr val="002060"/>
                </a:solidFill>
              </a:rPr>
              <a:t>والاجهزة</a:t>
            </a:r>
            <a:r>
              <a:rPr lang="ar-SA" sz="2400" dirty="0" smtClean="0">
                <a:solidFill>
                  <a:srgbClr val="002060"/>
                </a:solidFill>
              </a:rPr>
              <a:t> </a:t>
            </a:r>
            <a:r>
              <a:rPr lang="ar-SA" sz="2400" dirty="0" err="1" smtClean="0">
                <a:solidFill>
                  <a:srgbClr val="002060"/>
                </a:solidFill>
              </a:rPr>
              <a:t>الاخرى</a:t>
            </a:r>
            <a:r>
              <a:rPr lang="ar-SA" sz="2400" dirty="0" smtClean="0">
                <a:solidFill>
                  <a:srgbClr val="002060"/>
                </a:solidFill>
              </a:rPr>
              <a:t> بسلك </a:t>
            </a:r>
            <a:r>
              <a:rPr lang="ar-SA" sz="2400" dirty="0" err="1" smtClean="0">
                <a:solidFill>
                  <a:srgbClr val="002060"/>
                </a:solidFill>
              </a:rPr>
              <a:t>او</a:t>
            </a:r>
            <a:r>
              <a:rPr lang="ar-SA" sz="2400" dirty="0" smtClean="0">
                <a:solidFill>
                  <a:srgbClr val="002060"/>
                </a:solidFill>
              </a:rPr>
              <a:t> كابل دائري وكل جهاز مشارك بدور المكرر والمقوي للبيانات </a:t>
            </a:r>
            <a:r>
              <a:rPr lang="ar-SA" sz="2400" dirty="0" err="1" smtClean="0">
                <a:solidFill>
                  <a:srgbClr val="002060"/>
                </a:solidFill>
              </a:rPr>
              <a:t>والارشارات</a:t>
            </a:r>
            <a:r>
              <a:rPr lang="ar-SA" sz="2400" dirty="0" smtClean="0">
                <a:solidFill>
                  <a:srgbClr val="002060"/>
                </a:solidFill>
              </a:rPr>
              <a:t> فهي تمر عبر الدائرة من حاسب </a:t>
            </a:r>
            <a:r>
              <a:rPr lang="ar-SA" sz="2400" dirty="0" err="1" smtClean="0">
                <a:solidFill>
                  <a:srgbClr val="002060"/>
                </a:solidFill>
              </a:rPr>
              <a:t>الي</a:t>
            </a:r>
            <a:r>
              <a:rPr lang="ar-SA" sz="2400" dirty="0" smtClean="0">
                <a:solidFill>
                  <a:srgbClr val="002060"/>
                </a:solidFill>
              </a:rPr>
              <a:t> حاسب </a:t>
            </a:r>
            <a:r>
              <a:rPr lang="ar-SA" sz="2400" dirty="0" err="1" smtClean="0">
                <a:solidFill>
                  <a:srgbClr val="002060"/>
                </a:solidFill>
              </a:rPr>
              <a:t>اخر</a:t>
            </a:r>
            <a:r>
              <a:rPr lang="ar-SA" sz="2400" dirty="0" smtClean="0">
                <a:solidFill>
                  <a:srgbClr val="002060"/>
                </a:solidFill>
              </a:rPr>
              <a:t> </a:t>
            </a:r>
            <a:r>
              <a:rPr lang="ar-SA" sz="2400" dirty="0" err="1" smtClean="0">
                <a:solidFill>
                  <a:srgbClr val="002060"/>
                </a:solidFill>
              </a:rPr>
              <a:t>باتجاة</a:t>
            </a:r>
            <a:r>
              <a:rPr lang="ar-SA" sz="2400" dirty="0" smtClean="0">
                <a:solidFill>
                  <a:srgbClr val="002060"/>
                </a:solidFill>
              </a:rPr>
              <a:t> واحد وان الشبكة لا تعتمد علي حاسوب مضيف</a:t>
            </a:r>
            <a:endParaRPr lang="ar-SA" sz="2400" dirty="0">
              <a:solidFill>
                <a:srgbClr val="002060"/>
              </a:solidFill>
            </a:endParaRPr>
          </a:p>
        </p:txBody>
      </p:sp>
      <p:pic>
        <p:nvPicPr>
          <p:cNvPr id="4" name="صورة 3" descr="صورة.bmp"/>
          <p:cNvPicPr>
            <a:picLocks noChangeAspect="1"/>
          </p:cNvPicPr>
          <p:nvPr/>
        </p:nvPicPr>
        <p:blipFill>
          <a:blip r:embed="rId2"/>
          <a:stretch>
            <a:fillRect/>
          </a:stretch>
        </p:blipFill>
        <p:spPr>
          <a:xfrm>
            <a:off x="3433904" y="5857892"/>
            <a:ext cx="2276191" cy="1000108"/>
          </a:xfrm>
          <a:prstGeom prst="rect">
            <a:avLst/>
          </a:prstGeom>
        </p:spPr>
      </p:pic>
    </p:spTree>
  </p:cSld>
  <p:clrMapOvr>
    <a:masterClrMapping/>
  </p:clrMapOvr>
  <p:transition>
    <p:push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142852"/>
            <a:ext cx="8229600" cy="1143000"/>
          </a:xfrm>
        </p:spPr>
        <p:txBody>
          <a:bodyPr>
            <a:normAutofit fontScale="90000"/>
          </a:bodyPr>
          <a:lstStyle/>
          <a:p>
            <a:pPr algn="ctr"/>
            <a:r>
              <a:rPr lang="ar-SA" sz="5400" dirty="0" smtClean="0">
                <a:solidFill>
                  <a:srgbClr val="002060"/>
                </a:solidFill>
              </a:rPr>
              <a:t/>
            </a:r>
            <a:br>
              <a:rPr lang="ar-SA" sz="5400" dirty="0" smtClean="0">
                <a:solidFill>
                  <a:srgbClr val="002060"/>
                </a:solidFill>
              </a:rPr>
            </a:br>
            <a:r>
              <a:rPr lang="ar-SA" sz="5400" dirty="0" smtClean="0">
                <a:solidFill>
                  <a:srgbClr val="4C1448"/>
                </a:solidFill>
              </a:rPr>
              <a:t/>
            </a:r>
            <a:br>
              <a:rPr lang="ar-SA" sz="5400" dirty="0" smtClean="0">
                <a:solidFill>
                  <a:srgbClr val="4C1448"/>
                </a:solidFill>
              </a:rPr>
            </a:br>
            <a:r>
              <a:rPr lang="ar-SA" sz="4800" dirty="0" smtClean="0">
                <a:solidFill>
                  <a:srgbClr val="4C1448"/>
                </a:solidFill>
              </a:rPr>
              <a:t>ومن مزايا هذا النوع من الشبكات </a:t>
            </a:r>
            <a:endParaRPr lang="ar-SA" dirty="0"/>
          </a:p>
        </p:txBody>
      </p:sp>
      <p:sp>
        <p:nvSpPr>
          <p:cNvPr id="3" name="عنصر نائب للمحتوى 2"/>
          <p:cNvSpPr>
            <a:spLocks noGrp="1"/>
          </p:cNvSpPr>
          <p:nvPr>
            <p:ph idx="1"/>
          </p:nvPr>
        </p:nvSpPr>
        <p:spPr/>
        <p:txBody>
          <a:bodyPr>
            <a:normAutofit fontScale="92500" lnSpcReduction="20000"/>
          </a:bodyPr>
          <a:lstStyle/>
          <a:p>
            <a:pPr>
              <a:buNone/>
            </a:pPr>
            <a:r>
              <a:rPr lang="ar-SA" sz="2800" dirty="0" err="1" smtClean="0">
                <a:solidFill>
                  <a:srgbClr val="002060"/>
                </a:solidFill>
              </a:rPr>
              <a:t>انها</a:t>
            </a:r>
            <a:r>
              <a:rPr lang="ar-SA" sz="2800" dirty="0" smtClean="0">
                <a:solidFill>
                  <a:srgbClr val="002060"/>
                </a:solidFill>
              </a:rPr>
              <a:t> قليلة التكاليف المالية </a:t>
            </a:r>
          </a:p>
          <a:p>
            <a:pPr>
              <a:buNone/>
            </a:pPr>
            <a:r>
              <a:rPr lang="ar-SA" sz="2800" dirty="0" smtClean="0">
                <a:solidFill>
                  <a:srgbClr val="002060"/>
                </a:solidFill>
              </a:rPr>
              <a:t>وتغطي مساحة جغرافية واسعة  </a:t>
            </a:r>
          </a:p>
          <a:p>
            <a:pPr>
              <a:buNone/>
            </a:pPr>
            <a:r>
              <a:rPr lang="ar-SA" sz="2800" dirty="0" smtClean="0">
                <a:solidFill>
                  <a:srgbClr val="002060"/>
                </a:solidFill>
              </a:rPr>
              <a:t>وتمتاز بسرعة نقل البيانات والمعلومات </a:t>
            </a:r>
          </a:p>
          <a:p>
            <a:pPr>
              <a:buNone/>
            </a:pPr>
            <a:r>
              <a:rPr lang="ar-SA" sz="2800" dirty="0" smtClean="0">
                <a:solidFill>
                  <a:srgbClr val="002060"/>
                </a:solidFill>
              </a:rPr>
              <a:t>ويمكن </a:t>
            </a:r>
            <a:r>
              <a:rPr lang="ar-SA" sz="2800" dirty="0" err="1" smtClean="0">
                <a:solidFill>
                  <a:srgbClr val="002060"/>
                </a:solidFill>
              </a:rPr>
              <a:t>اضافة</a:t>
            </a:r>
            <a:r>
              <a:rPr lang="ar-SA" sz="2800" dirty="0" smtClean="0">
                <a:solidFill>
                  <a:srgbClr val="002060"/>
                </a:solidFill>
              </a:rPr>
              <a:t> </a:t>
            </a:r>
            <a:r>
              <a:rPr lang="ar-SA" sz="2800" dirty="0" err="1" smtClean="0">
                <a:solidFill>
                  <a:srgbClr val="002060"/>
                </a:solidFill>
              </a:rPr>
              <a:t>اجهزة</a:t>
            </a:r>
            <a:r>
              <a:rPr lang="ar-SA" sz="2800" dirty="0" smtClean="0">
                <a:solidFill>
                  <a:srgbClr val="002060"/>
                </a:solidFill>
              </a:rPr>
              <a:t> ومستخدمين جدد </a:t>
            </a:r>
            <a:r>
              <a:rPr lang="ar-SA" sz="2800" dirty="0" err="1" smtClean="0">
                <a:solidFill>
                  <a:srgbClr val="002060"/>
                </a:solidFill>
              </a:rPr>
              <a:t>الي</a:t>
            </a:r>
            <a:r>
              <a:rPr lang="ar-SA" sz="2800" dirty="0" smtClean="0">
                <a:solidFill>
                  <a:srgbClr val="002060"/>
                </a:solidFill>
              </a:rPr>
              <a:t> شبكة بسهولة </a:t>
            </a:r>
          </a:p>
          <a:p>
            <a:pPr>
              <a:buNone/>
            </a:pPr>
            <a:r>
              <a:rPr lang="ar-SA" sz="2800" dirty="0" err="1" smtClean="0">
                <a:solidFill>
                  <a:srgbClr val="002060"/>
                </a:solidFill>
              </a:rPr>
              <a:t>ولاتعاني</a:t>
            </a:r>
            <a:r>
              <a:rPr lang="ar-SA" sz="2800" dirty="0" smtClean="0">
                <a:solidFill>
                  <a:srgbClr val="002060"/>
                </a:solidFill>
              </a:rPr>
              <a:t> من تصادم في البيانات</a:t>
            </a:r>
          </a:p>
          <a:p>
            <a:pPr>
              <a:buNone/>
            </a:pPr>
            <a:r>
              <a:rPr lang="ar-SA" sz="2800" dirty="0" smtClean="0">
                <a:solidFill>
                  <a:srgbClr val="002060"/>
                </a:solidFill>
              </a:rPr>
              <a:t> </a:t>
            </a:r>
            <a:r>
              <a:rPr lang="ar-SA" sz="2800" dirty="0" err="1" smtClean="0">
                <a:solidFill>
                  <a:srgbClr val="002060"/>
                </a:solidFill>
              </a:rPr>
              <a:t>وانة</a:t>
            </a:r>
            <a:r>
              <a:rPr lang="ar-SA" sz="2800" dirty="0" smtClean="0">
                <a:solidFill>
                  <a:srgbClr val="002060"/>
                </a:solidFill>
              </a:rPr>
              <a:t> من السهولة </a:t>
            </a:r>
            <a:r>
              <a:rPr lang="ar-SA" sz="2800" dirty="0" err="1" smtClean="0">
                <a:solidFill>
                  <a:srgbClr val="002060"/>
                </a:solidFill>
              </a:rPr>
              <a:t>ادارتها</a:t>
            </a:r>
            <a:r>
              <a:rPr lang="ar-SA" sz="2800" dirty="0" smtClean="0">
                <a:solidFill>
                  <a:srgbClr val="002060"/>
                </a:solidFill>
              </a:rPr>
              <a:t> </a:t>
            </a:r>
          </a:p>
          <a:p>
            <a:pPr>
              <a:buNone/>
            </a:pPr>
            <a:r>
              <a:rPr lang="ar-SA" sz="2800" dirty="0" err="1" smtClean="0">
                <a:solidFill>
                  <a:schemeClr val="bg2">
                    <a:lumMod val="50000"/>
                  </a:schemeClr>
                </a:solidFill>
              </a:rPr>
              <a:t>اما</a:t>
            </a:r>
            <a:r>
              <a:rPr lang="ar-SA" sz="2800" dirty="0" smtClean="0">
                <a:solidFill>
                  <a:schemeClr val="bg2">
                    <a:lumMod val="50000"/>
                  </a:schemeClr>
                </a:solidFill>
              </a:rPr>
              <a:t> </a:t>
            </a:r>
            <a:r>
              <a:rPr lang="ar-SA" sz="2800" dirty="0" err="1" smtClean="0">
                <a:solidFill>
                  <a:schemeClr val="bg2">
                    <a:lumMod val="50000"/>
                  </a:schemeClr>
                </a:solidFill>
              </a:rPr>
              <a:t>اهم</a:t>
            </a:r>
            <a:r>
              <a:rPr lang="ar-SA" sz="2800" dirty="0" smtClean="0">
                <a:solidFill>
                  <a:schemeClr val="bg2">
                    <a:lumMod val="50000"/>
                  </a:schemeClr>
                </a:solidFill>
              </a:rPr>
              <a:t> سلبياتها </a:t>
            </a:r>
          </a:p>
          <a:p>
            <a:pPr>
              <a:buNone/>
            </a:pPr>
            <a:r>
              <a:rPr lang="ar-SA" sz="2800" dirty="0" smtClean="0">
                <a:solidFill>
                  <a:srgbClr val="002060"/>
                </a:solidFill>
              </a:rPr>
              <a:t>بمجرد تعطيل أي حاسوب مشارك في الشبكة فان الشبكة كلها تتعطل </a:t>
            </a:r>
          </a:p>
          <a:p>
            <a:pPr>
              <a:buNone/>
            </a:pPr>
            <a:r>
              <a:rPr lang="ar-SA" sz="2800" dirty="0" smtClean="0">
                <a:solidFill>
                  <a:srgbClr val="002060"/>
                </a:solidFill>
              </a:rPr>
              <a:t>وعند توسيع الشبكة فان ذلك يودي </a:t>
            </a:r>
            <a:r>
              <a:rPr lang="ar-SA" sz="2800" dirty="0" err="1" smtClean="0">
                <a:solidFill>
                  <a:srgbClr val="002060"/>
                </a:solidFill>
              </a:rPr>
              <a:t>الي</a:t>
            </a:r>
            <a:r>
              <a:rPr lang="ar-SA" sz="2800" dirty="0" smtClean="0">
                <a:solidFill>
                  <a:srgbClr val="002060"/>
                </a:solidFill>
              </a:rPr>
              <a:t> تعطلها بشكل وقتي </a:t>
            </a:r>
            <a:r>
              <a:rPr lang="ar-SA" sz="3200" dirty="0" smtClean="0">
                <a:solidFill>
                  <a:srgbClr val="002060"/>
                </a:solidFill>
              </a:rPr>
              <a:t>لحين الانتهاء من </a:t>
            </a:r>
            <a:r>
              <a:rPr lang="ar-SA" sz="3200" dirty="0" err="1" smtClean="0">
                <a:solidFill>
                  <a:srgbClr val="002060"/>
                </a:solidFill>
              </a:rPr>
              <a:t>اجراء</a:t>
            </a:r>
            <a:r>
              <a:rPr lang="ar-SA" sz="3200" dirty="0" smtClean="0">
                <a:solidFill>
                  <a:srgbClr val="002060"/>
                </a:solidFill>
              </a:rPr>
              <a:t> </a:t>
            </a:r>
            <a:r>
              <a:rPr lang="ar-SA" sz="3200" dirty="0" err="1" smtClean="0">
                <a:solidFill>
                  <a:srgbClr val="002060"/>
                </a:solidFill>
              </a:rPr>
              <a:t>الاضافة</a:t>
            </a:r>
            <a:endParaRPr lang="ar-SA" sz="3200" dirty="0" smtClean="0">
              <a:solidFill>
                <a:srgbClr val="002060"/>
              </a:solidFill>
            </a:endParaRPr>
          </a:p>
          <a:p>
            <a:endParaRPr lang="ar-SA" dirty="0"/>
          </a:p>
        </p:txBody>
      </p:sp>
      <p:pic>
        <p:nvPicPr>
          <p:cNvPr id="4" name="صورة 3" descr="LECA82O0AMCAMI3668CAYNZRQSCA5E3MPTCADUYRJ6CA8O7JXUCASWBG0ZCA3ENP17CA10B5IXCA8NKGSBCA5RJEBXCAWS9D58CA2AEIJHCAP6OSB3CAGGPHK2CA36U9ONCALEOQ31CANLA8JXCABBG82S.jpg"/>
          <p:cNvPicPr>
            <a:picLocks noChangeAspect="1"/>
          </p:cNvPicPr>
          <p:nvPr/>
        </p:nvPicPr>
        <p:blipFill>
          <a:blip r:embed="rId2"/>
          <a:stretch>
            <a:fillRect/>
          </a:stretch>
        </p:blipFill>
        <p:spPr>
          <a:xfrm>
            <a:off x="3700462" y="6072206"/>
            <a:ext cx="1743075" cy="571503"/>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rgbClr val="C00000"/>
                </a:solidFill>
              </a:rPr>
              <a:t>الشبكة الهرمية </a:t>
            </a:r>
            <a:endParaRPr lang="ar-SA" dirty="0">
              <a:solidFill>
                <a:srgbClr val="C00000"/>
              </a:solidFill>
            </a:endParaRPr>
          </a:p>
        </p:txBody>
      </p:sp>
      <p:sp>
        <p:nvSpPr>
          <p:cNvPr id="3" name="عنصر نائب للمحتوى 2"/>
          <p:cNvSpPr>
            <a:spLocks noGrp="1"/>
          </p:cNvSpPr>
          <p:nvPr>
            <p:ph idx="1"/>
          </p:nvPr>
        </p:nvSpPr>
        <p:spPr/>
        <p:txBody>
          <a:bodyPr>
            <a:normAutofit fontScale="85000" lnSpcReduction="10000"/>
          </a:bodyPr>
          <a:lstStyle/>
          <a:p>
            <a:r>
              <a:rPr lang="ar-SA" dirty="0" err="1" smtClean="0">
                <a:solidFill>
                  <a:srgbClr val="002060"/>
                </a:solidFill>
              </a:rPr>
              <a:t>تاخذ</a:t>
            </a:r>
            <a:r>
              <a:rPr lang="ar-SA" dirty="0" smtClean="0">
                <a:solidFill>
                  <a:srgbClr val="002060"/>
                </a:solidFill>
              </a:rPr>
              <a:t> شكل شبكة شجرية وقد تمثل عدة شبكات </a:t>
            </a:r>
            <a:r>
              <a:rPr lang="ar-SA" dirty="0" err="1" smtClean="0">
                <a:solidFill>
                  <a:srgbClr val="002060"/>
                </a:solidFill>
              </a:rPr>
              <a:t>باص</a:t>
            </a:r>
            <a:r>
              <a:rPr lang="ar-SA" dirty="0" smtClean="0">
                <a:solidFill>
                  <a:srgbClr val="002060"/>
                </a:solidFill>
              </a:rPr>
              <a:t> </a:t>
            </a:r>
            <a:r>
              <a:rPr lang="ar-SA" dirty="0" err="1" smtClean="0">
                <a:solidFill>
                  <a:srgbClr val="002060"/>
                </a:solidFill>
              </a:rPr>
              <a:t>ورتباط</a:t>
            </a:r>
            <a:r>
              <a:rPr lang="ar-SA" dirty="0" smtClean="0">
                <a:solidFill>
                  <a:srgbClr val="002060"/>
                </a:solidFill>
              </a:rPr>
              <a:t> حاسب مركزي مرتبط </a:t>
            </a:r>
            <a:r>
              <a:rPr lang="ar-SA" dirty="0" err="1" smtClean="0">
                <a:solidFill>
                  <a:srgbClr val="002060"/>
                </a:solidFill>
              </a:rPr>
              <a:t>بطرفيات</a:t>
            </a:r>
            <a:r>
              <a:rPr lang="ar-SA" dirty="0" smtClean="0">
                <a:solidFill>
                  <a:srgbClr val="002060"/>
                </a:solidFill>
              </a:rPr>
              <a:t> ثالثة موزعه علي شكل </a:t>
            </a:r>
            <a:r>
              <a:rPr lang="ar-SA" dirty="0" err="1" smtClean="0">
                <a:solidFill>
                  <a:srgbClr val="002060"/>
                </a:solidFill>
              </a:rPr>
              <a:t>شجرةوهي</a:t>
            </a:r>
            <a:r>
              <a:rPr lang="ar-SA" dirty="0" smtClean="0">
                <a:solidFill>
                  <a:srgbClr val="002060"/>
                </a:solidFill>
              </a:rPr>
              <a:t> علي شكل هرم</a:t>
            </a:r>
          </a:p>
          <a:p>
            <a:r>
              <a:rPr lang="ar-SA" dirty="0" smtClean="0">
                <a:solidFill>
                  <a:schemeClr val="bg2">
                    <a:lumMod val="50000"/>
                  </a:schemeClr>
                </a:solidFill>
              </a:rPr>
              <a:t>تصنيف الشبكات حسب </a:t>
            </a:r>
            <a:r>
              <a:rPr lang="ar-SA" dirty="0" err="1" smtClean="0">
                <a:solidFill>
                  <a:schemeClr val="bg2">
                    <a:lumMod val="50000"/>
                  </a:schemeClr>
                </a:solidFill>
              </a:rPr>
              <a:t>المدخلات</a:t>
            </a:r>
            <a:r>
              <a:rPr lang="ar-SA" dirty="0" smtClean="0">
                <a:solidFill>
                  <a:schemeClr val="bg2">
                    <a:lumMod val="50000"/>
                  </a:schemeClr>
                </a:solidFill>
              </a:rPr>
              <a:t> والمخرجات والارتباط والمشاركين </a:t>
            </a:r>
          </a:p>
          <a:p>
            <a:r>
              <a:rPr lang="ar-SA" dirty="0" err="1" smtClean="0">
                <a:solidFill>
                  <a:srgbClr val="002060"/>
                </a:solidFill>
              </a:rPr>
              <a:t>اولا</a:t>
            </a:r>
            <a:r>
              <a:rPr lang="ar-SA" dirty="0" smtClean="0">
                <a:solidFill>
                  <a:srgbClr val="002060"/>
                </a:solidFill>
              </a:rPr>
              <a:t>: تقسيم الشبكات حسب الدور الذي تقوم </a:t>
            </a:r>
            <a:r>
              <a:rPr lang="ar-SA" dirty="0" err="1" smtClean="0">
                <a:solidFill>
                  <a:srgbClr val="002060"/>
                </a:solidFill>
              </a:rPr>
              <a:t>به</a:t>
            </a:r>
            <a:r>
              <a:rPr lang="ar-SA" dirty="0" smtClean="0">
                <a:solidFill>
                  <a:srgbClr val="002060"/>
                </a:solidFill>
              </a:rPr>
              <a:t> </a:t>
            </a:r>
            <a:r>
              <a:rPr lang="ar-SA" dirty="0" err="1" smtClean="0">
                <a:solidFill>
                  <a:srgbClr val="002060"/>
                </a:solidFill>
              </a:rPr>
              <a:t>الاجهزة</a:t>
            </a:r>
            <a:r>
              <a:rPr lang="ar-SA" dirty="0" smtClean="0">
                <a:solidFill>
                  <a:srgbClr val="002060"/>
                </a:solidFill>
              </a:rPr>
              <a:t> </a:t>
            </a:r>
            <a:r>
              <a:rPr lang="ar-SA" dirty="0" err="1" smtClean="0">
                <a:solidFill>
                  <a:srgbClr val="002060"/>
                </a:solidFill>
              </a:rPr>
              <a:t>وادارة</a:t>
            </a:r>
            <a:r>
              <a:rPr lang="ar-SA" dirty="0" smtClean="0">
                <a:solidFill>
                  <a:srgbClr val="002060"/>
                </a:solidFill>
              </a:rPr>
              <a:t> الموارد فيها </a:t>
            </a:r>
          </a:p>
          <a:p>
            <a:r>
              <a:rPr lang="ar-SA" dirty="0" smtClean="0">
                <a:solidFill>
                  <a:srgbClr val="002060"/>
                </a:solidFill>
              </a:rPr>
              <a:t>حيث تقسم </a:t>
            </a:r>
            <a:r>
              <a:rPr lang="ar-SA" dirty="0" err="1" smtClean="0">
                <a:solidFill>
                  <a:srgbClr val="002060"/>
                </a:solidFill>
              </a:rPr>
              <a:t>الي</a:t>
            </a:r>
            <a:r>
              <a:rPr lang="ar-SA" dirty="0" smtClean="0">
                <a:solidFill>
                  <a:srgbClr val="002060"/>
                </a:solidFill>
              </a:rPr>
              <a:t> </a:t>
            </a:r>
          </a:p>
          <a:p>
            <a:r>
              <a:rPr lang="ar-SA" dirty="0" smtClean="0">
                <a:solidFill>
                  <a:schemeClr val="accent6">
                    <a:lumMod val="50000"/>
                  </a:schemeClr>
                </a:solidFill>
              </a:rPr>
              <a:t>1.شبكات النظير للنظير</a:t>
            </a:r>
            <a:r>
              <a:rPr lang="ar-SA" dirty="0" smtClean="0">
                <a:solidFill>
                  <a:srgbClr val="002060"/>
                </a:solidFill>
              </a:rPr>
              <a:t>.وهي تكون </a:t>
            </a:r>
            <a:r>
              <a:rPr lang="ar-SA" dirty="0" err="1" smtClean="0">
                <a:solidFill>
                  <a:srgbClr val="002060"/>
                </a:solidFill>
              </a:rPr>
              <a:t>عباره</a:t>
            </a:r>
            <a:r>
              <a:rPr lang="ar-SA" dirty="0" smtClean="0">
                <a:solidFill>
                  <a:srgbClr val="002060"/>
                </a:solidFill>
              </a:rPr>
              <a:t> عن شبكة محلية تتكون من مجموعة من </a:t>
            </a:r>
            <a:r>
              <a:rPr lang="ar-SA" dirty="0" err="1" smtClean="0">
                <a:solidFill>
                  <a:srgbClr val="002060"/>
                </a:solidFill>
              </a:rPr>
              <a:t>الاجهزة</a:t>
            </a:r>
            <a:r>
              <a:rPr lang="ar-SA" dirty="0" smtClean="0">
                <a:solidFill>
                  <a:srgbClr val="002060"/>
                </a:solidFill>
              </a:rPr>
              <a:t> </a:t>
            </a:r>
            <a:r>
              <a:rPr lang="ar-SA" dirty="0" err="1" smtClean="0">
                <a:solidFill>
                  <a:srgbClr val="002060"/>
                </a:solidFill>
              </a:rPr>
              <a:t>المتصله</a:t>
            </a:r>
            <a:r>
              <a:rPr lang="ar-SA" dirty="0" smtClean="0">
                <a:solidFill>
                  <a:srgbClr val="002060"/>
                </a:solidFill>
              </a:rPr>
              <a:t> مع بعضها البعض وهذا النوع تكون لهو حقوق </a:t>
            </a:r>
            <a:r>
              <a:rPr lang="ar-SA" dirty="0" err="1" smtClean="0">
                <a:solidFill>
                  <a:srgbClr val="002060"/>
                </a:solidFill>
              </a:rPr>
              <a:t>متساويه</a:t>
            </a:r>
            <a:r>
              <a:rPr lang="ar-SA" dirty="0" smtClean="0">
                <a:solidFill>
                  <a:srgbClr val="002060"/>
                </a:solidFill>
              </a:rPr>
              <a:t> وتحتوي علي خادم ومزود ومكرس ومن الضروري </a:t>
            </a:r>
            <a:r>
              <a:rPr lang="ar-SA" dirty="0" err="1" smtClean="0">
                <a:solidFill>
                  <a:srgbClr val="002060"/>
                </a:solidFill>
              </a:rPr>
              <a:t>ان</a:t>
            </a:r>
            <a:r>
              <a:rPr lang="ar-SA" dirty="0" smtClean="0">
                <a:solidFill>
                  <a:srgbClr val="002060"/>
                </a:solidFill>
              </a:rPr>
              <a:t> يكون عدد </a:t>
            </a:r>
            <a:r>
              <a:rPr lang="ar-SA" dirty="0" err="1" smtClean="0">
                <a:solidFill>
                  <a:srgbClr val="002060"/>
                </a:solidFill>
              </a:rPr>
              <a:t>الاجهزة</a:t>
            </a:r>
            <a:r>
              <a:rPr lang="ar-SA" dirty="0" smtClean="0">
                <a:solidFill>
                  <a:srgbClr val="002060"/>
                </a:solidFill>
              </a:rPr>
              <a:t> المشاركة </a:t>
            </a:r>
            <a:r>
              <a:rPr lang="ar-SA" dirty="0" err="1" smtClean="0">
                <a:solidFill>
                  <a:srgbClr val="002060"/>
                </a:solidFill>
              </a:rPr>
              <a:t>الايزيد</a:t>
            </a:r>
            <a:r>
              <a:rPr lang="ar-SA" dirty="0" smtClean="0">
                <a:solidFill>
                  <a:srgbClr val="002060"/>
                </a:solidFill>
              </a:rPr>
              <a:t> عن عشرة (تكون متساوية يعني </a:t>
            </a:r>
            <a:r>
              <a:rPr lang="ar-SA" dirty="0" err="1" smtClean="0">
                <a:solidFill>
                  <a:srgbClr val="002060"/>
                </a:solidFill>
              </a:rPr>
              <a:t>لايوجد</a:t>
            </a:r>
            <a:r>
              <a:rPr lang="ar-SA" dirty="0" smtClean="0">
                <a:solidFill>
                  <a:srgbClr val="002060"/>
                </a:solidFill>
              </a:rPr>
              <a:t> حاسب مركزي يتوزع العمل تخدم نطاق جغرافي محدود)</a:t>
            </a:r>
          </a:p>
          <a:p>
            <a:r>
              <a:rPr lang="ar-SA" dirty="0" smtClean="0">
                <a:solidFill>
                  <a:srgbClr val="002060"/>
                </a:solidFill>
              </a:rPr>
              <a:t>شبكة الزبون والخادم والمزود .فهي تعتمد علي المزود والخادم يكون عبارة عن جهاز يحمل مواصفات عالية  ومساحات تخزين عالية ومعالج قوي  وذاكرة كبيرة قد يكون علي حاسب شخصي ولكن لهو مواصفات عالية(يختلف عن بقية </a:t>
            </a:r>
            <a:r>
              <a:rPr lang="ar-SA" dirty="0" err="1" smtClean="0">
                <a:solidFill>
                  <a:srgbClr val="002060"/>
                </a:solidFill>
              </a:rPr>
              <a:t>الاجهزة</a:t>
            </a:r>
            <a:r>
              <a:rPr lang="ar-SA" dirty="0" smtClean="0">
                <a:solidFill>
                  <a:srgbClr val="002060"/>
                </a:solidFill>
              </a:rPr>
              <a:t> المرتبطة بشبكة)</a:t>
            </a:r>
          </a:p>
          <a:p>
            <a:endParaRPr lang="ar-SA" dirty="0"/>
          </a:p>
        </p:txBody>
      </p:sp>
      <p:pic>
        <p:nvPicPr>
          <p:cNvPr id="4" name="صورة 3" descr="TRCA1LVSO1CA80DB0KCA70UY6MCAGJMW8ICAVBKOWZCAULCF1WCAUO91WPCAX1S9TQCA6TSLBJCAFW1PQOCA8Y2GDNCAOCYESECAC9C947CAO245G7CA6JQE6CCA2SNDEQCAFI01ODCA18HJA3CAJKQ397.jpg"/>
          <p:cNvPicPr>
            <a:picLocks noChangeAspect="1"/>
          </p:cNvPicPr>
          <p:nvPr/>
        </p:nvPicPr>
        <p:blipFill>
          <a:blip r:embed="rId2"/>
          <a:stretch>
            <a:fillRect/>
          </a:stretch>
        </p:blipFill>
        <p:spPr>
          <a:xfrm>
            <a:off x="642910" y="6357958"/>
            <a:ext cx="1785950" cy="500042"/>
          </a:xfrm>
          <a:prstGeom prst="rect">
            <a:avLst/>
          </a:prstGeom>
        </p:spPr>
      </p:pic>
    </p:spTree>
  </p:cSld>
  <p:clrMapOvr>
    <a:masterClrMapping/>
  </p:clrMapOvr>
  <p:transition>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785794"/>
          </a:xfrm>
        </p:spPr>
        <p:txBody>
          <a:bodyPr>
            <a:normAutofit fontScale="90000"/>
          </a:bodyPr>
          <a:lstStyle/>
          <a:p>
            <a:pPr algn="ctr"/>
            <a:r>
              <a:rPr lang="ar-SA" dirty="0" smtClean="0">
                <a:solidFill>
                  <a:srgbClr val="C00000"/>
                </a:solidFill>
              </a:rPr>
              <a:t>ثانيا: تقسيم حسب </a:t>
            </a:r>
            <a:r>
              <a:rPr lang="ar-SA" dirty="0" err="1" smtClean="0">
                <a:solidFill>
                  <a:srgbClr val="C00000"/>
                </a:solidFill>
              </a:rPr>
              <a:t>المدخلات</a:t>
            </a:r>
            <a:r>
              <a:rPr lang="ar-SA" dirty="0" smtClean="0">
                <a:solidFill>
                  <a:srgbClr val="C00000"/>
                </a:solidFill>
              </a:rPr>
              <a:t> والمخرجات</a:t>
            </a:r>
            <a:endParaRPr lang="ar-SA" dirty="0">
              <a:solidFill>
                <a:srgbClr val="C00000"/>
              </a:solidFill>
            </a:endParaRPr>
          </a:p>
        </p:txBody>
      </p:sp>
      <p:sp>
        <p:nvSpPr>
          <p:cNvPr id="3" name="عنصر نائب للمحتوى 2"/>
          <p:cNvSpPr>
            <a:spLocks noGrp="1"/>
          </p:cNvSpPr>
          <p:nvPr>
            <p:ph idx="1"/>
          </p:nvPr>
        </p:nvSpPr>
        <p:spPr>
          <a:xfrm>
            <a:off x="457200" y="857232"/>
            <a:ext cx="8229600" cy="5467368"/>
          </a:xfrm>
        </p:spPr>
        <p:txBody>
          <a:bodyPr>
            <a:normAutofit fontScale="85000" lnSpcReduction="20000"/>
          </a:bodyPr>
          <a:lstStyle/>
          <a:p>
            <a:r>
              <a:rPr lang="ar-SA" dirty="0" smtClean="0">
                <a:solidFill>
                  <a:srgbClr val="002060"/>
                </a:solidFill>
              </a:rPr>
              <a:t>وتكون بنوعين </a:t>
            </a:r>
          </a:p>
          <a:p>
            <a:r>
              <a:rPr lang="ar-SA" dirty="0" smtClean="0">
                <a:solidFill>
                  <a:srgbClr val="002060"/>
                </a:solidFill>
              </a:rPr>
              <a:t>ولا: ويشمل علي وحدة مركزية </a:t>
            </a:r>
            <a:r>
              <a:rPr lang="ar-SA" dirty="0" err="1" smtClean="0">
                <a:solidFill>
                  <a:srgbClr val="002060"/>
                </a:solidFill>
              </a:rPr>
              <a:t>او</a:t>
            </a:r>
            <a:r>
              <a:rPr lang="ar-SA" dirty="0" smtClean="0">
                <a:solidFill>
                  <a:srgbClr val="002060"/>
                </a:solidFill>
              </a:rPr>
              <a:t> معلومات مركزية تجمع </a:t>
            </a:r>
            <a:r>
              <a:rPr lang="ar-SA" dirty="0" err="1" smtClean="0">
                <a:solidFill>
                  <a:srgbClr val="002060"/>
                </a:solidFill>
              </a:rPr>
              <a:t>فية</a:t>
            </a:r>
            <a:r>
              <a:rPr lang="ar-SA" dirty="0" smtClean="0">
                <a:solidFill>
                  <a:srgbClr val="002060"/>
                </a:solidFill>
              </a:rPr>
              <a:t> مختلف </a:t>
            </a:r>
            <a:r>
              <a:rPr lang="ar-SA" dirty="0" err="1" smtClean="0">
                <a:solidFill>
                  <a:srgbClr val="002060"/>
                </a:solidFill>
              </a:rPr>
              <a:t>انواع</a:t>
            </a:r>
            <a:r>
              <a:rPr lang="ar-SA" dirty="0" smtClean="0">
                <a:solidFill>
                  <a:srgbClr val="002060"/>
                </a:solidFill>
              </a:rPr>
              <a:t> المعلومات</a:t>
            </a:r>
          </a:p>
          <a:p>
            <a:r>
              <a:rPr lang="ar-SA" dirty="0" err="1" smtClean="0">
                <a:solidFill>
                  <a:srgbClr val="002060"/>
                </a:solidFill>
              </a:rPr>
              <a:t>اما</a:t>
            </a:r>
            <a:r>
              <a:rPr lang="ar-SA" dirty="0" smtClean="0">
                <a:solidFill>
                  <a:srgbClr val="002060"/>
                </a:solidFill>
              </a:rPr>
              <a:t> النوع الثاني يشتمل علي وحدة مركزية يكون لديها تسهيلات تحزين المعلومات واتصالات</a:t>
            </a:r>
          </a:p>
          <a:p>
            <a:r>
              <a:rPr lang="ar-SA" dirty="0" smtClean="0">
                <a:solidFill>
                  <a:schemeClr val="accent6">
                    <a:lumMod val="50000"/>
                  </a:schemeClr>
                </a:solidFill>
              </a:rPr>
              <a:t>ثالثا:تقسيم حسب طبيعة الارتباط بين العقد </a:t>
            </a:r>
          </a:p>
          <a:p>
            <a:r>
              <a:rPr lang="ar-SA" dirty="0" smtClean="0">
                <a:solidFill>
                  <a:srgbClr val="002060"/>
                </a:solidFill>
              </a:rPr>
              <a:t>11.مركزية ولامركزية (المركزية مواصفات الشبكة </a:t>
            </a:r>
            <a:r>
              <a:rPr lang="ar-SA" dirty="0" err="1" smtClean="0">
                <a:solidFill>
                  <a:srgbClr val="002060"/>
                </a:solidFill>
              </a:rPr>
              <a:t>النجمية</a:t>
            </a:r>
            <a:r>
              <a:rPr lang="ar-SA" dirty="0" smtClean="0">
                <a:solidFill>
                  <a:srgbClr val="002060"/>
                </a:solidFill>
              </a:rPr>
              <a:t> </a:t>
            </a:r>
            <a:r>
              <a:rPr lang="ar-SA" dirty="0" err="1" smtClean="0">
                <a:solidFill>
                  <a:srgbClr val="002060"/>
                </a:solidFill>
              </a:rPr>
              <a:t>والامركزية</a:t>
            </a:r>
            <a:r>
              <a:rPr lang="ar-SA" dirty="0" smtClean="0">
                <a:solidFill>
                  <a:srgbClr val="002060"/>
                </a:solidFill>
              </a:rPr>
              <a:t> مواصفات الشبكة كاملة الارتباط)</a:t>
            </a:r>
          </a:p>
          <a:p>
            <a:r>
              <a:rPr lang="ar-SA" dirty="0" smtClean="0">
                <a:solidFill>
                  <a:srgbClr val="002060"/>
                </a:solidFill>
              </a:rPr>
              <a:t>2.شبكات هرمية </a:t>
            </a:r>
            <a:r>
              <a:rPr lang="ar-SA" dirty="0" err="1" smtClean="0">
                <a:solidFill>
                  <a:srgbClr val="002060"/>
                </a:solidFill>
              </a:rPr>
              <a:t>ولاهرمية</a:t>
            </a:r>
            <a:r>
              <a:rPr lang="ar-SA" dirty="0" smtClean="0">
                <a:solidFill>
                  <a:srgbClr val="002060"/>
                </a:solidFill>
              </a:rPr>
              <a:t> </a:t>
            </a:r>
          </a:p>
          <a:p>
            <a:r>
              <a:rPr lang="ar-SA" dirty="0" smtClean="0">
                <a:solidFill>
                  <a:srgbClr val="002060"/>
                </a:solidFill>
              </a:rPr>
              <a:t>3.شبكات دائرة </a:t>
            </a:r>
          </a:p>
          <a:p>
            <a:r>
              <a:rPr lang="ar-SA" dirty="0" smtClean="0">
                <a:solidFill>
                  <a:srgbClr val="002060"/>
                </a:solidFill>
              </a:rPr>
              <a:t>4.شبكات نوع </a:t>
            </a:r>
            <a:r>
              <a:rPr lang="ar-SA" dirty="0" err="1" smtClean="0">
                <a:solidFill>
                  <a:srgbClr val="002060"/>
                </a:solidFill>
              </a:rPr>
              <a:t>العجله</a:t>
            </a:r>
            <a:r>
              <a:rPr lang="ar-SA" dirty="0" smtClean="0">
                <a:solidFill>
                  <a:srgbClr val="002060"/>
                </a:solidFill>
              </a:rPr>
              <a:t> (تربط كل العقد بالعقدة المركزية)</a:t>
            </a:r>
          </a:p>
          <a:p>
            <a:r>
              <a:rPr lang="ar-SA" dirty="0" smtClean="0">
                <a:solidFill>
                  <a:srgbClr val="002060"/>
                </a:solidFill>
              </a:rPr>
              <a:t>5.شبكات مختلطة(</a:t>
            </a:r>
            <a:r>
              <a:rPr lang="ar-SA" dirty="0" err="1" smtClean="0">
                <a:solidFill>
                  <a:srgbClr val="002060"/>
                </a:solidFill>
              </a:rPr>
              <a:t>اكثر</a:t>
            </a:r>
            <a:r>
              <a:rPr lang="ar-SA" dirty="0" smtClean="0">
                <a:solidFill>
                  <a:srgbClr val="002060"/>
                </a:solidFill>
              </a:rPr>
              <a:t> من نوع من الشبكات)</a:t>
            </a:r>
          </a:p>
          <a:p>
            <a:r>
              <a:rPr lang="ar-SA" dirty="0" smtClean="0">
                <a:solidFill>
                  <a:srgbClr val="002060"/>
                </a:solidFill>
              </a:rPr>
              <a:t>رابعا:تقسيم حسب المشاركين </a:t>
            </a:r>
          </a:p>
          <a:p>
            <a:r>
              <a:rPr lang="ar-SA" dirty="0" smtClean="0">
                <a:solidFill>
                  <a:srgbClr val="002060"/>
                </a:solidFill>
              </a:rPr>
              <a:t>1.شبكات بعضوية مفتوحة ومغلقة (مفتوحة </a:t>
            </a:r>
            <a:r>
              <a:rPr lang="ar-SA" dirty="0" err="1" smtClean="0">
                <a:solidFill>
                  <a:srgbClr val="002060"/>
                </a:solidFill>
              </a:rPr>
              <a:t>الي</a:t>
            </a:r>
            <a:r>
              <a:rPr lang="ar-SA" dirty="0" smtClean="0">
                <a:solidFill>
                  <a:srgbClr val="002060"/>
                </a:solidFill>
              </a:rPr>
              <a:t> جميع الناس. المغلق سامحا لمراكز تنطبق عليها مواصفات محددة)</a:t>
            </a:r>
          </a:p>
          <a:p>
            <a:r>
              <a:rPr lang="ar-SA" dirty="0" smtClean="0">
                <a:solidFill>
                  <a:srgbClr val="002060"/>
                </a:solidFill>
              </a:rPr>
              <a:t>2.شبكات قطاعات عامه (نوع العضوية. المساهمات المالية)</a:t>
            </a:r>
          </a:p>
          <a:p>
            <a:r>
              <a:rPr lang="ar-SA" dirty="0" smtClean="0">
                <a:solidFill>
                  <a:srgbClr val="002060"/>
                </a:solidFill>
              </a:rPr>
              <a:t>3.شبكات عامة /متخصصة</a:t>
            </a:r>
            <a:endParaRPr lang="ar-SA" dirty="0">
              <a:solidFill>
                <a:srgbClr val="002060"/>
              </a:solidFill>
            </a:endParaRPr>
          </a:p>
        </p:txBody>
      </p:sp>
      <p:pic>
        <p:nvPicPr>
          <p:cNvPr id="4" name="صورة 3" descr="ZTCAVYOMN1CA3OHZBTCAVGAQIMCAMOVWZ3CAOF2X1FCA13BX1TCAF2E4HPCAWJHLN8CAGHZTM7CAATHPW6CAZRZ8FMCAMVKOX1CAB25INFCAMJ6KPSCAV6TH8LCAAZH4NNCA7XDWXLCAC5B0CKCAFQ9I6Y.jpg"/>
          <p:cNvPicPr>
            <a:picLocks noChangeAspect="1"/>
          </p:cNvPicPr>
          <p:nvPr/>
        </p:nvPicPr>
        <p:blipFill>
          <a:blip r:embed="rId2"/>
          <a:stretch>
            <a:fillRect/>
          </a:stretch>
        </p:blipFill>
        <p:spPr>
          <a:xfrm>
            <a:off x="3305175" y="6000768"/>
            <a:ext cx="2533650" cy="857232"/>
          </a:xfrm>
          <a:prstGeom prst="rect">
            <a:avLst/>
          </a:prstGeom>
        </p:spPr>
      </p:pic>
    </p:spTree>
  </p:cSld>
  <p:clrMapOvr>
    <a:masterClrMapping/>
  </p:clrMapOvr>
  <p:transition>
    <p:pu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386</TotalTime>
  <Words>1501</Words>
  <Application>Microsoft Office PowerPoint</Application>
  <PresentationFormat>عرض على الشاشة (3:4)‏</PresentationFormat>
  <Paragraphs>137</Paragraphs>
  <Slides>16</Slides>
  <Notes>1</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تدفق</vt:lpstr>
      <vt:lpstr>الفصل الثاني </vt:lpstr>
      <vt:lpstr>انواع شبكات المعلومات</vt:lpstr>
      <vt:lpstr>أولا: شبكات المناطق المحلية </vt:lpstr>
      <vt:lpstr>تتكون الشبكة المحلية من عدة عناصر</vt:lpstr>
      <vt:lpstr>من اهم الوسائط المستخدمة في بناء هذا النوع من الشبكات فهي  </vt:lpstr>
      <vt:lpstr>ثالثا:شبكات اخرى تكون بين الشبكات المحلية والشبكات الواسعة ومن بينها</vt:lpstr>
      <vt:lpstr>انواع اخرى من الشبكات :الانترانت والاكسترانت</vt:lpstr>
      <vt:lpstr>اهمية وفوائد الانترنت</vt:lpstr>
      <vt:lpstr>اجراءات شبكة الانترانت </vt:lpstr>
      <vt:lpstr>اهمية وفوائد الاكسترانت للمؤسسات </vt:lpstr>
      <vt:lpstr>حماية الاكسترانت(من الاختراق) </vt:lpstr>
      <vt:lpstr>ثانيا:الشبكة الخطية اوشبكة الباص </vt:lpstr>
      <vt:lpstr>اما العيوب الشبكة الخطية</vt:lpstr>
      <vt:lpstr>  ومن مزايا هذا النوع من الشبكات </vt:lpstr>
      <vt:lpstr>الشبكة الهرمية </vt:lpstr>
      <vt:lpstr>ثانيا: تقسيم حسب المدخلات والمخرجات</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انواع شبكات المعلومات</dc:title>
  <dc:creator>hello</dc:creator>
  <cp:lastModifiedBy>hello</cp:lastModifiedBy>
  <cp:revision>37</cp:revision>
  <dcterms:created xsi:type="dcterms:W3CDTF">2013-02-20T07:16:29Z</dcterms:created>
  <dcterms:modified xsi:type="dcterms:W3CDTF">2013-02-23T08:54:56Z</dcterms:modified>
</cp:coreProperties>
</file>