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7" r:id="rId2"/>
    <p:sldId id="258" r:id="rId3"/>
    <p:sldId id="281" r:id="rId4"/>
    <p:sldId id="280" r:id="rId5"/>
    <p:sldId id="279" r:id="rId6"/>
    <p:sldId id="278" r:id="rId7"/>
    <p:sldId id="277" r:id="rId8"/>
    <p:sldId id="276" r:id="rId9"/>
    <p:sldId id="275" r:id="rId10"/>
    <p:sldId id="274" r:id="rId11"/>
    <p:sldId id="273" r:id="rId12"/>
    <p:sldId id="272" r:id="rId13"/>
    <p:sldId id="271" r:id="rId14"/>
    <p:sldId id="270" r:id="rId15"/>
    <p:sldId id="268" r:id="rId16"/>
    <p:sldId id="269" r:id="rId17"/>
    <p:sldId id="267" r:id="rId18"/>
    <p:sldId id="264" r:id="rId19"/>
    <p:sldId id="266" r:id="rId20"/>
    <p:sldId id="265" r:id="rId21"/>
    <p:sldId id="261" r:id="rId22"/>
    <p:sldId id="263" r:id="rId23"/>
    <p:sldId id="262" r:id="rId24"/>
    <p:sldId id="259" r:id="rId25"/>
    <p:sldId id="260" r:id="rId26"/>
    <p:sldId id="282" r:id="rId27"/>
    <p:sldId id="283" r:id="rId28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>
    <p:restoredLeft sz="79044" autoAdjust="0"/>
    <p:restoredTop sz="94660"/>
  </p:normalViewPr>
  <p:slideViewPr>
    <p:cSldViewPr>
      <p:cViewPr>
        <p:scale>
          <a:sx n="76" d="100"/>
          <a:sy n="76" d="100"/>
        </p:scale>
        <p:origin x="-168" y="22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7D7FE-B326-4ADD-AFA9-AFBF35E617ED}" type="datetimeFigureOut">
              <a:rPr lang="ar-SA" smtClean="0"/>
              <a:pPr/>
              <a:t>27/05/34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68CE9-9439-4470-9335-E20CC55E21A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7D7FE-B326-4ADD-AFA9-AFBF35E617ED}" type="datetimeFigureOut">
              <a:rPr lang="ar-SA" smtClean="0"/>
              <a:pPr/>
              <a:t>27/05/34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68CE9-9439-4470-9335-E20CC55E21A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7D7FE-B326-4ADD-AFA9-AFBF35E617ED}" type="datetimeFigureOut">
              <a:rPr lang="ar-SA" smtClean="0"/>
              <a:pPr/>
              <a:t>27/05/34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68CE9-9439-4470-9335-E20CC55E21A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7D7FE-B326-4ADD-AFA9-AFBF35E617ED}" type="datetimeFigureOut">
              <a:rPr lang="ar-SA" smtClean="0"/>
              <a:pPr/>
              <a:t>27/05/34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68CE9-9439-4470-9335-E20CC55E21A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7D7FE-B326-4ADD-AFA9-AFBF35E617ED}" type="datetimeFigureOut">
              <a:rPr lang="ar-SA" smtClean="0"/>
              <a:pPr/>
              <a:t>27/05/34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68CE9-9439-4470-9335-E20CC55E21A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7D7FE-B326-4ADD-AFA9-AFBF35E617ED}" type="datetimeFigureOut">
              <a:rPr lang="ar-SA" smtClean="0"/>
              <a:pPr/>
              <a:t>27/05/34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68CE9-9439-4470-9335-E20CC55E21A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7D7FE-B326-4ADD-AFA9-AFBF35E617ED}" type="datetimeFigureOut">
              <a:rPr lang="ar-SA" smtClean="0"/>
              <a:pPr/>
              <a:t>27/05/34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68CE9-9439-4470-9335-E20CC55E21A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7D7FE-B326-4ADD-AFA9-AFBF35E617ED}" type="datetimeFigureOut">
              <a:rPr lang="ar-SA" smtClean="0"/>
              <a:pPr/>
              <a:t>27/05/34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68CE9-9439-4470-9335-E20CC55E21A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7D7FE-B326-4ADD-AFA9-AFBF35E617ED}" type="datetimeFigureOut">
              <a:rPr lang="ar-SA" smtClean="0"/>
              <a:pPr/>
              <a:t>27/05/34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68CE9-9439-4470-9335-E20CC55E21A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7D7FE-B326-4ADD-AFA9-AFBF35E617ED}" type="datetimeFigureOut">
              <a:rPr lang="ar-SA" smtClean="0"/>
              <a:pPr/>
              <a:t>27/05/34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68CE9-9439-4470-9335-E20CC55E21A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7D7FE-B326-4ADD-AFA9-AFBF35E617ED}" type="datetimeFigureOut">
              <a:rPr lang="ar-SA" smtClean="0"/>
              <a:pPr/>
              <a:t>27/05/34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68CE9-9439-4470-9335-E20CC55E21AD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C7D7FE-B326-4ADD-AFA9-AFBF35E617ED}" type="datetimeFigureOut">
              <a:rPr lang="ar-SA" smtClean="0"/>
              <a:pPr/>
              <a:t>27/05/34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768CE9-9439-4470-9335-E20CC55E21AD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com.sa/imgres?q=%D8%B5%D9%88%D8%B1%D9%84%D8%AA%D8%B5%D9%85%D9%8A%D9%85+%D8%B4%D8%B1%D8%A7%D8%A6%D8%AD+%D8%A8%D9%88%D9%8A%D8%B1+%D8%A8%D9%88%D9%86%D8%AA&amp;hl=ar&amp;safe=active&amp;biw=1280&amp;bih=603&amp;gbv=2&amp;tbm=isch&amp;tbnid=kCcEXj_PDrykCM:&amp;imgrefurl=http://www.s0dfh.com/vb/t6035.html&amp;docid=gJJhfiVbZlKj5M&amp;imgurl=http://www.mo3alem.com/vb/imgcache/48875.imgcache.jpg&amp;w=350&amp;h=600&amp;ei=jQUpT9_6IqyB4AS35JWkAw&amp;zoom=1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com.sa/imgres?q=%D8%B5%D9%88%D8%B1%D9%84%D8%AA%D8%B5%D9%85%D9%8A%D9%85+%D8%B4%D8%B1%D8%A7%D8%A6%D8%AD+%D8%A8%D9%88%D9%8A%D8%B1+%D8%A8%D9%88%D9%86%D8%AA&amp;hl=ar&amp;safe=active&amp;biw=1280&amp;bih=603&amp;gbv=2&amp;tbm=isch&amp;tbnid=kCcEXj_PDrykCM:&amp;imgrefurl=http://www.s0dfh.com/vb/t6035.html&amp;docid=gJJhfiVbZlKj5M&amp;imgurl=http://www.mo3alem.com/vb/imgcache/48875.imgcache.jpg&amp;w=350&amp;h=600&amp;ei=jQUpT9_6IqyB4AS35JWkAw&amp;zoom=1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com.sa/imgres?q=%D8%B5%D9%88%D8%B1%D9%84%D8%AA%D8%B5%D9%85%D9%8A%D9%85+%D8%B4%D8%B1%D8%A7%D8%A6%D8%AD+%D8%A8%D9%88%D9%8A%D8%B1+%D8%A8%D9%88%D9%86%D8%AA&amp;hl=ar&amp;safe=active&amp;biw=1280&amp;bih=603&amp;gbv=2&amp;tbm=isch&amp;tbnid=kCcEXj_PDrykCM:&amp;imgrefurl=http://www.s0dfh.com/vb/t6035.html&amp;docid=gJJhfiVbZlKj5M&amp;imgurl=http://www.mo3alem.com/vb/imgcache/48875.imgcache.jpg&amp;w=350&amp;h=600&amp;ei=jQUpT9_6IqyB4AS35JWkAw&amp;zoom=1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com.sa/imgres?q=%D8%B5%D9%88%D8%B1%D9%84%D8%AA%D8%B5%D9%85%D9%8A%D9%85+%D8%B4%D8%B1%D8%A7%D8%A6%D8%AD+%D8%A8%D9%88%D9%8A%D8%B1+%D8%A8%D9%88%D9%86%D8%AA&amp;hl=ar&amp;safe=active&amp;biw=1280&amp;bih=603&amp;gbv=2&amp;tbm=isch&amp;tbnid=kCcEXj_PDrykCM:&amp;imgrefurl=http://www.s0dfh.com/vb/t6035.html&amp;docid=gJJhfiVbZlKj5M&amp;imgurl=http://www.mo3alem.com/vb/imgcache/48875.imgcache.jpg&amp;w=350&amp;h=600&amp;ei=jQUpT9_6IqyB4AS35JWkAw&amp;zoom=1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com.sa/imgres?q=%D8%B5%D9%88%D8%B1%D9%84%D8%AA%D8%B5%D9%85%D9%8A%D9%85+%D8%B4%D8%B1%D8%A7%D8%A6%D8%AD+%D8%A8%D9%88%D9%8A%D8%B1+%D8%A8%D9%88%D9%86%D8%AA&amp;hl=ar&amp;safe=active&amp;biw=1280&amp;bih=603&amp;gbv=2&amp;tbm=isch&amp;tbnid=kCcEXj_PDrykCM:&amp;imgrefurl=http://www.s0dfh.com/vb/t6035.html&amp;docid=gJJhfiVbZlKj5M&amp;imgurl=http://www.mo3alem.com/vb/imgcache/48875.imgcache.jpg&amp;w=350&amp;h=600&amp;ei=jQUpT9_6IqyB4AS35JWkAw&amp;zoom=1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com.sa/imgres?q=%D8%B5%D9%88%D8%B1%D9%84%D8%AA%D8%B5%D9%85%D9%8A%D9%85+%D8%B4%D8%B1%D8%A7%D8%A6%D8%AD+%D8%A8%D9%88%D9%8A%D8%B1+%D8%A8%D9%88%D9%86%D8%AA&amp;hl=ar&amp;safe=active&amp;biw=1280&amp;bih=603&amp;gbv=2&amp;tbm=isch&amp;tbnid=kCcEXj_PDrykCM:&amp;imgrefurl=http://www.s0dfh.com/vb/t6035.html&amp;docid=gJJhfiVbZlKj5M&amp;imgurl=http://www.mo3alem.com/vb/imgcache/48875.imgcache.jpg&amp;w=350&amp;h=600&amp;ei=jQUpT9_6IqyB4AS35JWkAw&amp;zoom=1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com.sa/imgres?q=%D8%B5%D9%88%D8%B1%D9%84%D8%AA%D8%B5%D9%85%D9%8A%D9%85+%D8%B4%D8%B1%D8%A7%D8%A6%D8%AD+%D8%A8%D9%88%D9%8A%D8%B1+%D8%A8%D9%88%D9%86%D8%AA&amp;hl=ar&amp;safe=active&amp;biw=1280&amp;bih=603&amp;gbv=2&amp;tbm=isch&amp;tbnid=kCcEXj_PDrykCM:&amp;imgrefurl=http://www.s0dfh.com/vb/t6035.html&amp;docid=gJJhfiVbZlKj5M&amp;imgurl=http://www.mo3alem.com/vb/imgcache/48875.imgcache.jpg&amp;w=350&amp;h=600&amp;ei=jQUpT9_6IqyB4AS35JWkAw&amp;zoom=1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com.sa/imgres?q=%D8%B5%D9%88%D8%B1%D9%84%D8%AA%D8%B5%D9%85%D9%8A%D9%85+%D8%B4%D8%B1%D8%A7%D8%A6%D8%AD+%D8%A8%D9%88%D9%8A%D8%B1+%D8%A8%D9%88%D9%86%D8%AA&amp;hl=ar&amp;safe=active&amp;biw=1280&amp;bih=603&amp;gbv=2&amp;tbm=isch&amp;tbnid=kCcEXj_PDrykCM:&amp;imgrefurl=http://www.s0dfh.com/vb/t6035.html&amp;docid=gJJhfiVbZlKj5M&amp;imgurl=http://www.mo3alem.com/vb/imgcache/48875.imgcache.jpg&amp;w=350&amp;h=600&amp;ei=jQUpT9_6IqyB4AS35JWkAw&amp;zoom=1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com.sa/imgres?q=%D8%B5%D9%88%D8%B1%D9%84%D8%AA%D8%B5%D9%85%D9%8A%D9%85+%D8%B4%D8%B1%D8%A7%D8%A6%D8%AD+%D8%A8%D9%88%D9%8A%D8%B1+%D8%A8%D9%88%D9%86%D8%AA&amp;hl=ar&amp;safe=active&amp;biw=1280&amp;bih=603&amp;gbv=2&amp;tbm=isch&amp;tbnid=kCcEXj_PDrykCM:&amp;imgrefurl=http://www.s0dfh.com/vb/t6035.html&amp;docid=gJJhfiVbZlKj5M&amp;imgurl=http://www.mo3alem.com/vb/imgcache/48875.imgcache.jpg&amp;w=350&amp;h=600&amp;ei=jQUpT9_6IqyB4AS35JWkAw&amp;zoom=1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com.sa/imgres?q=%D8%B5%D9%88%D8%B1%D9%84%D8%AA%D8%B5%D9%85%D9%8A%D9%85+%D8%B4%D8%B1%D8%A7%D8%A6%D8%AD+%D8%A8%D9%88%D9%8A%D8%B1+%D8%A8%D9%88%D9%86%D8%AA&amp;hl=ar&amp;safe=active&amp;biw=1280&amp;bih=603&amp;gbv=2&amp;tbm=isch&amp;tbnid=kCcEXj_PDrykCM:&amp;imgrefurl=http://www.s0dfh.com/vb/t6035.html&amp;docid=gJJhfiVbZlKj5M&amp;imgurl=http://www.mo3alem.com/vb/imgcache/48875.imgcache.jpg&amp;w=350&amp;h=600&amp;ei=jQUpT9_6IqyB4AS35JWkAw&amp;zoom=1" TargetMode="Externa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com.sa/imgres?q=%D8%B5%D9%88%D8%B1%D9%84%D8%AA%D8%B5%D9%85%D9%8A%D9%85+%D8%B4%D8%B1%D8%A7%D8%A6%D8%AD+%D8%A8%D9%88%D9%8A%D8%B1+%D8%A8%D9%88%D9%86%D8%AA&amp;hl=ar&amp;safe=active&amp;biw=1280&amp;bih=603&amp;gbv=2&amp;tbm=isch&amp;tbnid=kCcEXj_PDrykCM:&amp;imgrefurl=http://www.s0dfh.com/vb/t6035.html&amp;docid=gJJhfiVbZlKj5M&amp;imgurl=http://www.mo3alem.com/vb/imgcache/48875.imgcache.jpg&amp;w=350&amp;h=600&amp;ei=jQUpT9_6IqyB4AS35JWkAw&amp;zoom=1" TargetMode="Externa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com.sa/imgres?q=%D8%B5%D9%88%D8%B1%D9%84%D8%AA%D8%B5%D9%85%D9%8A%D9%85+%D8%B4%D8%B1%D8%A7%D8%A6%D8%AD+%D8%A8%D9%88%D9%8A%D8%B1+%D8%A8%D9%88%D9%86%D8%AA&amp;hl=ar&amp;safe=active&amp;biw=1280&amp;bih=603&amp;gbv=2&amp;tbm=isch&amp;tbnid=kCcEXj_PDrykCM:&amp;imgrefurl=http://www.s0dfh.com/vb/t6035.html&amp;docid=gJJhfiVbZlKj5M&amp;imgurl=http://www.mo3alem.com/vb/imgcache/48875.imgcache.jpg&amp;w=350&amp;h=600&amp;ei=jQUpT9_6IqyB4AS35JWkAw&amp;zoom=1" TargetMode="Externa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com.sa/imgres?q=%D8%B5%D9%88%D8%B1%D9%84%D8%AA%D8%B5%D9%85%D9%8A%D9%85+%D8%B4%D8%B1%D8%A7%D8%A6%D8%AD+%D8%A8%D9%88%D9%8A%D8%B1+%D8%A8%D9%88%D9%86%D8%AA&amp;hl=ar&amp;safe=active&amp;biw=1280&amp;bih=603&amp;gbv=2&amp;tbm=isch&amp;tbnid=kCcEXj_PDrykCM:&amp;imgrefurl=http://www.s0dfh.com/vb/t6035.html&amp;docid=gJJhfiVbZlKj5M&amp;imgurl=http://www.mo3alem.com/vb/imgcache/48875.imgcache.jpg&amp;w=350&amp;h=600&amp;ei=jQUpT9_6IqyB4AS35JWkAw&amp;zoom=1" TargetMode="Externa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com.sa/imgres?q=%D8%B5%D9%88%D8%B1%D9%84%D8%AA%D8%B5%D9%85%D9%8A%D9%85+%D8%B4%D8%B1%D8%A7%D8%A6%D8%AD+%D8%A8%D9%88%D9%8A%D8%B1+%D8%A8%D9%88%D9%86%D8%AA&amp;hl=ar&amp;safe=active&amp;biw=1280&amp;bih=603&amp;gbv=2&amp;tbm=isch&amp;tbnid=kCcEXj_PDrykCM:&amp;imgrefurl=http://www.s0dfh.com/vb/t6035.html&amp;docid=gJJhfiVbZlKj5M&amp;imgurl=http://www.mo3alem.com/vb/imgcache/48875.imgcache.jpg&amp;w=350&amp;h=600&amp;ei=jQUpT9_6IqyB4AS35JWkAw&amp;zoom=1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com.sa/imgres?q=%D8%B5%D9%88%D8%B1%D9%84%D8%AA%D8%B5%D9%85%D9%8A%D9%85+%D8%B4%D8%B1%D8%A7%D8%A6%D8%AD+%D8%A8%D9%88%D9%8A%D8%B1+%D8%A8%D9%88%D9%86%D8%AA&amp;hl=ar&amp;safe=active&amp;biw=1280&amp;bih=603&amp;gbv=2&amp;tbm=isch&amp;tbnid=kCcEXj_PDrykCM:&amp;imgrefurl=http://www.s0dfh.com/vb/t6035.html&amp;docid=gJJhfiVbZlKj5M&amp;imgurl=http://www.mo3alem.com/vb/imgcache/48875.imgcache.jpg&amp;w=350&amp;h=600&amp;ei=jQUpT9_6IqyB4AS35JWkAw&amp;zoom=1" TargetMode="Externa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com.sa/imgres?q=%D8%B5%D9%88%D8%B1%D9%84%D8%AA%D8%B5%D9%85%D9%8A%D9%85+%D8%B4%D8%B1%D8%A7%D8%A6%D8%AD+%D8%A8%D9%88%D9%8A%D8%B1+%D8%A8%D9%88%D9%86%D8%AA&amp;hl=ar&amp;safe=active&amp;biw=1280&amp;bih=603&amp;gbv=2&amp;tbm=isch&amp;tbnid=kCcEXj_PDrykCM:&amp;imgrefurl=http://www.s0dfh.com/vb/t6035.html&amp;docid=gJJhfiVbZlKj5M&amp;imgurl=http://www.mo3alem.com/vb/imgcache/48875.imgcache.jpg&amp;w=350&amp;h=600&amp;ei=jQUpT9_6IqyB4AS35JWkAw&amp;zoom=1" TargetMode="Externa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com.sa/imgres?q=%D8%B5%D9%88%D8%B1%D9%84%D8%AA%D8%B5%D9%85%D9%8A%D9%85+%D8%B4%D8%B1%D8%A7%D8%A6%D8%AD+%D8%A8%D9%88%D9%8A%D8%B1+%D8%A8%D9%88%D9%86%D8%AA&amp;hl=ar&amp;safe=active&amp;biw=1280&amp;bih=603&amp;gbv=2&amp;tbm=isch&amp;tbnid=kCcEXj_PDrykCM:&amp;imgrefurl=http://www.s0dfh.com/vb/t6035.html&amp;docid=gJJhfiVbZlKj5M&amp;imgurl=http://www.mo3alem.com/vb/imgcache/48875.imgcache.jpg&amp;w=350&amp;h=600&amp;ei=jQUpT9_6IqyB4AS35JWkAw&amp;zoom=1" TargetMode="Externa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com.sa/imgres?q=%D8%B5%D9%88%D8%B1%D9%84%D8%AA%D8%B5%D9%85%D9%8A%D9%85+%D8%B4%D8%B1%D8%A7%D8%A6%D8%AD+%D8%A8%D9%88%D9%8A%D8%B1+%D8%A8%D9%88%D9%86%D8%AA&amp;hl=ar&amp;safe=active&amp;biw=1280&amp;bih=603&amp;gbv=2&amp;tbm=isch&amp;tbnid=kCcEXj_PDrykCM:&amp;imgrefurl=http://www.s0dfh.com/vb/t6035.html&amp;docid=gJJhfiVbZlKj5M&amp;imgurl=http://www.mo3alem.com/vb/imgcache/48875.imgcache.jpg&amp;w=350&amp;h=600&amp;ei=jQUpT9_6IqyB4AS35JWkAw&amp;zoom=1" TargetMode="Externa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com.sa/imgres?q=%D8%B5%D9%88%D8%B1%D9%84%D8%AA%D8%B5%D9%85%D9%8A%D9%85+%D8%B4%D8%B1%D8%A7%D8%A6%D8%AD+%D8%A8%D9%88%D9%8A%D8%B1+%D8%A8%D9%88%D9%86%D8%AA&amp;hl=ar&amp;safe=active&amp;biw=1280&amp;bih=603&amp;gbv=2&amp;tbm=isch&amp;tbnid=kCcEXj_PDrykCM:&amp;imgrefurl=http://www.s0dfh.com/vb/t6035.html&amp;docid=gJJhfiVbZlKj5M&amp;imgurl=http://www.mo3alem.com/vb/imgcache/48875.imgcache.jpg&amp;w=350&amp;h=600&amp;ei=jQUpT9_6IqyB4AS35JWkAw&amp;zoom=1" TargetMode="Externa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com.sa/imgres?q=%D8%B5%D9%88%D8%B1%D9%84%D8%AA%D8%B5%D9%85%D9%8A%D9%85+%D8%B4%D8%B1%D8%A7%D8%A6%D8%AD+%D8%A8%D9%88%D9%8A%D8%B1+%D8%A8%D9%88%D9%86%D8%AA&amp;hl=ar&amp;safe=active&amp;biw=1280&amp;bih=603&amp;gbv=2&amp;tbm=isch&amp;tbnid=kCcEXj_PDrykCM:&amp;imgrefurl=http://www.s0dfh.com/vb/t6035.html&amp;docid=gJJhfiVbZlKj5M&amp;imgurl=http://www.mo3alem.com/vb/imgcache/48875.imgcache.jpg&amp;w=350&amp;h=600&amp;ei=jQUpT9_6IqyB4AS35JWkAw&amp;zoom=1" TargetMode="Externa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com.sa/imgres?q=%D8%B5%D9%88%D8%B1%D9%84%D8%AA%D8%B5%D9%85%D9%8A%D9%85+%D8%B4%D8%B1%D8%A7%D8%A6%D8%AD+%D8%A8%D9%88%D9%8A%D8%B1+%D8%A8%D9%88%D9%86%D8%AA&amp;hl=ar&amp;safe=active&amp;biw=1280&amp;bih=603&amp;gbv=2&amp;tbm=isch&amp;tbnid=kCcEXj_PDrykCM:&amp;imgrefurl=http://www.s0dfh.com/vb/t6035.html&amp;docid=gJJhfiVbZlKj5M&amp;imgurl=http://www.mo3alem.com/vb/imgcache/48875.imgcache.jpg&amp;w=350&amp;h=600&amp;ei=jQUpT9_6IqyB4AS35JWkAw&amp;zoom=1" TargetMode="Externa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com.sa/imgres?q=%D8%B5%D9%88%D8%B1%D9%84%D8%AA%D8%B5%D9%85%D9%8A%D9%85+%D8%B4%D8%B1%D8%A7%D8%A6%D8%AD+%D8%A8%D9%88%D9%8A%D8%B1+%D8%A8%D9%88%D9%86%D8%AA&amp;hl=ar&amp;safe=active&amp;biw=1280&amp;bih=603&amp;gbv=2&amp;tbm=isch&amp;tbnid=kCcEXj_PDrykCM:&amp;imgrefurl=http://www.s0dfh.com/vb/t6035.html&amp;docid=gJJhfiVbZlKj5M&amp;imgurl=http://www.mo3alem.com/vb/imgcache/48875.imgcache.jpg&amp;w=350&amp;h=600&amp;ei=jQUpT9_6IqyB4AS35JWkAw&amp;zoom=1" TargetMode="Externa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com.sa/imgres?q=%D8%B5%D9%88%D8%B1%D9%84%D8%AA%D8%B5%D9%85%D9%8A%D9%85+%D8%B4%D8%B1%D8%A7%D8%A6%D8%AD+%D8%A8%D9%88%D9%8A%D8%B1+%D8%A8%D9%88%D9%86%D8%AA&amp;hl=ar&amp;safe=active&amp;biw=1280&amp;bih=603&amp;gbv=2&amp;tbm=isch&amp;tbnid=kCcEXj_PDrykCM:&amp;imgrefurl=http://www.s0dfh.com/vb/t6035.html&amp;docid=gJJhfiVbZlKj5M&amp;imgurl=http://www.mo3alem.com/vb/imgcache/48875.imgcache.jpg&amp;w=350&amp;h=600&amp;ei=jQUpT9_6IqyB4AS35JWkAw&amp;zoom=1" TargetMode="Externa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com.sa/imgres?q=%D8%B5%D9%88%D8%B1%D9%84%D8%AA%D8%B5%D9%85%D9%8A%D9%85+%D8%B4%D8%B1%D8%A7%D8%A6%D8%AD+%D8%A8%D9%88%D9%8A%D8%B1+%D8%A8%D9%88%D9%86%D8%AA&amp;hl=ar&amp;safe=active&amp;biw=1280&amp;bih=603&amp;gbv=2&amp;tbm=isch&amp;tbnid=kCcEXj_PDrykCM:&amp;imgrefurl=http://www.s0dfh.com/vb/t6035.html&amp;docid=gJJhfiVbZlKj5M&amp;imgurl=http://www.mo3alem.com/vb/imgcache/48875.imgcache.jpg&amp;w=350&amp;h=600&amp;ei=jQUpT9_6IqyB4AS35JWkAw&amp;zoom=1" TargetMode="Externa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com.sa/imgres?q=%D8%B5%D9%88%D8%B1%D9%84%D8%AA%D8%B5%D9%85%D9%8A%D9%85+%D8%B4%D8%B1%D8%A7%D8%A6%D8%AD+%D8%A8%D9%88%D9%8A%D8%B1+%D8%A8%D9%88%D9%86%D8%AA&amp;hl=ar&amp;safe=active&amp;biw=1280&amp;bih=603&amp;gbv=2&amp;tbm=isch&amp;tbnid=kCcEXj_PDrykCM:&amp;imgrefurl=http://www.s0dfh.com/vb/t6035.html&amp;docid=gJJhfiVbZlKj5M&amp;imgurl=http://www.mo3alem.com/vb/imgcache/48875.imgcache.jpg&amp;w=350&amp;h=600&amp;ei=jQUpT9_6IqyB4AS35JWkAw&amp;zoom=1" TargetMode="Externa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com.sa/imgres?q=%D8%B5%D9%88%D8%B1%D9%84%D8%AA%D8%B5%D9%85%D9%8A%D9%85+%D8%B4%D8%B1%D8%A7%D8%A6%D8%AD+%D8%A8%D9%88%D9%8A%D8%B1+%D8%A8%D9%88%D9%86%D8%AA&amp;hl=ar&amp;safe=active&amp;biw=1280&amp;bih=603&amp;gbv=2&amp;tbm=isch&amp;tbnid=kCcEXj_PDrykCM:&amp;imgrefurl=http://www.s0dfh.com/vb/t6035.html&amp;docid=gJJhfiVbZlKj5M&amp;imgurl=http://www.mo3alem.com/vb/imgcache/48875.imgcache.jpg&amp;w=350&amp;h=600&amp;ei=jQUpT9_6IqyB4AS35JWkAw&amp;zoom=1" TargetMode="Externa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com.sa/imgres?q=%D8%B5%D9%88%D8%B1%D9%84%D8%AA%D8%B5%D9%85%D9%8A%D9%85+%D8%B4%D8%B1%D8%A7%D8%A6%D8%AD+%D8%A8%D9%88%D9%8A%D8%B1+%D8%A8%D9%88%D9%86%D8%AA&amp;hl=ar&amp;safe=active&amp;biw=1280&amp;bih=603&amp;gbv=2&amp;tbm=isch&amp;tbnid=kCcEXj_PDrykCM:&amp;imgrefurl=http://www.s0dfh.com/vb/t6035.html&amp;docid=gJJhfiVbZlKj5M&amp;imgurl=http://www.mo3alem.com/vb/imgcache/48875.imgcache.jpg&amp;w=350&amp;h=600&amp;ei=jQUpT9_6IqyB4AS35JWkAw&amp;zoom=1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g_hi" descr="http://t0.gstatic.com/images?q=tbn:ANd9GcStOk3AsBDymlzv85nSeWMtqyzpM8FSN2ldPBwCwXubA5BuxFPP5A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2857456" y="0"/>
            <a:ext cx="628654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4400" b="1" dirty="0" smtClean="0">
                <a:solidFill>
                  <a:schemeClr val="bg1"/>
                </a:solidFill>
              </a:rPr>
              <a:t>المحاضرة : التاسعة</a:t>
            </a:r>
          </a:p>
        </p:txBody>
      </p:sp>
      <p:sp>
        <p:nvSpPr>
          <p:cNvPr id="4" name="مستطيل 3"/>
          <p:cNvSpPr/>
          <p:nvPr/>
        </p:nvSpPr>
        <p:spPr>
          <a:xfrm>
            <a:off x="1643042" y="3105835"/>
            <a:ext cx="578647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4400" b="1" dirty="0" smtClean="0">
                <a:solidFill>
                  <a:schemeClr val="bg1"/>
                </a:solidFill>
              </a:rPr>
              <a:t>الخصائص الفنية للرؤية الفنية</a:t>
            </a:r>
          </a:p>
          <a:p>
            <a:pPr algn="ctr"/>
            <a:r>
              <a:rPr lang="ar-SA" sz="4400" b="1" dirty="0" smtClean="0">
                <a:solidFill>
                  <a:schemeClr val="bg1"/>
                </a:solidFill>
              </a:rPr>
              <a:t>(ب) الرؤية الرومانتيكية 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g_hi" descr="http://t0.gstatic.com/images?q=tbn:ANd9GcStOk3AsBDymlzv85nSeWMtqyzpM8FSN2ldPBwCwXubA5BuxFPP5A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285720" y="1785926"/>
            <a:ext cx="8643998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4400" b="1" dirty="0" smtClean="0">
                <a:solidFill>
                  <a:schemeClr val="bg1"/>
                </a:solidFill>
              </a:rPr>
              <a:t>      </a:t>
            </a:r>
            <a:r>
              <a:rPr lang="ar-SA" sz="3200" b="1" dirty="0" smtClean="0">
                <a:solidFill>
                  <a:schemeClr val="bg1"/>
                </a:solidFill>
              </a:rPr>
              <a:t>يتفق منهج الروية الرومانتيكية للواقع مع منهج الرؤية الكلاسيكية في عدم دخول الفنان في علاقة جدلية مع موضوعه , أي عدم الالتحام </a:t>
            </a:r>
            <a:r>
              <a:rPr lang="ar-SA" sz="3200" b="1" dirty="0" err="1" smtClean="0">
                <a:solidFill>
                  <a:schemeClr val="bg1"/>
                </a:solidFill>
              </a:rPr>
              <a:t>به</a:t>
            </a:r>
            <a:r>
              <a:rPr lang="ar-SA" sz="3200" b="1" dirty="0" smtClean="0">
                <a:solidFill>
                  <a:schemeClr val="bg1"/>
                </a:solidFill>
              </a:rPr>
              <a:t> . والتفاعل معه , واستكشاف أبعاده المختلفة  من خلال هذا التفاعل , ثم تملكه آخر الأمر , وتختلف عنه وذلك أن منهج الرؤية الرومانتيكية </a:t>
            </a:r>
            <a:r>
              <a:rPr lang="ar-SA" sz="3200" b="1" dirty="0" err="1" smtClean="0">
                <a:solidFill>
                  <a:schemeClr val="bg1"/>
                </a:solidFill>
              </a:rPr>
              <a:t>لايسجل</a:t>
            </a:r>
            <a:r>
              <a:rPr lang="ar-SA" sz="3200" b="1" dirty="0" smtClean="0">
                <a:solidFill>
                  <a:schemeClr val="bg1"/>
                </a:solidFill>
              </a:rPr>
              <a:t> الظاهر كما يعلن عن نفسه ومن أقرب الطرق  , بل يضع له بديلا , وهذا البديل إما أن يكون تصورا مثاليا أو تصورا خياليا أو هما معا 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g_hi" descr="http://t0.gstatic.com/images?q=tbn:ANd9GcStOk3AsBDymlzv85nSeWMtqyzpM8FSN2ldPBwCwXubA5BuxFPP5A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357158" y="2000240"/>
            <a:ext cx="842968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r-SA" sz="3600" b="1" dirty="0" smtClean="0">
                <a:solidFill>
                  <a:schemeClr val="bg1"/>
                </a:solidFill>
              </a:rPr>
              <a:t>    تقوم الرؤية الرومانتيكية على رفض الواقع مسبقا </a:t>
            </a:r>
            <a:r>
              <a:rPr lang="ar-SA" sz="3600" b="1" dirty="0" smtClean="0">
                <a:solidFill>
                  <a:schemeClr val="bg1"/>
                </a:solidFill>
              </a:rPr>
              <a:t>,, </a:t>
            </a:r>
            <a:r>
              <a:rPr lang="ar-SA" sz="3600" b="1" dirty="0" smtClean="0">
                <a:solidFill>
                  <a:schemeClr val="bg1"/>
                </a:solidFill>
              </a:rPr>
              <a:t>والشاعر فيها لا يعايش التجربة الجدلية مع موضوعه , لذلك تتجه الذات إلى نفسها  , وتستنبت موضوعها , وتنتج شعرا يشكل رؤية رومانتيكية , تكون الذات </a:t>
            </a:r>
            <a:r>
              <a:rPr lang="ar-SA" sz="3600" b="1" dirty="0" smtClean="0">
                <a:solidFill>
                  <a:schemeClr val="bg1"/>
                </a:solidFill>
              </a:rPr>
              <a:t>فيها </a:t>
            </a:r>
            <a:r>
              <a:rPr lang="ar-SA" sz="3600" b="1" dirty="0" smtClean="0">
                <a:solidFill>
                  <a:schemeClr val="bg1"/>
                </a:solidFill>
              </a:rPr>
              <a:t>موضوعا , يشكل بديلا للموضوع الواقعي , وهذا هو جوهر الخلاف بين الرؤية الرومانتيكية والرؤية الكلاسيكية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g_hi" descr="http://t0.gstatic.com/images?q=tbn:ANd9GcStOk3AsBDymlzv85nSeWMtqyzpM8FSN2ldPBwCwXubA5BuxFPP5A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500034" y="1857364"/>
            <a:ext cx="807249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3600" b="1" dirty="0" smtClean="0">
                <a:solidFill>
                  <a:schemeClr val="bg1"/>
                </a:solidFill>
              </a:rPr>
              <a:t>    وفي الشعر اليمني قدر كبير من الشعر </a:t>
            </a:r>
            <a:r>
              <a:rPr lang="ar-SA" sz="3600" b="1" dirty="0" err="1" smtClean="0">
                <a:solidFill>
                  <a:schemeClr val="bg1"/>
                </a:solidFill>
              </a:rPr>
              <a:t>الرومانتيكي</a:t>
            </a:r>
            <a:r>
              <a:rPr lang="ar-SA" sz="3600" b="1" dirty="0" smtClean="0">
                <a:solidFill>
                  <a:schemeClr val="bg1"/>
                </a:solidFill>
              </a:rPr>
              <a:t> , وتتمثل الرؤية الرومانتيكية فيه في ألوان متعددة ؛ تتمثل في قصائد وطنية , وتتمثل في قصائد الحب , وقصائد الغربة  والضياع في المدينة , والوحدة والخيبة والانهزام .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g_hi" descr="http://t0.gstatic.com/images?q=tbn:ANd9GcStOk3AsBDymlzv85nSeWMtqyzpM8FSN2ldPBwCwXubA5BuxFPP5A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214282" y="1928802"/>
            <a:ext cx="871543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4400" b="1" dirty="0" smtClean="0">
                <a:solidFill>
                  <a:schemeClr val="bg1"/>
                </a:solidFill>
              </a:rPr>
              <a:t>     قيل إن فئة المناضلين الأحرار الأوائل كانوا مثاليين في رؤيتهم لواقع البلاد ومستقبلها , أي أنهم كانوا لا يصدرون عن إدراك عميق للأشياء , بل عن تصورات براقة جعلوها بديلا منه , لذلك وقفت بهم تلك المثالية عند حدود ضيقة من التصور .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g_hi" descr="http://t0.gstatic.com/images?q=tbn:ANd9GcStOk3AsBDymlzv85nSeWMtqyzpM8FSN2ldPBwCwXubA5BuxFPP5A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357158" y="1857364"/>
            <a:ext cx="850112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r-SA" sz="4400" b="1" dirty="0" smtClean="0">
                <a:solidFill>
                  <a:schemeClr val="bg1"/>
                </a:solidFill>
              </a:rPr>
              <a:t>         هذه النظرة المثالية الضيقة هي رؤية رومانتيكية للواقع , ولكنها في بحثها عن المثال  قد تتطور في السلوك العملي إلى حركة إرهاص ثوري , تأخذ على عاتقها  مهمة الإطاحة بالواقع الموضوعي من جذوره تمهيدا لحلول النموذج المثالي محله.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g_hi" descr="http://t0.gstatic.com/images?q=tbn:ANd9GcStOk3AsBDymlzv85nSeWMtqyzpM8FSN2ldPBwCwXubA5BuxFPP5A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357158" y="1857364"/>
            <a:ext cx="8429684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r-SA" sz="4400" b="1" dirty="0" smtClean="0">
                <a:solidFill>
                  <a:schemeClr val="bg1"/>
                </a:solidFill>
              </a:rPr>
              <a:t>         إن القصائد الوطنية التي قالها الشعراء اليمنيون لهدم صورة الواقع السياسي للبلاد في فترة الخمسينات وأوائل الستينات , هي  قصائد رومانتيكية مثالية ذات نزعة ثورية 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g_hi" descr="http://t0.gstatic.com/images?q=tbn:ANd9GcStOk3AsBDymlzv85nSeWMtqyzpM8FSN2ldPBwCwXubA5BuxFPP5A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357158" y="2000240"/>
            <a:ext cx="8501122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r-SA" sz="4400" b="1" dirty="0" smtClean="0">
                <a:solidFill>
                  <a:schemeClr val="bg1"/>
                </a:solidFill>
              </a:rPr>
              <a:t>       </a:t>
            </a:r>
            <a:r>
              <a:rPr lang="ar-SA" sz="4000" b="1" dirty="0" smtClean="0">
                <a:solidFill>
                  <a:schemeClr val="bg1"/>
                </a:solidFill>
              </a:rPr>
              <a:t>إن الثورات حين تقوم , تكون قد عرفت البديل الذي تريد أن تحله مكان الواقع , ولكنه يظل بديلا مثاليا إلى أن تتحدد ملامحه الواقعية من خلال الممارسة العملية . فالقصائد التي قالها الشعراء في استقبال الثورة في شهورها الأولى كانت تتغنى بالثورة بوصفها تحقيقا للمثال </a:t>
            </a:r>
            <a:r>
              <a:rPr lang="ar-SA" sz="4000" b="1" dirty="0" err="1" smtClean="0">
                <a:solidFill>
                  <a:schemeClr val="bg1"/>
                </a:solidFill>
              </a:rPr>
              <a:t>الرومانتيكي</a:t>
            </a:r>
            <a:r>
              <a:rPr lang="ar-SA" sz="4000" b="1" dirty="0" smtClean="0">
                <a:solidFill>
                  <a:schemeClr val="bg1"/>
                </a:solidFill>
              </a:rPr>
              <a:t> الذي حلم </a:t>
            </a:r>
            <a:r>
              <a:rPr lang="ar-SA" sz="4000" b="1" dirty="0" err="1" smtClean="0">
                <a:solidFill>
                  <a:schemeClr val="bg1"/>
                </a:solidFill>
              </a:rPr>
              <a:t>به</a:t>
            </a:r>
            <a:r>
              <a:rPr lang="ar-SA" sz="4000" b="1" dirty="0" smtClean="0">
                <a:solidFill>
                  <a:schemeClr val="bg1"/>
                </a:solidFill>
              </a:rPr>
              <a:t> أكثر من عشرين عاما.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g_hi" descr="http://t0.gstatic.com/images?q=tbn:ANd9GcStOk3AsBDymlzv85nSeWMtqyzpM8FSN2ldPBwCwXubA5BuxFPP5A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285720" y="1928802"/>
            <a:ext cx="8643998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4400" b="1" dirty="0" smtClean="0">
                <a:solidFill>
                  <a:schemeClr val="bg1"/>
                </a:solidFill>
              </a:rPr>
              <a:t>    </a:t>
            </a:r>
            <a:r>
              <a:rPr lang="ar-SA" sz="3600" b="1" dirty="0" smtClean="0">
                <a:solidFill>
                  <a:schemeClr val="bg1"/>
                </a:solidFill>
              </a:rPr>
              <a:t>قال الشاعر عبد الله </a:t>
            </a:r>
            <a:r>
              <a:rPr lang="ar-SA" sz="3600" b="1" dirty="0" err="1" smtClean="0">
                <a:solidFill>
                  <a:schemeClr val="bg1"/>
                </a:solidFill>
              </a:rPr>
              <a:t>البردوني</a:t>
            </a:r>
            <a:r>
              <a:rPr lang="ar-SA" sz="3600" b="1" dirty="0" smtClean="0">
                <a:solidFill>
                  <a:schemeClr val="bg1"/>
                </a:solidFill>
              </a:rPr>
              <a:t> فور قيام الثورة , وهي قصيدة ” ذات يوم ” لكي يتضح لنا المعنى الذي </a:t>
            </a:r>
            <a:r>
              <a:rPr lang="ar-SA" sz="3600" b="1" dirty="0" err="1" smtClean="0">
                <a:solidFill>
                  <a:schemeClr val="bg1"/>
                </a:solidFill>
              </a:rPr>
              <a:t>بسطناه</a:t>
            </a:r>
            <a:r>
              <a:rPr lang="ar-SA" sz="3600" b="1" dirty="0" smtClean="0">
                <a:solidFill>
                  <a:schemeClr val="bg1"/>
                </a:solidFill>
              </a:rPr>
              <a:t> . تقول القصيدة : </a:t>
            </a:r>
          </a:p>
          <a:p>
            <a:r>
              <a:rPr lang="ar-SA" sz="3600" b="1" dirty="0" smtClean="0">
                <a:solidFill>
                  <a:schemeClr val="bg1"/>
                </a:solidFill>
              </a:rPr>
              <a:t> أفقنا على فجر يوم صبي      فيا </a:t>
            </a:r>
            <a:r>
              <a:rPr lang="ar-SA" sz="3600" b="1" dirty="0" err="1" smtClean="0">
                <a:solidFill>
                  <a:schemeClr val="bg1"/>
                </a:solidFill>
              </a:rPr>
              <a:t>ضحوات</a:t>
            </a:r>
            <a:r>
              <a:rPr lang="ar-SA" sz="3600" b="1" dirty="0" smtClean="0">
                <a:solidFill>
                  <a:schemeClr val="bg1"/>
                </a:solidFill>
              </a:rPr>
              <a:t> المنى أطربي</a:t>
            </a:r>
          </a:p>
          <a:p>
            <a:r>
              <a:rPr lang="ar-SA" sz="3600" b="1" dirty="0" smtClean="0">
                <a:solidFill>
                  <a:schemeClr val="bg1"/>
                </a:solidFill>
              </a:rPr>
              <a:t>أتدرين </a:t>
            </a:r>
            <a:r>
              <a:rPr lang="ar-SA" sz="3600" b="1" dirty="0" err="1" smtClean="0">
                <a:solidFill>
                  <a:schemeClr val="bg1"/>
                </a:solidFill>
              </a:rPr>
              <a:t>ياشمس</a:t>
            </a:r>
            <a:r>
              <a:rPr lang="ar-SA" sz="3600" b="1" dirty="0" smtClean="0">
                <a:solidFill>
                  <a:schemeClr val="bg1"/>
                </a:solidFill>
              </a:rPr>
              <a:t> ماذا جرى؟    سلبنا الدجى فجرنا </a:t>
            </a:r>
            <a:r>
              <a:rPr lang="ar-SA" sz="3600" b="1" dirty="0" err="1" smtClean="0">
                <a:solidFill>
                  <a:schemeClr val="bg1"/>
                </a:solidFill>
              </a:rPr>
              <a:t>المختبي</a:t>
            </a:r>
            <a:endParaRPr lang="ar-SA" sz="3600" b="1" dirty="0" smtClean="0">
              <a:solidFill>
                <a:schemeClr val="bg1"/>
              </a:solidFill>
            </a:endParaRPr>
          </a:p>
          <a:p>
            <a:r>
              <a:rPr lang="ar-SA" sz="3600" b="1" dirty="0" smtClean="0">
                <a:solidFill>
                  <a:schemeClr val="bg1"/>
                </a:solidFill>
              </a:rPr>
              <a:t>وكان النعاس على مقلتيك     يوسوس كالطائر الأزغب</a:t>
            </a:r>
          </a:p>
          <a:p>
            <a:r>
              <a:rPr lang="ar-SA" sz="3600" b="1" dirty="0" smtClean="0">
                <a:solidFill>
                  <a:schemeClr val="bg1"/>
                </a:solidFill>
              </a:rPr>
              <a:t>أتدرين أنا سبقنا الربيع       نبشر بالموسم الطيب؟</a:t>
            </a:r>
          </a:p>
          <a:p>
            <a:r>
              <a:rPr lang="ar-SA" sz="3600" b="1" dirty="0" smtClean="0">
                <a:solidFill>
                  <a:schemeClr val="bg1"/>
                </a:solidFill>
              </a:rPr>
              <a:t>وماذا؟ سؤالك على حاجبيك  </a:t>
            </a:r>
            <a:r>
              <a:rPr lang="ar-SA" sz="3600" b="1" dirty="0" err="1" smtClean="0">
                <a:solidFill>
                  <a:schemeClr val="bg1"/>
                </a:solidFill>
              </a:rPr>
              <a:t>تزنبق</a:t>
            </a:r>
            <a:r>
              <a:rPr lang="ar-SA" sz="3600" b="1" dirty="0" smtClean="0">
                <a:solidFill>
                  <a:schemeClr val="bg1"/>
                </a:solidFill>
              </a:rPr>
              <a:t> في همسك المذهب  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g_hi" descr="http://t0.gstatic.com/images?q=tbn:ANd9GcStOk3AsBDymlzv85nSeWMtqyzpM8FSN2ldPBwCwXubA5BuxFPP5A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285720" y="1928802"/>
            <a:ext cx="864399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4400" b="1" dirty="0" smtClean="0">
                <a:solidFill>
                  <a:schemeClr val="bg1"/>
                </a:solidFill>
              </a:rPr>
              <a:t> </a:t>
            </a:r>
            <a:r>
              <a:rPr lang="ar-SA" sz="3600" b="1" dirty="0" smtClean="0">
                <a:solidFill>
                  <a:schemeClr val="bg1"/>
                </a:solidFill>
              </a:rPr>
              <a:t>وسرنا حشودا تطير الدروب   بأفواج ميلادها الأنجب</a:t>
            </a:r>
          </a:p>
          <a:p>
            <a:r>
              <a:rPr lang="ar-SA" sz="3600" b="1" dirty="0" smtClean="0">
                <a:solidFill>
                  <a:schemeClr val="bg1"/>
                </a:solidFill>
              </a:rPr>
              <a:t>وشعبا يدوي هي المعجزات     مهودي وسيف المثنى أبي</a:t>
            </a:r>
          </a:p>
          <a:p>
            <a:r>
              <a:rPr lang="ar-SA" sz="3600" b="1" dirty="0" smtClean="0">
                <a:solidFill>
                  <a:schemeClr val="bg1"/>
                </a:solidFill>
              </a:rPr>
              <a:t>غربت زمانا غروب النهار      وعدت يقود الضحى موكبي</a:t>
            </a:r>
          </a:p>
          <a:p>
            <a:r>
              <a:rPr lang="ar-SA" sz="3600" b="1" dirty="0" smtClean="0">
                <a:solidFill>
                  <a:schemeClr val="bg1"/>
                </a:solidFill>
              </a:rPr>
              <a:t>أضأنا المدى قبل أن نستشف رؤى الفجر , أخيلة الكوكب</a:t>
            </a:r>
          </a:p>
          <a:p>
            <a:r>
              <a:rPr lang="ar-SA" sz="3600" b="1" dirty="0" smtClean="0">
                <a:solidFill>
                  <a:schemeClr val="bg1"/>
                </a:solidFill>
              </a:rPr>
              <a:t>فولى زمان كعرض البغي      وأشرق عهد كقلب النبي</a:t>
            </a:r>
          </a:p>
          <a:p>
            <a:r>
              <a:rPr lang="ar-SA" sz="3600" b="1" dirty="0" smtClean="0">
                <a:solidFill>
                  <a:schemeClr val="bg1"/>
                </a:solidFill>
              </a:rPr>
              <a:t>طلعنا ندلي الضحى ذات يوم    ونهتف </a:t>
            </a:r>
            <a:r>
              <a:rPr lang="ar-SA" sz="3600" b="1" dirty="0" err="1" smtClean="0">
                <a:solidFill>
                  <a:schemeClr val="bg1"/>
                </a:solidFill>
              </a:rPr>
              <a:t>ياشمس</a:t>
            </a:r>
            <a:r>
              <a:rPr lang="ar-SA" sz="3600" b="1" dirty="0" smtClean="0">
                <a:solidFill>
                  <a:schemeClr val="bg1"/>
                </a:solidFill>
              </a:rPr>
              <a:t> لا تغربي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g_hi" descr="http://t0.gstatic.com/images?q=tbn:ANd9GcStOk3AsBDymlzv85nSeWMtqyzpM8FSN2ldPBwCwXubA5BuxFPP5A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214282" y="1928802"/>
            <a:ext cx="878687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4400" b="1" dirty="0" smtClean="0">
                <a:solidFill>
                  <a:schemeClr val="bg1"/>
                </a:solidFill>
              </a:rPr>
              <a:t> </a:t>
            </a:r>
            <a:r>
              <a:rPr lang="ar-SA" sz="3600" b="1" dirty="0" smtClean="0">
                <a:solidFill>
                  <a:schemeClr val="bg1"/>
                </a:solidFill>
              </a:rPr>
              <a:t>يتحدث الشاعر عن الثورة بوصفها طريقا إلى تحقيق الثورة المثالية التي طالما حلم بها الشاعر , وقد عبر </a:t>
            </a:r>
            <a:r>
              <a:rPr lang="ar-SA" sz="3600" b="1" dirty="0" err="1" smtClean="0">
                <a:solidFill>
                  <a:schemeClr val="bg1"/>
                </a:solidFill>
              </a:rPr>
              <a:t>ت</a:t>
            </a:r>
            <a:r>
              <a:rPr lang="ar-SA" sz="3600" b="1" dirty="0" smtClean="0">
                <a:solidFill>
                  <a:schemeClr val="bg1"/>
                </a:solidFill>
              </a:rPr>
              <a:t> القصيدة عن ذلك بصور مختلفة , ولكنها تتفق جميعا في أن واقعا جديدا مشرقا قد حل محل واقع قديم مظلم بغيض.</a:t>
            </a:r>
          </a:p>
          <a:p>
            <a:r>
              <a:rPr lang="ar-SA" sz="3600" b="1" dirty="0" smtClean="0">
                <a:solidFill>
                  <a:schemeClr val="bg1"/>
                </a:solidFill>
              </a:rPr>
              <a:t>وتتفجر كلمات الشاعر بالبهجة لتحقق ما حلم به  وكان </a:t>
            </a:r>
            <a:r>
              <a:rPr lang="ar-SA" sz="3600" b="1" dirty="0" smtClean="0">
                <a:solidFill>
                  <a:schemeClr val="bg1"/>
                </a:solidFill>
              </a:rPr>
              <a:t>من قبل صورة </a:t>
            </a:r>
            <a:r>
              <a:rPr lang="ar-SA" sz="3600" b="1" dirty="0" smtClean="0">
                <a:solidFill>
                  <a:schemeClr val="bg1"/>
                </a:solidFill>
              </a:rPr>
              <a:t>مثالية رومانتيكية .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g_hi" descr="http://t0.gstatic.com/images?q=tbn:ANd9GcStOk3AsBDymlzv85nSeWMtqyzpM8FSN2ldPBwCwXubA5BuxFPP5A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214282" y="1928802"/>
            <a:ext cx="857256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3200" b="1" dirty="0" smtClean="0">
                <a:solidFill>
                  <a:schemeClr val="bg1"/>
                </a:solidFill>
              </a:rPr>
              <a:t>    وتتمثل الرؤية الرومانتيكية في جوانب مختلفة من تجربة الشاعر الحياتية , ولعل تجربة الحب في حياة الشاعر , تشكل جانبا له وزنه من مجموع تجارب حياته.</a:t>
            </a:r>
          </a:p>
          <a:p>
            <a:r>
              <a:rPr lang="ar-SA" sz="3200" b="1" dirty="0" smtClean="0">
                <a:solidFill>
                  <a:schemeClr val="bg1"/>
                </a:solidFill>
              </a:rPr>
              <a:t>لقد عبر الشاعر اليمني عن تجربة الحب بوصفها متخيلة, </a:t>
            </a:r>
            <a:r>
              <a:rPr lang="ar-SA" sz="3200" b="1" smtClean="0">
                <a:solidFill>
                  <a:schemeClr val="bg1"/>
                </a:solidFill>
              </a:rPr>
              <a:t>فصور المرأة </a:t>
            </a:r>
            <a:r>
              <a:rPr lang="ar-SA" sz="3200" b="1" dirty="0" smtClean="0">
                <a:solidFill>
                  <a:schemeClr val="bg1"/>
                </a:solidFill>
              </a:rPr>
              <a:t>مثالا , وصورها في الصورة النقيض  المرأة المبتذلة  , وفي كلتا الصورتين يكشف الشاعر عن رؤية رومانتيكية لم تتعامل مع الواقع , ولم تتفاعل معه لأنها لم تعرف هذا الواقع , ولكنها وضعت بديلا خياليا وتعاملت معه.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g_hi" descr="http://t0.gstatic.com/images?q=tbn:ANd9GcStOk3AsBDymlzv85nSeWMtqyzpM8FSN2ldPBwCwXubA5BuxFPP5A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214282" y="1857364"/>
            <a:ext cx="8715436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4400" b="1" dirty="0" smtClean="0">
                <a:solidFill>
                  <a:schemeClr val="bg1"/>
                </a:solidFill>
              </a:rPr>
              <a:t> </a:t>
            </a:r>
            <a:r>
              <a:rPr lang="ar-SA" sz="3200" b="1" dirty="0" smtClean="0">
                <a:solidFill>
                  <a:schemeClr val="bg1"/>
                </a:solidFill>
              </a:rPr>
              <a:t>نقف عند الأبيات الآتية للشاعر عبد الرحمن بن محمد القاضي , عندما عرف الحب :</a:t>
            </a:r>
          </a:p>
          <a:p>
            <a:pPr algn="just"/>
            <a:r>
              <a:rPr lang="ar-SA" sz="3200" b="1" dirty="0" smtClean="0">
                <a:solidFill>
                  <a:schemeClr val="bg1"/>
                </a:solidFill>
              </a:rPr>
              <a:t>   فالحب فردوس حسن     من الرؤى المعسولة</a:t>
            </a:r>
          </a:p>
          <a:p>
            <a:pPr algn="just"/>
            <a:r>
              <a:rPr lang="ar-SA" sz="3200" b="1" dirty="0" smtClean="0">
                <a:solidFill>
                  <a:schemeClr val="bg1"/>
                </a:solidFill>
              </a:rPr>
              <a:t>   ورقة   في    شموخ     وذلة    في    بطولة</a:t>
            </a:r>
          </a:p>
          <a:p>
            <a:pPr algn="just"/>
            <a:r>
              <a:rPr lang="ar-SA" sz="3200" b="1" dirty="0" smtClean="0">
                <a:solidFill>
                  <a:schemeClr val="bg1"/>
                </a:solidFill>
              </a:rPr>
              <a:t>  في     ظله     ورؤاه     يلقى  الخليل    خليله </a:t>
            </a:r>
          </a:p>
          <a:p>
            <a:pPr algn="just"/>
            <a:r>
              <a:rPr lang="ar-SA" sz="3200" b="1" dirty="0" smtClean="0">
                <a:solidFill>
                  <a:schemeClr val="bg1"/>
                </a:solidFill>
              </a:rPr>
              <a:t>فالحب رؤى علوية حلوة خيالية لا تجربة إنسانية حية بين رجل وامرأة , ومن خلال هذه الرؤى يتحقق اللقاء بين الرجل والمرأة, فالرؤية الخيالية تحل محل التجربة الواقعية الحية .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g_hi" descr="http://t0.gstatic.com/images?q=tbn:ANd9GcStOk3AsBDymlzv85nSeWMtqyzpM8FSN2ldPBwCwXubA5BuxFPP5A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214282" y="1857364"/>
            <a:ext cx="8715436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4400" b="1" dirty="0" smtClean="0">
                <a:solidFill>
                  <a:schemeClr val="bg1"/>
                </a:solidFill>
              </a:rPr>
              <a:t> </a:t>
            </a:r>
            <a:r>
              <a:rPr lang="ar-SA" sz="3600" b="1" dirty="0" smtClean="0">
                <a:solidFill>
                  <a:schemeClr val="bg1"/>
                </a:solidFill>
              </a:rPr>
              <a:t>وقد عبر الشاعر </a:t>
            </a:r>
            <a:r>
              <a:rPr lang="ar-SA" sz="3600" b="1" dirty="0" err="1" smtClean="0">
                <a:solidFill>
                  <a:schemeClr val="bg1"/>
                </a:solidFill>
              </a:rPr>
              <a:t>البردوني</a:t>
            </a:r>
            <a:r>
              <a:rPr lang="ar-SA" sz="3600" b="1" dirty="0" smtClean="0">
                <a:solidFill>
                  <a:schemeClr val="bg1"/>
                </a:solidFill>
              </a:rPr>
              <a:t> عن هذه الرؤية المتخيلة حين قال :</a:t>
            </a:r>
          </a:p>
          <a:p>
            <a:r>
              <a:rPr lang="ar-SA" sz="3600" b="1" dirty="0" smtClean="0">
                <a:solidFill>
                  <a:schemeClr val="bg1"/>
                </a:solidFill>
              </a:rPr>
              <a:t>   حبنا شاعر على     ربوة الخلد يحلم</a:t>
            </a:r>
          </a:p>
          <a:p>
            <a:r>
              <a:rPr lang="ar-SA" sz="3600" b="1" dirty="0" smtClean="0">
                <a:solidFill>
                  <a:schemeClr val="bg1"/>
                </a:solidFill>
              </a:rPr>
              <a:t> يجسم الشاعر معنى الحب , وفي هذا التجسيد  تتبدى كل مقومات الرؤية الرومانتيكية </a:t>
            </a:r>
            <a:r>
              <a:rPr lang="ar-SA" sz="3600" b="1" smtClean="0">
                <a:solidFill>
                  <a:schemeClr val="bg1"/>
                </a:solidFill>
              </a:rPr>
              <a:t>لتجربة الحب .</a:t>
            </a:r>
            <a:endParaRPr lang="ar-SA" sz="3600" b="1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g_hi" descr="http://t0.gstatic.com/images?q=tbn:ANd9GcStOk3AsBDymlzv85nSeWMtqyzpM8FSN2ldPBwCwXubA5BuxFPP5A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357158" y="1928802"/>
            <a:ext cx="8643998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4400" b="1" dirty="0" smtClean="0">
                <a:solidFill>
                  <a:schemeClr val="bg1"/>
                </a:solidFill>
              </a:rPr>
              <a:t> </a:t>
            </a:r>
            <a:r>
              <a:rPr lang="ar-SA" sz="3200" b="1" dirty="0" smtClean="0">
                <a:solidFill>
                  <a:schemeClr val="bg1"/>
                </a:solidFill>
              </a:rPr>
              <a:t>ولنقف الآن عند المقطوعة الآتية ” </a:t>
            </a:r>
            <a:r>
              <a:rPr lang="ar-SA" sz="3200" b="1" dirty="0" err="1" smtClean="0">
                <a:solidFill>
                  <a:schemeClr val="bg1"/>
                </a:solidFill>
              </a:rPr>
              <a:t>للبردوني</a:t>
            </a:r>
            <a:r>
              <a:rPr lang="ar-SA" sz="3200" b="1" dirty="0" smtClean="0">
                <a:solidFill>
                  <a:schemeClr val="bg1"/>
                </a:solidFill>
              </a:rPr>
              <a:t> ” وهي بعنوان</a:t>
            </a:r>
          </a:p>
          <a:p>
            <a:r>
              <a:rPr lang="ar-SA" sz="3200" b="1" dirty="0" smtClean="0">
                <a:solidFill>
                  <a:schemeClr val="bg1"/>
                </a:solidFill>
              </a:rPr>
              <a:t> ” نجوى“ :</a:t>
            </a:r>
          </a:p>
          <a:p>
            <a:r>
              <a:rPr lang="ar-SA" sz="3200" b="1" dirty="0" smtClean="0">
                <a:solidFill>
                  <a:schemeClr val="bg1"/>
                </a:solidFill>
              </a:rPr>
              <a:t>     أناجيك </a:t>
            </a:r>
            <a:r>
              <a:rPr lang="ar-SA" sz="3200" b="1" dirty="0" err="1" smtClean="0">
                <a:solidFill>
                  <a:schemeClr val="bg1"/>
                </a:solidFill>
              </a:rPr>
              <a:t>ياأخت</a:t>
            </a:r>
            <a:r>
              <a:rPr lang="ar-SA" sz="3200" b="1" dirty="0" smtClean="0">
                <a:solidFill>
                  <a:schemeClr val="bg1"/>
                </a:solidFill>
              </a:rPr>
              <a:t> روحي كما       يناجي الغريب خيال الحمى</a:t>
            </a:r>
          </a:p>
          <a:p>
            <a:r>
              <a:rPr lang="ar-SA" sz="3200" b="1" dirty="0" smtClean="0">
                <a:solidFill>
                  <a:schemeClr val="bg1"/>
                </a:solidFill>
              </a:rPr>
              <a:t>     وأهفو إليك مع الأمنيات        كما يرتمي الفكر نحو </a:t>
            </a:r>
            <a:r>
              <a:rPr lang="ar-SA" sz="3200" b="1" dirty="0" err="1" smtClean="0">
                <a:solidFill>
                  <a:schemeClr val="bg1"/>
                </a:solidFill>
              </a:rPr>
              <a:t>السما</a:t>
            </a:r>
            <a:endParaRPr lang="ar-SA" sz="3200" b="1" dirty="0" smtClean="0">
              <a:solidFill>
                <a:schemeClr val="bg1"/>
              </a:solidFill>
            </a:endParaRPr>
          </a:p>
          <a:p>
            <a:r>
              <a:rPr lang="ar-SA" sz="3200" b="1" dirty="0" smtClean="0">
                <a:solidFill>
                  <a:schemeClr val="bg1"/>
                </a:solidFill>
              </a:rPr>
              <a:t>     </a:t>
            </a:r>
            <a:r>
              <a:rPr lang="ar-SA" sz="3200" b="1" dirty="0" err="1" smtClean="0">
                <a:solidFill>
                  <a:schemeClr val="bg1"/>
                </a:solidFill>
              </a:rPr>
              <a:t>وأظما</a:t>
            </a:r>
            <a:r>
              <a:rPr lang="ar-SA" sz="3200" b="1" dirty="0" smtClean="0">
                <a:solidFill>
                  <a:schemeClr val="bg1"/>
                </a:solidFill>
              </a:rPr>
              <a:t> إليك فتروي المنى       خيالي , ويزداد روحي </a:t>
            </a:r>
            <a:r>
              <a:rPr lang="ar-SA" sz="3200" b="1" dirty="0" err="1" smtClean="0">
                <a:solidFill>
                  <a:schemeClr val="bg1"/>
                </a:solidFill>
              </a:rPr>
              <a:t>ظما</a:t>
            </a:r>
            <a:endParaRPr lang="ar-SA" sz="3200" b="1" dirty="0" smtClean="0">
              <a:solidFill>
                <a:schemeClr val="bg1"/>
              </a:solidFill>
            </a:endParaRPr>
          </a:p>
          <a:p>
            <a:r>
              <a:rPr lang="ar-SA" sz="3200" b="1" dirty="0" smtClean="0">
                <a:solidFill>
                  <a:schemeClr val="bg1"/>
                </a:solidFill>
              </a:rPr>
              <a:t>     وأبكي ويبكي خيالي معي       نشيدا </a:t>
            </a:r>
            <a:r>
              <a:rPr lang="ar-SA" sz="3200" b="1" dirty="0" err="1" smtClean="0">
                <a:solidFill>
                  <a:schemeClr val="bg1"/>
                </a:solidFill>
              </a:rPr>
              <a:t>يباكي</a:t>
            </a:r>
            <a:r>
              <a:rPr lang="ar-SA" sz="3200" b="1" dirty="0" smtClean="0">
                <a:solidFill>
                  <a:schemeClr val="bg1"/>
                </a:solidFill>
              </a:rPr>
              <a:t> </a:t>
            </a:r>
            <a:r>
              <a:rPr lang="ar-SA" sz="3200" b="1" dirty="0" err="1" smtClean="0">
                <a:solidFill>
                  <a:schemeClr val="bg1"/>
                </a:solidFill>
              </a:rPr>
              <a:t>الدجا</a:t>
            </a:r>
            <a:r>
              <a:rPr lang="ar-SA" sz="3200" b="1" dirty="0" smtClean="0">
                <a:solidFill>
                  <a:schemeClr val="bg1"/>
                </a:solidFill>
              </a:rPr>
              <a:t> </a:t>
            </a:r>
            <a:r>
              <a:rPr lang="ar-SA" sz="3200" b="1" dirty="0" err="1" smtClean="0">
                <a:solidFill>
                  <a:schemeClr val="bg1"/>
                </a:solidFill>
              </a:rPr>
              <a:t>الأبكما</a:t>
            </a:r>
            <a:endParaRPr lang="ar-SA" sz="3200" b="1" dirty="0" smtClean="0">
              <a:solidFill>
                <a:schemeClr val="bg1"/>
              </a:solidFill>
            </a:endParaRPr>
          </a:p>
          <a:p>
            <a:r>
              <a:rPr lang="ar-SA" sz="3200" b="1" dirty="0" smtClean="0">
                <a:solidFill>
                  <a:schemeClr val="bg1"/>
                </a:solidFill>
              </a:rPr>
              <a:t>     أيا قلب كم ذبت في حبها        لحونا مضرجة </a:t>
            </a:r>
            <a:r>
              <a:rPr lang="ar-SA" sz="3200" b="1" dirty="0" err="1" smtClean="0">
                <a:solidFill>
                  <a:schemeClr val="bg1"/>
                </a:solidFill>
              </a:rPr>
              <a:t>بالدما</a:t>
            </a:r>
            <a:endParaRPr lang="ar-SA" sz="3200" b="1" dirty="0" smtClean="0">
              <a:solidFill>
                <a:schemeClr val="bg1"/>
              </a:solidFill>
            </a:endParaRPr>
          </a:p>
          <a:p>
            <a:r>
              <a:rPr lang="ar-SA" sz="3200" b="1" dirty="0" smtClean="0">
                <a:solidFill>
                  <a:schemeClr val="bg1"/>
                </a:solidFill>
              </a:rPr>
              <a:t>     وكم هزني طيفها في الدجى    وكم هز </a:t>
            </a:r>
            <a:r>
              <a:rPr lang="ar-SA" sz="3200" b="1" dirty="0" err="1" smtClean="0">
                <a:solidFill>
                  <a:schemeClr val="bg1"/>
                </a:solidFill>
              </a:rPr>
              <a:t>قيتاري</a:t>
            </a:r>
            <a:r>
              <a:rPr lang="ar-SA" sz="3200" b="1" dirty="0" smtClean="0">
                <a:solidFill>
                  <a:schemeClr val="bg1"/>
                </a:solidFill>
              </a:rPr>
              <a:t> </a:t>
            </a:r>
            <a:r>
              <a:rPr lang="ar-SA" sz="3200" b="1" dirty="0" err="1" smtClean="0">
                <a:solidFill>
                  <a:schemeClr val="bg1"/>
                </a:solidFill>
              </a:rPr>
              <a:t>الملهما</a:t>
            </a:r>
            <a:endParaRPr lang="ar-SA" sz="3200" b="1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g_hi" descr="http://t0.gstatic.com/images?q=tbn:ANd9GcStOk3AsBDymlzv85nSeWMtqyzpM8FSN2ldPBwCwXubA5BuxFPP5A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مستطيل 5"/>
          <p:cNvSpPr/>
          <p:nvPr/>
        </p:nvSpPr>
        <p:spPr>
          <a:xfrm>
            <a:off x="428596" y="1928802"/>
            <a:ext cx="850109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b="1" dirty="0" smtClean="0">
                <a:solidFill>
                  <a:schemeClr val="bg1"/>
                </a:solidFill>
              </a:rPr>
              <a:t>   </a:t>
            </a:r>
            <a:r>
              <a:rPr lang="ar-SA" sz="3200" b="1" dirty="0" smtClean="0">
                <a:solidFill>
                  <a:schemeClr val="bg1"/>
                </a:solidFill>
              </a:rPr>
              <a:t>وكم </a:t>
            </a:r>
            <a:r>
              <a:rPr lang="ar-SA" sz="3200" b="1" dirty="0" smtClean="0">
                <a:solidFill>
                  <a:schemeClr val="bg1"/>
                </a:solidFill>
              </a:rPr>
              <a:t>ساجلتني خيالاتها          كما ساجل المغرم </a:t>
            </a:r>
            <a:r>
              <a:rPr lang="ar-SA" sz="3200" b="1" dirty="0" err="1" smtClean="0">
                <a:solidFill>
                  <a:schemeClr val="bg1"/>
                </a:solidFill>
              </a:rPr>
              <a:t>المغرما</a:t>
            </a:r>
            <a:endParaRPr lang="ar-SA" sz="3200" b="1" dirty="0" smtClean="0">
              <a:solidFill>
                <a:schemeClr val="bg1"/>
              </a:solidFill>
            </a:endParaRPr>
          </a:p>
          <a:p>
            <a:r>
              <a:rPr lang="ar-SA" sz="3200" b="1" dirty="0" smtClean="0">
                <a:solidFill>
                  <a:schemeClr val="bg1"/>
                </a:solidFill>
              </a:rPr>
              <a:t> </a:t>
            </a:r>
            <a:r>
              <a:rPr lang="ar-SA" sz="3200" b="1" dirty="0" smtClean="0">
                <a:solidFill>
                  <a:schemeClr val="bg1"/>
                </a:solidFill>
              </a:rPr>
              <a:t>  فما </a:t>
            </a:r>
            <a:r>
              <a:rPr lang="ar-SA" sz="3200" b="1" dirty="0" smtClean="0">
                <a:solidFill>
                  <a:schemeClr val="bg1"/>
                </a:solidFill>
              </a:rPr>
              <a:t>عطفت قلبها رحمة     ولا فكرت – آخ – أن ترحما</a:t>
            </a:r>
          </a:p>
          <a:p>
            <a:r>
              <a:rPr lang="ar-SA" sz="3200" b="1" dirty="0" smtClean="0">
                <a:solidFill>
                  <a:schemeClr val="bg1"/>
                </a:solidFill>
              </a:rPr>
              <a:t>     يتحدث الشاعر إلى </a:t>
            </a:r>
            <a:r>
              <a:rPr lang="ar-SA" sz="3200" b="1" dirty="0" err="1" smtClean="0">
                <a:solidFill>
                  <a:schemeClr val="bg1"/>
                </a:solidFill>
              </a:rPr>
              <a:t>محبوبته</a:t>
            </a:r>
            <a:r>
              <a:rPr lang="ar-SA" sz="3200" b="1" dirty="0" smtClean="0">
                <a:solidFill>
                  <a:schemeClr val="bg1"/>
                </a:solidFill>
              </a:rPr>
              <a:t> التي لا يراها , لذا فهو يناجي طيفها في صورة مثالية لا تنتمي إلى الأرض بل إلى السماء ولا يتحدث إليها , ولقاء الطيف يعني التحليق بأجنحة الخيال التي بدت واهنة , أخفقت في تحقيق أمانيه كلها , لذلك عاد من رحلة الخيال خائبا معذب الروح .</a:t>
            </a:r>
          </a:p>
          <a:p>
            <a:r>
              <a:rPr lang="ar-SA" sz="3200" b="1" dirty="0" smtClean="0">
                <a:solidFill>
                  <a:schemeClr val="bg1"/>
                </a:solidFill>
              </a:rPr>
              <a:t>لقد خيل له  أن الطيف قد زاره مرارا , فناجاه وبادله حبا بحب .</a:t>
            </a:r>
          </a:p>
          <a:p>
            <a:endParaRPr lang="ar-SA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g_hi" descr="http://t0.gstatic.com/images?q=tbn:ANd9GcStOk3AsBDymlzv85nSeWMtqyzpM8FSN2ldPBwCwXubA5BuxFPP5A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357158" y="1857364"/>
            <a:ext cx="857256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3600" b="1" dirty="0" smtClean="0">
                <a:solidFill>
                  <a:schemeClr val="bg1"/>
                </a:solidFill>
              </a:rPr>
              <a:t>يتحدث الشاعر عن رؤيته الخيالية لمحبوب وهمي , يتصوره ساميا بعيد المنال حتى في الخيال , هذا يعني أن الشاعر لا يحدثنا عن تجربة حب حقيقية , تفاعل معها أي ( موضوعه). </a:t>
            </a:r>
          </a:p>
          <a:p>
            <a:r>
              <a:rPr lang="ar-SA" sz="3600" b="1" dirty="0" smtClean="0">
                <a:solidFill>
                  <a:schemeClr val="bg1"/>
                </a:solidFill>
              </a:rPr>
              <a:t> ونماذج تجارب الحب المتخيلة المبتذلة نلقاها في كثير من الشعر اليمني بشكل يلفت النظر , ومردها إلى غلبة ظاهرة التدين على المجتمع اليمني 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g_hi" descr="http://t0.gstatic.com/images?q=tbn:ANd9GcStOk3AsBDymlzv85nSeWMtqyzpM8FSN2ldPBwCwXubA5BuxFPP5A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285720" y="1857364"/>
            <a:ext cx="850112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3200" b="1" dirty="0" smtClean="0">
                <a:solidFill>
                  <a:schemeClr val="bg1"/>
                </a:solidFill>
              </a:rPr>
              <a:t>نماذج تمثل الاتجاه </a:t>
            </a:r>
            <a:r>
              <a:rPr lang="ar-SA" sz="3200" b="1" dirty="0" err="1" smtClean="0">
                <a:solidFill>
                  <a:schemeClr val="bg1"/>
                </a:solidFill>
              </a:rPr>
              <a:t>الرومانتيكي</a:t>
            </a:r>
            <a:r>
              <a:rPr lang="ar-SA" sz="3200" b="1" dirty="0" smtClean="0">
                <a:solidFill>
                  <a:schemeClr val="bg1"/>
                </a:solidFill>
              </a:rPr>
              <a:t> (أو ملامح الرؤية الرومانتيكية) </a:t>
            </a:r>
          </a:p>
          <a:p>
            <a:r>
              <a:rPr lang="ar-SA" sz="3200" b="1" dirty="0" smtClean="0">
                <a:solidFill>
                  <a:schemeClr val="bg1"/>
                </a:solidFill>
              </a:rPr>
              <a:t>ملاحظة : هذه النماذج تتشابه إلى درجة التطابق.</a:t>
            </a:r>
          </a:p>
          <a:p>
            <a:r>
              <a:rPr lang="ar-SA" sz="3200" b="1" dirty="0" smtClean="0">
                <a:solidFill>
                  <a:schemeClr val="bg1"/>
                </a:solidFill>
              </a:rPr>
              <a:t>يقول الشاعر لطفي جعفر أمان المسماة ” خلسة “ :</a:t>
            </a:r>
          </a:p>
          <a:p>
            <a:r>
              <a:rPr lang="ar-SA" sz="3200" b="1" dirty="0" smtClean="0">
                <a:solidFill>
                  <a:schemeClr val="bg1"/>
                </a:solidFill>
              </a:rPr>
              <a:t>                </a:t>
            </a:r>
          </a:p>
          <a:p>
            <a:r>
              <a:rPr lang="ar-SA" sz="3200" b="1" dirty="0" smtClean="0">
                <a:solidFill>
                  <a:schemeClr val="bg1"/>
                </a:solidFill>
              </a:rPr>
              <a:t>          خلسة تحت ستار الليل حيران الظنون</a:t>
            </a:r>
          </a:p>
          <a:p>
            <a:r>
              <a:rPr lang="ar-SA" sz="3200" b="1" dirty="0" smtClean="0">
                <a:solidFill>
                  <a:schemeClr val="bg1"/>
                </a:solidFill>
              </a:rPr>
              <a:t>          أتقي الأشباح في الحي وأخشاها عيون</a:t>
            </a:r>
          </a:p>
          <a:p>
            <a:r>
              <a:rPr lang="ar-SA" sz="3200" b="1" dirty="0" smtClean="0">
                <a:solidFill>
                  <a:schemeClr val="bg1"/>
                </a:solidFill>
              </a:rPr>
              <a:t>          فانبرت </a:t>
            </a:r>
            <a:r>
              <a:rPr lang="ar-SA" sz="3200" b="1" dirty="0" err="1" smtClean="0">
                <a:solidFill>
                  <a:schemeClr val="bg1"/>
                </a:solidFill>
              </a:rPr>
              <a:t>بي</a:t>
            </a:r>
            <a:r>
              <a:rPr lang="ar-SA" sz="3200" b="1" dirty="0" smtClean="0">
                <a:solidFill>
                  <a:schemeClr val="bg1"/>
                </a:solidFill>
              </a:rPr>
              <a:t> في الدجى سيارة تطوي </a:t>
            </a:r>
            <a:r>
              <a:rPr lang="ar-SA" sz="3200" b="1" dirty="0" err="1" smtClean="0">
                <a:solidFill>
                  <a:schemeClr val="bg1"/>
                </a:solidFill>
              </a:rPr>
              <a:t>الحزون</a:t>
            </a:r>
            <a:endParaRPr lang="ar-SA" sz="3200" b="1" dirty="0" smtClean="0">
              <a:solidFill>
                <a:schemeClr val="bg1"/>
              </a:solidFill>
            </a:endParaRPr>
          </a:p>
          <a:p>
            <a:r>
              <a:rPr lang="ar-SA" sz="3200" b="1" dirty="0" smtClean="0">
                <a:solidFill>
                  <a:schemeClr val="bg1"/>
                </a:solidFill>
              </a:rPr>
              <a:t>          خفقت للريح تدوي عجلات من ظنون</a:t>
            </a:r>
          </a:p>
          <a:p>
            <a:endParaRPr lang="ar-SA" sz="3200" b="1" dirty="0" smtClean="0">
              <a:solidFill>
                <a:schemeClr val="bg1"/>
              </a:solidFill>
            </a:endParaRPr>
          </a:p>
          <a:p>
            <a:endParaRPr lang="ar-SA" sz="3200" b="1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g_hi" descr="http://t0.gstatic.com/images?q=tbn:ANd9GcStOk3AsBDymlzv85nSeWMtqyzpM8FSN2ldPBwCwXubA5BuxFPP5A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مستطيل 3"/>
          <p:cNvSpPr/>
          <p:nvPr/>
        </p:nvSpPr>
        <p:spPr>
          <a:xfrm>
            <a:off x="1932633" y="1857364"/>
            <a:ext cx="5724644" cy="45243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b="1" dirty="0" smtClean="0">
                <a:solidFill>
                  <a:schemeClr val="bg1"/>
                </a:solidFill>
              </a:rPr>
              <a:t> </a:t>
            </a:r>
            <a:r>
              <a:rPr lang="ar-SA" sz="3200" b="1" dirty="0" smtClean="0">
                <a:solidFill>
                  <a:schemeClr val="bg1"/>
                </a:solidFill>
              </a:rPr>
              <a:t>ومضت حتى إذا لاحت ذنوبي من قريب</a:t>
            </a:r>
          </a:p>
          <a:p>
            <a:r>
              <a:rPr lang="ar-SA" sz="3200" b="1" dirty="0" smtClean="0">
                <a:solidFill>
                  <a:schemeClr val="bg1"/>
                </a:solidFill>
              </a:rPr>
              <a:t>أخمدت أنفاسها واستغفرت قرب كثيب</a:t>
            </a:r>
          </a:p>
          <a:p>
            <a:r>
              <a:rPr lang="ar-SA" sz="3200" b="1" dirty="0" smtClean="0">
                <a:solidFill>
                  <a:schemeClr val="bg1"/>
                </a:solidFill>
              </a:rPr>
              <a:t>فسرت </a:t>
            </a:r>
            <a:r>
              <a:rPr lang="ar-SA" sz="3200" b="1" dirty="0" err="1" smtClean="0">
                <a:solidFill>
                  <a:schemeClr val="bg1"/>
                </a:solidFill>
              </a:rPr>
              <a:t>بي</a:t>
            </a:r>
            <a:r>
              <a:rPr lang="ar-SA" sz="3200" b="1" dirty="0" smtClean="0">
                <a:solidFill>
                  <a:schemeClr val="bg1"/>
                </a:solidFill>
              </a:rPr>
              <a:t> رعشة تاهت بإحساسي الرهيب</a:t>
            </a:r>
          </a:p>
          <a:p>
            <a:r>
              <a:rPr lang="ar-SA" sz="3200" b="1" dirty="0" smtClean="0">
                <a:solidFill>
                  <a:schemeClr val="bg1"/>
                </a:solidFill>
              </a:rPr>
              <a:t>الدجى والجسد العريان والبيت المريب</a:t>
            </a:r>
          </a:p>
          <a:p>
            <a:r>
              <a:rPr lang="ar-SA" sz="3200" b="1" dirty="0" smtClean="0">
                <a:solidFill>
                  <a:schemeClr val="bg1"/>
                </a:solidFill>
              </a:rPr>
              <a:t>       -  - -  - - - - - - - - - - </a:t>
            </a:r>
          </a:p>
          <a:p>
            <a:r>
              <a:rPr lang="ar-SA" sz="3200" b="1" dirty="0" smtClean="0">
                <a:solidFill>
                  <a:schemeClr val="bg1"/>
                </a:solidFill>
              </a:rPr>
              <a:t>وأتى كالطيف يخفي شخصه بين الظلال</a:t>
            </a:r>
          </a:p>
          <a:p>
            <a:r>
              <a:rPr lang="ar-SA" sz="3200" b="1" dirty="0" smtClean="0">
                <a:solidFill>
                  <a:schemeClr val="bg1"/>
                </a:solidFill>
              </a:rPr>
              <a:t>راجفا , محدودبا, دبت خطاه من </a:t>
            </a:r>
            <a:r>
              <a:rPr lang="ar-SA" sz="3200" b="1" dirty="0" err="1" smtClean="0">
                <a:solidFill>
                  <a:schemeClr val="bg1"/>
                </a:solidFill>
              </a:rPr>
              <a:t>كلال</a:t>
            </a:r>
            <a:endParaRPr lang="ar-SA" sz="3200" b="1" dirty="0" smtClean="0">
              <a:solidFill>
                <a:schemeClr val="bg1"/>
              </a:solidFill>
            </a:endParaRPr>
          </a:p>
          <a:p>
            <a:r>
              <a:rPr lang="ar-SA" sz="3200" b="1" dirty="0" smtClean="0">
                <a:solidFill>
                  <a:schemeClr val="bg1"/>
                </a:solidFill>
              </a:rPr>
              <a:t>أشعل المصباح فارتاح , وحي , ثم قال</a:t>
            </a:r>
          </a:p>
          <a:p>
            <a:r>
              <a:rPr lang="ar-SA" sz="3200" b="1" dirty="0" smtClean="0">
                <a:solidFill>
                  <a:schemeClr val="bg1"/>
                </a:solidFill>
              </a:rPr>
              <a:t>من هنا؟ واجتاز أسوار الهوى عبر الضلال</a:t>
            </a:r>
            <a:endParaRPr lang="ar-SA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g_hi" descr="http://t0.gstatic.com/images?q=tbn:ANd9GcStOk3AsBDymlzv85nSeWMtqyzpM8FSN2ldPBwCwXubA5BuxFPP5A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1214414" y="1714488"/>
            <a:ext cx="6286544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4400" b="1" dirty="0" smtClean="0">
                <a:solidFill>
                  <a:schemeClr val="bg1"/>
                </a:solidFill>
              </a:rPr>
              <a:t> </a:t>
            </a:r>
            <a:r>
              <a:rPr lang="ar-SA" sz="3200" b="1" dirty="0" smtClean="0">
                <a:solidFill>
                  <a:schemeClr val="bg1"/>
                </a:solidFill>
              </a:rPr>
              <a:t>وترامت بعقود الفل في المهد الوثير</a:t>
            </a:r>
          </a:p>
          <a:p>
            <a:r>
              <a:rPr lang="ar-SA" sz="3200" b="1" dirty="0" smtClean="0">
                <a:solidFill>
                  <a:schemeClr val="bg1"/>
                </a:solidFill>
              </a:rPr>
              <a:t> بين عينيها نداء أحمر الهمس مثير</a:t>
            </a:r>
          </a:p>
          <a:p>
            <a:r>
              <a:rPr lang="ar-SA" sz="3200" b="1" dirty="0" smtClean="0">
                <a:solidFill>
                  <a:schemeClr val="bg1"/>
                </a:solidFill>
              </a:rPr>
              <a:t> وعلى مبسمها المشبوب ورد وسعير</a:t>
            </a:r>
          </a:p>
          <a:p>
            <a:r>
              <a:rPr lang="ar-SA" sz="3200" b="1" dirty="0" smtClean="0">
                <a:solidFill>
                  <a:schemeClr val="bg1"/>
                </a:solidFill>
              </a:rPr>
              <a:t>علمتني الحب روضا , وجحيما , وسرير</a:t>
            </a:r>
          </a:p>
          <a:p>
            <a:r>
              <a:rPr lang="ar-SA" sz="3200" b="1" dirty="0" smtClean="0">
                <a:solidFill>
                  <a:schemeClr val="bg1"/>
                </a:solidFill>
              </a:rPr>
              <a:t>         - - - - - - - - - - - - - - </a:t>
            </a:r>
          </a:p>
          <a:p>
            <a:r>
              <a:rPr lang="ar-SA" sz="3200" b="1" dirty="0" smtClean="0">
                <a:solidFill>
                  <a:schemeClr val="bg1"/>
                </a:solidFill>
              </a:rPr>
              <a:t>وغفونا , وتمنينا زمانا لا نفيق</a:t>
            </a:r>
          </a:p>
          <a:p>
            <a:r>
              <a:rPr lang="ar-SA" sz="3200" b="1" dirty="0" smtClean="0">
                <a:solidFill>
                  <a:schemeClr val="bg1"/>
                </a:solidFill>
              </a:rPr>
              <a:t>أي دنيا غرقت بالكون في صمت عميق</a:t>
            </a:r>
          </a:p>
          <a:p>
            <a:r>
              <a:rPr lang="ar-SA" sz="3200" b="1" dirty="0" smtClean="0">
                <a:solidFill>
                  <a:schemeClr val="bg1"/>
                </a:solidFill>
              </a:rPr>
              <a:t>سعرت أنفاسنا </a:t>
            </a:r>
            <a:r>
              <a:rPr lang="ar-SA" sz="3200" b="1" dirty="0" err="1" smtClean="0">
                <a:solidFill>
                  <a:schemeClr val="bg1"/>
                </a:solidFill>
              </a:rPr>
              <a:t>الولهى</a:t>
            </a:r>
            <a:r>
              <a:rPr lang="ar-SA" sz="3200" b="1" dirty="0" smtClean="0">
                <a:solidFill>
                  <a:schemeClr val="bg1"/>
                </a:solidFill>
              </a:rPr>
              <a:t> بنيران الرحيق</a:t>
            </a:r>
          </a:p>
          <a:p>
            <a:r>
              <a:rPr lang="ar-SA" sz="3200" b="1" dirty="0" smtClean="0">
                <a:solidFill>
                  <a:schemeClr val="bg1"/>
                </a:solidFill>
              </a:rPr>
              <a:t>ودفنا في عناق كل </a:t>
            </a:r>
            <a:r>
              <a:rPr lang="ar-SA" sz="3200" b="1" dirty="0" err="1" smtClean="0">
                <a:solidFill>
                  <a:schemeClr val="bg1"/>
                </a:solidFill>
              </a:rPr>
              <a:t>مافيه</a:t>
            </a:r>
            <a:r>
              <a:rPr lang="ar-SA" sz="3200" b="1" dirty="0" smtClean="0">
                <a:solidFill>
                  <a:schemeClr val="bg1"/>
                </a:solidFill>
              </a:rPr>
              <a:t> حريق           </a:t>
            </a:r>
            <a:endParaRPr lang="ar-SA" sz="4400" b="1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g_hi" descr="http://t0.gstatic.com/images?q=tbn:ANd9GcStOk3AsBDymlzv85nSeWMtqyzpM8FSN2ldPBwCwXubA5BuxFPP5A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357158" y="1928802"/>
            <a:ext cx="8501122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4400" b="1" dirty="0" smtClean="0">
                <a:solidFill>
                  <a:schemeClr val="bg1"/>
                </a:solidFill>
              </a:rPr>
              <a:t> </a:t>
            </a:r>
            <a:r>
              <a:rPr lang="ar-SA" sz="3200" b="1" dirty="0" smtClean="0">
                <a:solidFill>
                  <a:schemeClr val="bg1"/>
                </a:solidFill>
              </a:rPr>
              <a:t> إن هذه القصيدة تحكي مغامرة غرامية مبتذلة  في إطار قصة قصيرة .</a:t>
            </a:r>
          </a:p>
          <a:p>
            <a:r>
              <a:rPr lang="ar-SA" sz="3200" b="1" dirty="0" smtClean="0">
                <a:solidFill>
                  <a:schemeClr val="bg1"/>
                </a:solidFill>
              </a:rPr>
              <a:t>إن الابتذال يتبدى من خلال الحديث عن الجسد والعري والبيت المريب , والاستجابة لنداء الجسد .</a:t>
            </a:r>
          </a:p>
          <a:p>
            <a:r>
              <a:rPr lang="ar-SA" sz="3200" b="1" dirty="0" smtClean="0">
                <a:solidFill>
                  <a:schemeClr val="bg1"/>
                </a:solidFill>
              </a:rPr>
              <a:t>فالشاعر ” لطفي جعفر أمان ” من شعراء الجنوب قص مغامرة قد تكون حقيقية إذا ما عرفنا أن الاستعمار قد هيأ كثيرا من أماكن اللهو والخطيئة في عدن وما حولها , ولكن الشاعر لم</a:t>
            </a:r>
            <a:endParaRPr lang="ar-SA" sz="4400" b="1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g_hi" descr="http://t0.gstatic.com/images?q=tbn:ANd9GcStOk3AsBDymlzv85nSeWMtqyzpM8FSN2ldPBwCwXubA5BuxFPP5A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مستطيل 3"/>
          <p:cNvSpPr/>
          <p:nvPr/>
        </p:nvSpPr>
        <p:spPr>
          <a:xfrm>
            <a:off x="571472" y="3000372"/>
            <a:ext cx="842965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3200" b="1" dirty="0" smtClean="0">
                <a:solidFill>
                  <a:schemeClr val="bg1"/>
                </a:solidFill>
              </a:rPr>
              <a:t>اتجاه واحد , ولذلك فإن صحت هذه التجربة  , فإن الصورة التي وقفنا عليها </a:t>
            </a:r>
            <a:r>
              <a:rPr lang="ar-SA" sz="3200" b="1" dirty="0" err="1" smtClean="0">
                <a:solidFill>
                  <a:schemeClr val="bg1"/>
                </a:solidFill>
              </a:rPr>
              <a:t>ماتزال</a:t>
            </a:r>
            <a:r>
              <a:rPr lang="ar-SA" sz="3200" b="1" dirty="0" smtClean="0">
                <a:solidFill>
                  <a:schemeClr val="bg1"/>
                </a:solidFill>
              </a:rPr>
              <a:t> تعكس ملامح رؤية رومانتيكية</a:t>
            </a:r>
            <a:endParaRPr lang="ar-SA" sz="3200" dirty="0"/>
          </a:p>
        </p:txBody>
      </p:sp>
      <p:sp>
        <p:nvSpPr>
          <p:cNvPr id="5" name="مستطيل 4"/>
          <p:cNvSpPr/>
          <p:nvPr/>
        </p:nvSpPr>
        <p:spPr>
          <a:xfrm>
            <a:off x="357158" y="1714488"/>
            <a:ext cx="857252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3200" b="1" dirty="0" smtClean="0">
                <a:solidFill>
                  <a:schemeClr val="bg1"/>
                </a:solidFill>
              </a:rPr>
              <a:t>يقدم في قصيدته تفصيلات حية للتجربة من زواياها وأبعادها المختلفة , بل قدم رؤيته في اتجاه واحد , فجعل تجربته في</a:t>
            </a:r>
            <a:endParaRPr lang="ar-SA" sz="3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g_hi" descr="http://t0.gstatic.com/images?q=tbn:ANd9GcStOk3AsBDymlzv85nSeWMtqyzpM8FSN2ldPBwCwXubA5BuxFPP5A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1643042" y="2571744"/>
            <a:ext cx="628654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4400" b="1" dirty="0" smtClean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4" name="مستطيل 3"/>
          <p:cNvSpPr/>
          <p:nvPr/>
        </p:nvSpPr>
        <p:spPr>
          <a:xfrm>
            <a:off x="571472" y="1857364"/>
            <a:ext cx="828680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3200" b="1" dirty="0" smtClean="0">
                <a:solidFill>
                  <a:schemeClr val="bg1"/>
                </a:solidFill>
              </a:rPr>
              <a:t>   إن التجارب التي ذكرناها توضح أن ذات الشاعر تخلق موضوعها من ذاتها , فتخلق لنفسها موضوع معاناة تستغرق فيه , لأن المعاناة الموضوعية الواقعية لم تتحقق .</a:t>
            </a:r>
          </a:p>
          <a:p>
            <a:r>
              <a:rPr lang="ar-SA" sz="3200" b="1" dirty="0" smtClean="0">
                <a:solidFill>
                  <a:schemeClr val="bg1"/>
                </a:solidFill>
              </a:rPr>
              <a:t>وهذه العملية تمثل مشخصا أساسيا من مشخصات الرؤية الرومانتيكية.</a:t>
            </a:r>
            <a:endParaRPr lang="ar-SA" sz="3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g_hi" descr="http://t0.gstatic.com/images?q=tbn:ANd9GcStOk3AsBDymlzv85nSeWMtqyzpM8FSN2ldPBwCwXubA5BuxFPP5A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285720" y="1857364"/>
            <a:ext cx="8572560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4400" b="1" dirty="0" smtClean="0">
                <a:solidFill>
                  <a:schemeClr val="bg1"/>
                </a:solidFill>
              </a:rPr>
              <a:t> </a:t>
            </a:r>
            <a:r>
              <a:rPr lang="ar-SA" sz="3200" b="1" dirty="0" smtClean="0">
                <a:solidFill>
                  <a:schemeClr val="bg1"/>
                </a:solidFill>
              </a:rPr>
              <a:t>ولبيان دور الذات في خلق موضوعها , نورد قصيدة الشاعر </a:t>
            </a:r>
          </a:p>
          <a:p>
            <a:r>
              <a:rPr lang="ar-SA" sz="3200" b="1" dirty="0" smtClean="0">
                <a:solidFill>
                  <a:schemeClr val="bg1"/>
                </a:solidFill>
              </a:rPr>
              <a:t> ” إبراهيم </a:t>
            </a:r>
            <a:r>
              <a:rPr lang="ar-SA" sz="3200" b="1" dirty="0" err="1" smtClean="0">
                <a:solidFill>
                  <a:schemeClr val="bg1"/>
                </a:solidFill>
              </a:rPr>
              <a:t>الحضراني</a:t>
            </a:r>
            <a:r>
              <a:rPr lang="ar-SA" sz="3200" b="1" dirty="0" smtClean="0">
                <a:solidFill>
                  <a:schemeClr val="bg1"/>
                </a:solidFill>
              </a:rPr>
              <a:t> ” الذي ينطلق من رؤية رومانتيكية :</a:t>
            </a:r>
          </a:p>
          <a:p>
            <a:r>
              <a:rPr lang="ar-SA" sz="3200" b="1" dirty="0" smtClean="0">
                <a:solidFill>
                  <a:schemeClr val="bg1"/>
                </a:solidFill>
              </a:rPr>
              <a:t>  الله قد </a:t>
            </a:r>
            <a:r>
              <a:rPr lang="ar-SA" sz="3200" b="1" dirty="0" err="1" smtClean="0">
                <a:solidFill>
                  <a:schemeClr val="bg1"/>
                </a:solidFill>
              </a:rPr>
              <a:t>صاغك</a:t>
            </a:r>
            <a:r>
              <a:rPr lang="ar-SA" sz="3200" b="1" dirty="0" smtClean="0">
                <a:solidFill>
                  <a:schemeClr val="bg1"/>
                </a:solidFill>
              </a:rPr>
              <a:t> من طينة         كسائر الناس ولا أكثر</a:t>
            </a:r>
          </a:p>
          <a:p>
            <a:r>
              <a:rPr lang="ar-SA" sz="3200" b="1" dirty="0" smtClean="0">
                <a:solidFill>
                  <a:schemeClr val="bg1"/>
                </a:solidFill>
              </a:rPr>
              <a:t>  فحدثيني </a:t>
            </a:r>
            <a:r>
              <a:rPr lang="ar-SA" sz="3200" b="1" dirty="0" err="1" smtClean="0">
                <a:solidFill>
                  <a:schemeClr val="bg1"/>
                </a:solidFill>
              </a:rPr>
              <a:t>يامنى</a:t>
            </a:r>
            <a:r>
              <a:rPr lang="ar-SA" sz="3200" b="1" dirty="0" smtClean="0">
                <a:solidFill>
                  <a:schemeClr val="bg1"/>
                </a:solidFill>
              </a:rPr>
              <a:t> خاطري         من خلق الحسن الذي يبهر</a:t>
            </a:r>
          </a:p>
          <a:p>
            <a:r>
              <a:rPr lang="ar-SA" sz="3200" b="1" dirty="0" smtClean="0">
                <a:solidFill>
                  <a:schemeClr val="bg1"/>
                </a:solidFill>
              </a:rPr>
              <a:t> مَن جعل الألحاظ فتاكة          والثغر مَن صيره يسكر</a:t>
            </a:r>
          </a:p>
          <a:p>
            <a:r>
              <a:rPr lang="ar-SA" sz="3200" b="1" dirty="0" smtClean="0">
                <a:solidFill>
                  <a:schemeClr val="bg1"/>
                </a:solidFill>
              </a:rPr>
              <a:t> مَن خلق الفتنة غيري أنا       أنا , أنا خالقك الأكبر</a:t>
            </a:r>
          </a:p>
          <a:p>
            <a:r>
              <a:rPr lang="ar-SA" sz="3200" b="1" dirty="0" smtClean="0">
                <a:solidFill>
                  <a:schemeClr val="bg1"/>
                </a:solidFill>
              </a:rPr>
              <a:t>فالمرأة خلقت مثل البشر من طين , أما </a:t>
            </a:r>
            <a:r>
              <a:rPr lang="ar-SA" sz="3200" b="1" dirty="0" err="1" smtClean="0">
                <a:solidFill>
                  <a:schemeClr val="bg1"/>
                </a:solidFill>
              </a:rPr>
              <a:t>حنها</a:t>
            </a:r>
            <a:r>
              <a:rPr lang="ar-SA" sz="3200" b="1" dirty="0" smtClean="0">
                <a:solidFill>
                  <a:schemeClr val="bg1"/>
                </a:solidFill>
              </a:rPr>
              <a:t> الباهر وتفصيلاته فهو من صنع الشاعر .</a:t>
            </a:r>
            <a:endParaRPr lang="ar-SA" sz="4400" b="1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g_hi" descr="http://t0.gstatic.com/images?q=tbn:ANd9GcStOk3AsBDymlzv85nSeWMtqyzpM8FSN2ldPBwCwXubA5BuxFPP5A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357158" y="1928802"/>
            <a:ext cx="8429684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4400" b="1" dirty="0" smtClean="0">
                <a:solidFill>
                  <a:schemeClr val="bg1"/>
                </a:solidFill>
              </a:rPr>
              <a:t> </a:t>
            </a:r>
            <a:r>
              <a:rPr lang="ar-SA" sz="3200" b="1" dirty="0" smtClean="0">
                <a:solidFill>
                  <a:schemeClr val="bg1"/>
                </a:solidFill>
              </a:rPr>
              <a:t>ولكن من أي شيء صنع الشاعر تلك الصور المثالية :</a:t>
            </a:r>
          </a:p>
          <a:p>
            <a:r>
              <a:rPr lang="ar-SA" sz="3200" b="1" dirty="0" smtClean="0">
                <a:solidFill>
                  <a:schemeClr val="bg1"/>
                </a:solidFill>
              </a:rPr>
              <a:t> خلقت هذا الحسن من خافق      يضنى وطرف في الدجى يسهر</a:t>
            </a:r>
          </a:p>
          <a:p>
            <a:r>
              <a:rPr lang="ar-SA" sz="3200" b="1" dirty="0" smtClean="0">
                <a:solidFill>
                  <a:schemeClr val="bg1"/>
                </a:solidFill>
              </a:rPr>
              <a:t> خلقْته من همسات المنى         من كل ما أهوى وما أكبر</a:t>
            </a:r>
          </a:p>
          <a:p>
            <a:r>
              <a:rPr lang="ar-SA" sz="3200" b="1" dirty="0" smtClean="0">
                <a:solidFill>
                  <a:schemeClr val="bg1"/>
                </a:solidFill>
              </a:rPr>
              <a:t>من ومضات النور عند الدجى    والليل من حولي إذ يعكر</a:t>
            </a:r>
          </a:p>
          <a:p>
            <a:r>
              <a:rPr lang="ar-SA" sz="3200" b="1" dirty="0" smtClean="0">
                <a:solidFill>
                  <a:schemeClr val="bg1"/>
                </a:solidFill>
              </a:rPr>
              <a:t>أواه من قلب يقاسي الضنى       في كل يوم جرحه </a:t>
            </a:r>
            <a:r>
              <a:rPr lang="ar-SA" sz="3200" b="1" dirty="0" err="1" smtClean="0">
                <a:solidFill>
                  <a:schemeClr val="bg1"/>
                </a:solidFill>
              </a:rPr>
              <a:t>ينغر</a:t>
            </a:r>
            <a:endParaRPr lang="ar-SA" sz="3200" b="1" dirty="0" smtClean="0">
              <a:solidFill>
                <a:schemeClr val="bg1"/>
              </a:solidFill>
            </a:endParaRPr>
          </a:p>
          <a:p>
            <a:r>
              <a:rPr lang="ar-SA" sz="3200" b="1" dirty="0" smtClean="0">
                <a:solidFill>
                  <a:schemeClr val="bg1"/>
                </a:solidFill>
              </a:rPr>
              <a:t>أشكوك , لا أدري , ألست الذي   بكفه قد صُنع الخنجر؟</a:t>
            </a:r>
            <a:endParaRPr lang="ar-SA" sz="4400" b="1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g_hi" descr="http://t0.gstatic.com/images?q=tbn:ANd9GcStOk3AsBDymlzv85nSeWMtqyzpM8FSN2ldPBwCwXubA5BuxFPP5A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357158" y="1928802"/>
            <a:ext cx="8429684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4400" b="1" dirty="0" smtClean="0">
                <a:solidFill>
                  <a:schemeClr val="bg1"/>
                </a:solidFill>
              </a:rPr>
              <a:t> </a:t>
            </a:r>
            <a:r>
              <a:rPr lang="ar-SA" sz="3200" b="1" dirty="0" smtClean="0">
                <a:solidFill>
                  <a:schemeClr val="bg1"/>
                </a:solidFill>
              </a:rPr>
              <a:t>فهذه الصور أملاها على الشاعر سهر الليل ,  رسم فيها صورة خيالية للمرأة التي يريد , بمعنى أن الصورة ولدتها الذات , غدت موضوع تأمل للذات نفسها  , ومصدر معاناة وعذاب لها , فالذات  معذبة بذاتها , وليس من الموضوع الأصلي على حقيقته , وهي المرأة التي خلقت من طين .   </a:t>
            </a:r>
          </a:p>
          <a:p>
            <a:r>
              <a:rPr lang="ar-SA" sz="3200" b="1" dirty="0" smtClean="0">
                <a:solidFill>
                  <a:schemeClr val="bg1"/>
                </a:solidFill>
              </a:rPr>
              <a:t>  </a:t>
            </a:r>
            <a:endParaRPr lang="ar-SA" sz="4400" b="1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g_hi" descr="http://t0.gstatic.com/images?q=tbn:ANd9GcStOk3AsBDymlzv85nSeWMtqyzpM8FSN2ldPBwCwXubA5BuxFPP5A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/>
          <p:nvPr/>
        </p:nvSpPr>
        <p:spPr>
          <a:xfrm>
            <a:off x="357158" y="1928802"/>
            <a:ext cx="8429684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4400" b="1" dirty="0" smtClean="0">
                <a:solidFill>
                  <a:schemeClr val="bg1"/>
                </a:solidFill>
              </a:rPr>
              <a:t> </a:t>
            </a:r>
            <a:r>
              <a:rPr lang="ar-SA" sz="3200" b="1" dirty="0" smtClean="0">
                <a:solidFill>
                  <a:schemeClr val="bg1"/>
                </a:solidFill>
              </a:rPr>
              <a:t>ملخص:</a:t>
            </a:r>
          </a:p>
          <a:p>
            <a:r>
              <a:rPr lang="ar-SA" sz="3200" b="1" dirty="0" smtClean="0">
                <a:solidFill>
                  <a:schemeClr val="bg1"/>
                </a:solidFill>
              </a:rPr>
              <a:t>   تمثلت الرؤية الرومانتيكية للواقع  في الشعر العربي اليمني في تجربة الحب , منسجمة مع طبيعة الظروف الاجتماعية التي عاشوا في إطارها , وقد تأثروا بشعراء الرومانتيكية العربية .</a:t>
            </a:r>
          </a:p>
          <a:p>
            <a:r>
              <a:rPr lang="ar-SA" sz="3200" b="1" dirty="0" smtClean="0">
                <a:solidFill>
                  <a:schemeClr val="bg1"/>
                </a:solidFill>
              </a:rPr>
              <a:t>    ولكن الشاعر وبتغير المجتمع اليمني سياسيا واجتماعيا  أخذ يطرح عن نفسه رؤيته الكلاسيكية المحدودة ورؤيته الرومانتيكية المنعزلة عن الواقع المتعالية عليه ,  ويحاول أن يستغرق في التجربة الواقعية , ويقود </a:t>
            </a:r>
            <a:r>
              <a:rPr lang="ar-SA" sz="3200" b="1" smtClean="0">
                <a:solidFill>
                  <a:schemeClr val="bg1"/>
                </a:solidFill>
              </a:rPr>
              <a:t>حركة التغيير.</a:t>
            </a:r>
            <a:endParaRPr lang="ar-SA" sz="3200" b="1" dirty="0" smtClean="0">
              <a:solidFill>
                <a:schemeClr val="bg1"/>
              </a:solidFill>
            </a:endParaRPr>
          </a:p>
          <a:p>
            <a:r>
              <a:rPr lang="ar-SA" sz="3200" b="1" dirty="0" smtClean="0">
                <a:solidFill>
                  <a:schemeClr val="bg1"/>
                </a:solidFill>
              </a:rPr>
              <a:t>  </a:t>
            </a:r>
            <a:endParaRPr lang="ar-SA" sz="4400" b="1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333</TotalTime>
  <Words>1522</Words>
  <Application>Microsoft Office PowerPoint</Application>
  <PresentationFormat>عرض على الشاشة (3:4)‏</PresentationFormat>
  <Paragraphs>101</Paragraphs>
  <Slides>27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27</vt:i4>
      </vt:variant>
    </vt:vector>
  </HeadingPairs>
  <TitlesOfParts>
    <vt:vector size="28" baseType="lpstr">
      <vt:lpstr>سمة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ACER</dc:creator>
  <cp:lastModifiedBy>sony</cp:lastModifiedBy>
  <cp:revision>43</cp:revision>
  <dcterms:created xsi:type="dcterms:W3CDTF">2012-02-03T16:24:05Z</dcterms:created>
  <dcterms:modified xsi:type="dcterms:W3CDTF">2013-04-07T04:55:44Z</dcterms:modified>
</cp:coreProperties>
</file>