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58"/>
  </p:notesMasterIdLst>
  <p:sldIdLst>
    <p:sldId id="256" r:id="rId2"/>
    <p:sldId id="263" r:id="rId3"/>
    <p:sldId id="289" r:id="rId4"/>
    <p:sldId id="291" r:id="rId5"/>
    <p:sldId id="290" r:id="rId6"/>
    <p:sldId id="286" r:id="rId7"/>
    <p:sldId id="288" r:id="rId8"/>
    <p:sldId id="287" r:id="rId9"/>
    <p:sldId id="283" r:id="rId10"/>
    <p:sldId id="285" r:id="rId11"/>
    <p:sldId id="284" r:id="rId12"/>
    <p:sldId id="281" r:id="rId13"/>
    <p:sldId id="282" r:id="rId14"/>
    <p:sldId id="280" r:id="rId15"/>
    <p:sldId id="279" r:id="rId16"/>
    <p:sldId id="278" r:id="rId17"/>
    <p:sldId id="277" r:id="rId18"/>
    <p:sldId id="276" r:id="rId19"/>
    <p:sldId id="275" r:id="rId20"/>
    <p:sldId id="272" r:id="rId21"/>
    <p:sldId id="274" r:id="rId22"/>
    <p:sldId id="273" r:id="rId23"/>
    <p:sldId id="270" r:id="rId24"/>
    <p:sldId id="271" r:id="rId25"/>
    <p:sldId id="269" r:id="rId26"/>
    <p:sldId id="268" r:id="rId27"/>
    <p:sldId id="267" r:id="rId28"/>
    <p:sldId id="266" r:id="rId29"/>
    <p:sldId id="265" r:id="rId30"/>
    <p:sldId id="264" r:id="rId31"/>
    <p:sldId id="292" r:id="rId32"/>
    <p:sldId id="295" r:id="rId33"/>
    <p:sldId id="294" r:id="rId34"/>
    <p:sldId id="293" r:id="rId35"/>
    <p:sldId id="299" r:id="rId36"/>
    <p:sldId id="298" r:id="rId37"/>
    <p:sldId id="297" r:id="rId38"/>
    <p:sldId id="296" r:id="rId39"/>
    <p:sldId id="303" r:id="rId40"/>
    <p:sldId id="304" r:id="rId41"/>
    <p:sldId id="302" r:id="rId42"/>
    <p:sldId id="301" r:id="rId43"/>
    <p:sldId id="300" r:id="rId44"/>
    <p:sldId id="305" r:id="rId45"/>
    <p:sldId id="306" r:id="rId46"/>
    <p:sldId id="307" r:id="rId47"/>
    <p:sldId id="308" r:id="rId48"/>
    <p:sldId id="309" r:id="rId49"/>
    <p:sldId id="310" r:id="rId50"/>
    <p:sldId id="314" r:id="rId51"/>
    <p:sldId id="313" r:id="rId52"/>
    <p:sldId id="312" r:id="rId53"/>
    <p:sldId id="311" r:id="rId54"/>
    <p:sldId id="320" r:id="rId55"/>
    <p:sldId id="316" r:id="rId56"/>
    <p:sldId id="321" r:id="rId5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50" d="100"/>
          <a:sy n="50" d="100"/>
        </p:scale>
        <p:origin x="-1267" y="-7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7C76CD66-4312-45A4-83F6-51688B765229}" type="datetimeFigureOut">
              <a:rPr lang="ar-SA" smtClean="0"/>
              <a:t>04/06/34</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5D60820-0A10-4414-B450-3252793285DF}" type="slidenum">
              <a:rPr lang="ar-SA" smtClean="0"/>
              <a:t>‹#›</a:t>
            </a:fld>
            <a:endParaRPr lang="ar-SA"/>
          </a:p>
        </p:txBody>
      </p:sp>
    </p:spTree>
    <p:extLst>
      <p:ext uri="{BB962C8B-B14F-4D97-AF65-F5344CB8AC3E}">
        <p14:creationId xmlns:p14="http://schemas.microsoft.com/office/powerpoint/2010/main" val="24733237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95D60820-0A10-4414-B450-3252793285DF}" type="slidenum">
              <a:rPr lang="ar-SA" smtClean="0"/>
              <a:t>10</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D91F57-E7FF-44E4-B585-308FC82BFA17}" type="datetimeFigureOut">
              <a:rPr lang="ar-SA" smtClean="0"/>
              <a:pPr/>
              <a:t>04/06/34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A65846D-B1BD-48BD-9DC4-11B826A29959}"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D91F57-E7FF-44E4-B585-308FC82BFA17}" type="datetimeFigureOut">
              <a:rPr lang="ar-SA" smtClean="0"/>
              <a:pPr/>
              <a:t>04/06/34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A65846D-B1BD-48BD-9DC4-11B826A29959}"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D91F57-E7FF-44E4-B585-308FC82BFA17}" type="datetimeFigureOut">
              <a:rPr lang="ar-SA" smtClean="0"/>
              <a:pPr/>
              <a:t>04/06/34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A65846D-B1BD-48BD-9DC4-11B826A29959}"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D91F57-E7FF-44E4-B585-308FC82BFA17}" type="datetimeFigureOut">
              <a:rPr lang="ar-SA" smtClean="0"/>
              <a:pPr/>
              <a:t>04/06/34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A65846D-B1BD-48BD-9DC4-11B826A29959}"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D91F57-E7FF-44E4-B585-308FC82BFA17}" type="datetimeFigureOut">
              <a:rPr lang="ar-SA" smtClean="0"/>
              <a:pPr/>
              <a:t>04/06/34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A65846D-B1BD-48BD-9DC4-11B826A29959}"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D91F57-E7FF-44E4-B585-308FC82BFA17}" type="datetimeFigureOut">
              <a:rPr lang="ar-SA" smtClean="0"/>
              <a:pPr/>
              <a:t>04/06/34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A65846D-B1BD-48BD-9DC4-11B826A29959}"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D91F57-E7FF-44E4-B585-308FC82BFA17}" type="datetimeFigureOut">
              <a:rPr lang="ar-SA" smtClean="0"/>
              <a:pPr/>
              <a:t>04/06/34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A65846D-B1BD-48BD-9DC4-11B826A29959}"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D91F57-E7FF-44E4-B585-308FC82BFA17}" type="datetimeFigureOut">
              <a:rPr lang="ar-SA" smtClean="0"/>
              <a:pPr/>
              <a:t>04/06/34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A65846D-B1BD-48BD-9DC4-11B826A29959}"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D91F57-E7FF-44E4-B585-308FC82BFA17}" type="datetimeFigureOut">
              <a:rPr lang="ar-SA" smtClean="0"/>
              <a:pPr/>
              <a:t>04/06/34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A65846D-B1BD-48BD-9DC4-11B826A29959}"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D91F57-E7FF-44E4-B585-308FC82BFA17}" type="datetimeFigureOut">
              <a:rPr lang="ar-SA" smtClean="0"/>
              <a:pPr/>
              <a:t>04/06/34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A65846D-B1BD-48BD-9DC4-11B826A29959}"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D91F57-E7FF-44E4-B585-308FC82BFA17}" type="datetimeFigureOut">
              <a:rPr lang="ar-SA" smtClean="0"/>
              <a:pPr/>
              <a:t>04/06/34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A65846D-B1BD-48BD-9DC4-11B826A29959}"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D91F57-E7FF-44E4-B585-308FC82BFA17}" type="datetimeFigureOut">
              <a:rPr lang="ar-SA" smtClean="0"/>
              <a:pPr/>
              <a:t>04/06/34</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A65846D-B1BD-48BD-9DC4-11B826A29959}"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sa/imgres?q=%D8%B5%D9%88%D8%B1%D9%84%D8%AA%D8%B5%D9%85%D9%8A%D9%85+%D8%B4%D8%B1%D8%A7%D8%A6%D8%AD+%D8%A8%D9%88%D9%8A%D8%B1+%D8%A8%D9%88%D9%86%D8%AA&amp;hl=ar&amp;safe=active&amp;biw=1280&amp;bih=603&amp;gbv=2&amp;tbm=isch&amp;tbnid=6-ZL903SpWhJqM:&amp;imgrefurl=http://www.a7tajk.com/vb/a7t-t100380.html&amp;docid=2lXU8vfxxGM8NM&amp;imgurl=http://img195.imageshack.us/img195/7315/get32009sezae45ojrhh8.jpg&amp;w=1000&amp;h=750&amp;ei=jQUpT9_6IqyB4AS35JWkAw&amp;zoom=1"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m.sa/imgres?q=%D8%B5%D9%88%D8%B1%D9%84%D8%AA%D8%B5%D9%85%D9%8A%D9%85+%D8%B4%D8%B1%D8%A7%D8%A6%D8%AD+%D8%A8%D9%88%D9%8A%D8%B1+%D8%A8%D9%88%D9%86%D8%AA&amp;hl=ar&amp;safe=active&amp;biw=1280&amp;bih=603&amp;gbv=2&amp;tbm=isch&amp;tbnid=aD4JPlSbRG9w9M:&amp;imgrefurl=http://forum.q8lots.net/t168761.html&amp;docid=HzP4VDyzXxeFwM&amp;imgurl=http://www.mo3alem.com/vb/images/uploads/58865_20471492ee95ed1abd.jpg&amp;w=500&amp;h=333&amp;ei=jQUpT9_6IqyB4AS35JWkAw&amp;zoom=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srcRect/>
          <a:stretch>
            <a:fillRect/>
          </a:stretch>
        </p:blipFill>
        <p:spPr bwMode="auto">
          <a:xfrm>
            <a:off x="0" y="0"/>
            <a:ext cx="9144000" cy="6858000"/>
          </a:xfrm>
          <a:prstGeom prst="rect">
            <a:avLst/>
          </a:prstGeom>
          <a:noFill/>
          <a:ln w="9525">
            <a:noFill/>
            <a:miter lim="800000"/>
            <a:headEnd/>
            <a:tailEnd/>
          </a:ln>
        </p:spPr>
      </p:pic>
      <p:sp>
        <p:nvSpPr>
          <p:cNvPr id="7" name="مستطيل مستدير الزوايا 6"/>
          <p:cNvSpPr/>
          <p:nvPr/>
        </p:nvSpPr>
        <p:spPr>
          <a:xfrm>
            <a:off x="1214414" y="4000504"/>
            <a:ext cx="6572296" cy="1500198"/>
          </a:xfrm>
          <a:prstGeom prst="roundRect">
            <a:avLst/>
          </a:prstGeom>
          <a:solidFill>
            <a:schemeClr val="accent2"/>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مستطيل 7"/>
          <p:cNvSpPr/>
          <p:nvPr/>
        </p:nvSpPr>
        <p:spPr>
          <a:xfrm>
            <a:off x="2285984" y="4214818"/>
            <a:ext cx="4572000" cy="1077218"/>
          </a:xfrm>
          <a:prstGeom prst="rect">
            <a:avLst/>
          </a:prstGeom>
          <a:ln>
            <a:noFill/>
          </a:ln>
        </p:spPr>
        <p:txBody>
          <a:bodyPr>
            <a:spAutoFit/>
          </a:bodyPr>
          <a:lstStyle/>
          <a:p>
            <a:r>
              <a:rPr lang="ar-SA" sz="3200" b="1" dirty="0" smtClean="0"/>
              <a:t>        المحاضرة : العاشرة </a:t>
            </a:r>
          </a:p>
          <a:p>
            <a:r>
              <a:rPr lang="ar-SA" sz="3200" b="1" dirty="0" smtClean="0"/>
              <a:t>(ج) الرؤية الواقعية الفنية للواقع</a:t>
            </a:r>
            <a:endParaRPr lang="ar-SA" sz="32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357158" y="357166"/>
            <a:ext cx="8501090" cy="5293757"/>
          </a:xfrm>
          <a:prstGeom prst="rect">
            <a:avLst/>
          </a:prstGeom>
        </p:spPr>
        <p:txBody>
          <a:bodyPr wrap="square">
            <a:spAutoFit/>
          </a:bodyPr>
          <a:lstStyle/>
          <a:p>
            <a:r>
              <a:rPr lang="ar-SA" b="1" dirty="0" smtClean="0"/>
              <a:t> </a:t>
            </a:r>
          </a:p>
          <a:p>
            <a:r>
              <a:rPr lang="ar-SA" sz="3200" b="1" dirty="0" smtClean="0"/>
              <a:t>      في البداية لابد أن نفرق بين الرؤى الثلاث :</a:t>
            </a:r>
          </a:p>
          <a:p>
            <a:endParaRPr lang="ar-SA" sz="3200" b="1" dirty="0" smtClean="0"/>
          </a:p>
          <a:p>
            <a:r>
              <a:rPr lang="ar-SA" sz="3200" b="1" dirty="0" smtClean="0"/>
              <a:t> </a:t>
            </a:r>
            <a:r>
              <a:rPr lang="ar-SA" sz="3200" b="1" dirty="0" smtClean="0">
                <a:solidFill>
                  <a:srgbClr val="00B050"/>
                </a:solidFill>
              </a:rPr>
              <a:t>الرؤية الواقعية الفنية </a:t>
            </a:r>
            <a:r>
              <a:rPr lang="ar-SA" sz="3200" b="1" dirty="0" smtClean="0"/>
              <a:t>: لا تلغي الواقع , وتبحث عن بديل مثالي له , بل تتصل بالواقع اتصالا مباشرا, وتبصر </a:t>
            </a:r>
            <a:r>
              <a:rPr lang="ar-SA" sz="3200" b="1" dirty="0" err="1" smtClean="0"/>
              <a:t>به</a:t>
            </a:r>
            <a:r>
              <a:rPr lang="ar-SA" sz="3200" b="1" dirty="0" smtClean="0"/>
              <a:t> بوصفه حركة مضطربة تموج بالجدل .</a:t>
            </a:r>
          </a:p>
          <a:p>
            <a:r>
              <a:rPr lang="ar-SA" sz="3200" b="1" dirty="0" smtClean="0">
                <a:solidFill>
                  <a:srgbClr val="FF0000"/>
                </a:solidFill>
              </a:rPr>
              <a:t>الرؤية الرومانتيكية : </a:t>
            </a:r>
            <a:r>
              <a:rPr lang="ar-SA" sz="3200" b="1" dirty="0" smtClean="0"/>
              <a:t>تلغي الواقع , وتبحث عن بديل له .</a:t>
            </a:r>
          </a:p>
          <a:p>
            <a:r>
              <a:rPr lang="ar-SA" sz="3200" b="1" dirty="0" smtClean="0">
                <a:solidFill>
                  <a:srgbClr val="0070C0"/>
                </a:solidFill>
              </a:rPr>
              <a:t>الرؤية الكلاسيكية : </a:t>
            </a:r>
            <a:r>
              <a:rPr lang="ar-SA" sz="3200" b="1" dirty="0" smtClean="0"/>
              <a:t>ترى الواقع من وجهه الظاهري , وتسجله كما هو ماثل للعيان .</a:t>
            </a:r>
          </a:p>
          <a:p>
            <a:endParaRPr lang="ar-SA" sz="3200" b="1" dirty="0" smtClean="0"/>
          </a:p>
          <a:p>
            <a:endParaRPr lang="ar-SA" sz="3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24"/>
            <a:ext cx="9144000" cy="6858000"/>
          </a:xfrm>
          <a:prstGeom prst="rect">
            <a:avLst/>
          </a:prstGeom>
          <a:solidFill>
            <a:schemeClr val="accent2"/>
          </a:solidFill>
          <a:ln w="9525">
            <a:noFill/>
            <a:miter lim="800000"/>
            <a:headEnd/>
            <a:tailEnd/>
          </a:ln>
        </p:spPr>
      </p:pic>
      <p:sp>
        <p:nvSpPr>
          <p:cNvPr id="5" name="مستطيل 4"/>
          <p:cNvSpPr/>
          <p:nvPr/>
        </p:nvSpPr>
        <p:spPr>
          <a:xfrm>
            <a:off x="285720" y="285728"/>
            <a:ext cx="8602440" cy="4524315"/>
          </a:xfrm>
          <a:prstGeom prst="rect">
            <a:avLst/>
          </a:prstGeom>
        </p:spPr>
        <p:txBody>
          <a:bodyPr wrap="square">
            <a:spAutoFit/>
          </a:bodyPr>
          <a:lstStyle/>
          <a:p>
            <a:r>
              <a:rPr lang="ar-SA" sz="3200" b="1" dirty="0" smtClean="0"/>
              <a:t> </a:t>
            </a:r>
            <a:r>
              <a:rPr lang="ar-SA" sz="3200" b="1" dirty="0" smtClean="0">
                <a:solidFill>
                  <a:srgbClr val="00B050"/>
                </a:solidFill>
              </a:rPr>
              <a:t>الرؤية الواقعية الفنية للواقع:</a:t>
            </a:r>
          </a:p>
          <a:p>
            <a:r>
              <a:rPr lang="ar-SA" sz="3200" b="1" dirty="0" smtClean="0"/>
              <a:t>    تبصر الرؤية الواقعية بالواقع الذي تصنعه عناصر وروافد كثيرة متخالفة ومتجانسة , فتتجاوز تسجيل ظاهرة , بل </a:t>
            </a:r>
            <a:r>
              <a:rPr lang="ar-SA" sz="3200" b="1" dirty="0" err="1" smtClean="0"/>
              <a:t>تغوص</a:t>
            </a:r>
            <a:r>
              <a:rPr lang="ar-SA" sz="3200" b="1" dirty="0" smtClean="0"/>
              <a:t> في أعماقه </a:t>
            </a:r>
            <a:r>
              <a:rPr lang="ar-SA" sz="3200" b="1" dirty="0" err="1" smtClean="0"/>
              <a:t>تستكنه</a:t>
            </a:r>
            <a:r>
              <a:rPr lang="ar-SA" sz="3200" b="1" dirty="0" smtClean="0"/>
              <a:t> حقيقته . وهي </a:t>
            </a:r>
            <a:r>
              <a:rPr lang="ar-SA" sz="3200" b="1" dirty="0" smtClean="0"/>
              <a:t>لا تصوغ </a:t>
            </a:r>
            <a:r>
              <a:rPr lang="ar-SA" sz="3200" b="1" dirty="0" smtClean="0"/>
              <a:t>حقيقته صياغة تسجيلية مباشرة بل تستغل كل وسائل الأداء الفني من الرمز التاريخي , ومن الأسطورة ذات المغزى </a:t>
            </a:r>
            <a:r>
              <a:rPr lang="ar-SA" sz="3200" b="1" dirty="0" smtClean="0"/>
              <a:t>والدلالة، </a:t>
            </a:r>
            <a:r>
              <a:rPr lang="ar-SA" sz="3200" b="1" dirty="0" smtClean="0"/>
              <a:t>وغيرها من الوسائل .</a:t>
            </a:r>
          </a:p>
          <a:p>
            <a:r>
              <a:rPr lang="ar-SA" sz="3200" b="1" dirty="0" smtClean="0"/>
              <a:t>إنها رؤية ملتزمة , تتعمق الواقع , وتكشف أبعاده , ثم تقول كلمتها فيه بما تراه تحقيقا لصالح الجماعة وسعادة الإنسان.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214282" y="214290"/>
            <a:ext cx="8715404" cy="6986528"/>
          </a:xfrm>
          <a:prstGeom prst="rect">
            <a:avLst/>
          </a:prstGeom>
        </p:spPr>
        <p:txBody>
          <a:bodyPr wrap="square">
            <a:spAutoFit/>
          </a:bodyPr>
          <a:lstStyle/>
          <a:p>
            <a:r>
              <a:rPr lang="ar-SA" sz="3200" b="1" dirty="0" smtClean="0"/>
              <a:t> وتكشف قصيدة </a:t>
            </a:r>
            <a:r>
              <a:rPr lang="ar-SA" sz="3200" b="1" dirty="0" smtClean="0"/>
              <a:t>الشاعر </a:t>
            </a:r>
            <a:r>
              <a:rPr lang="ar-SA" sz="3200" b="1" dirty="0" smtClean="0"/>
              <a:t>” عبد العزيز </a:t>
            </a:r>
            <a:r>
              <a:rPr lang="ar-SA" sz="3200" b="1" dirty="0" err="1" smtClean="0"/>
              <a:t>المقالح</a:t>
            </a:r>
            <a:r>
              <a:rPr lang="ar-SA" sz="3200" b="1" dirty="0" smtClean="0"/>
              <a:t> ”  ” مأرب يتكلم ” أبعاد بوادر تحول في الشعر اليمني إلى الرؤية الواقعية .</a:t>
            </a:r>
          </a:p>
          <a:p>
            <a:r>
              <a:rPr lang="ar-SA" sz="3200" b="1" dirty="0" smtClean="0"/>
              <a:t>يقول :</a:t>
            </a:r>
          </a:p>
          <a:p>
            <a:r>
              <a:rPr lang="ar-SA" sz="3200" b="1" dirty="0" smtClean="0"/>
              <a:t>  أهرام مصر بعد رحلة الصمت الحزين</a:t>
            </a:r>
          </a:p>
          <a:p>
            <a:r>
              <a:rPr lang="ar-SA" sz="3200" b="1" dirty="0" smtClean="0"/>
              <a:t>  ثارت</a:t>
            </a:r>
          </a:p>
          <a:p>
            <a:r>
              <a:rPr lang="ar-SA" sz="3200" b="1" dirty="0" smtClean="0"/>
              <a:t>  تكلمت على شواطئ السنين</a:t>
            </a:r>
          </a:p>
          <a:p>
            <a:r>
              <a:rPr lang="ar-SA" sz="3200" b="1" dirty="0" smtClean="0"/>
              <a:t>  حتى أبو الهول الصموت</a:t>
            </a:r>
          </a:p>
          <a:p>
            <a:r>
              <a:rPr lang="ar-SA" sz="3200" b="1" dirty="0" smtClean="0"/>
              <a:t> آثر أن يمزق الستار</a:t>
            </a:r>
          </a:p>
          <a:p>
            <a:r>
              <a:rPr lang="ar-SA" sz="3200" b="1" dirty="0" smtClean="0"/>
              <a:t> تدحرجت من فمه الأحجار</a:t>
            </a:r>
          </a:p>
          <a:p>
            <a:r>
              <a:rPr lang="ar-SA" sz="3200" b="1" dirty="0" smtClean="0"/>
              <a:t> ألقى بصمته للرمل والرياح</a:t>
            </a:r>
          </a:p>
          <a:p>
            <a:r>
              <a:rPr lang="ar-SA" sz="3200" b="1" dirty="0" smtClean="0"/>
              <a:t> أطلق للحنجرة السجينة الجناح</a:t>
            </a:r>
          </a:p>
          <a:p>
            <a:r>
              <a:rPr lang="ar-SA" sz="3200" b="1" dirty="0" smtClean="0"/>
              <a:t> وحوله تكلمت أحجار بعلبك</a:t>
            </a:r>
          </a:p>
          <a:p>
            <a:r>
              <a:rPr lang="ar-SA" sz="3200" b="1" dirty="0" smtClean="0"/>
              <a:t> </a:t>
            </a:r>
          </a:p>
          <a:p>
            <a:r>
              <a:rPr lang="ar-SA" sz="3200" b="1" dirty="0" smtClean="0"/>
              <a:t> </a:t>
            </a:r>
            <a:endParaRPr lang="ar-SA" sz="3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357158" y="428604"/>
            <a:ext cx="8572560" cy="6494085"/>
          </a:xfrm>
          <a:prstGeom prst="rect">
            <a:avLst/>
          </a:prstGeom>
        </p:spPr>
        <p:txBody>
          <a:bodyPr wrap="square">
            <a:spAutoFit/>
          </a:bodyPr>
          <a:lstStyle/>
          <a:p>
            <a:r>
              <a:rPr lang="ar-SA" sz="3200" b="1" dirty="0" smtClean="0"/>
              <a:t>     وصوت ” أوراس ” العظيم</a:t>
            </a:r>
          </a:p>
          <a:p>
            <a:r>
              <a:rPr lang="ar-SA" sz="3200" b="1" dirty="0" smtClean="0"/>
              <a:t>     يهز جدران النجوم</a:t>
            </a:r>
          </a:p>
          <a:p>
            <a:r>
              <a:rPr lang="ar-SA" sz="3200" b="1" dirty="0" smtClean="0"/>
              <a:t>    يدق أبواب الفلك</a:t>
            </a:r>
          </a:p>
          <a:p>
            <a:r>
              <a:rPr lang="ar-SA" sz="3200" b="1" dirty="0" smtClean="0"/>
              <a:t>    وتدمر الصامتة الرمال والأحجار</a:t>
            </a:r>
          </a:p>
          <a:p>
            <a:r>
              <a:rPr lang="ar-SA" sz="3200" b="1" dirty="0" smtClean="0"/>
              <a:t>    تذبح صمتها</a:t>
            </a:r>
          </a:p>
          <a:p>
            <a:r>
              <a:rPr lang="ar-SA" sz="3200" b="1" dirty="0" smtClean="0"/>
              <a:t>    تطعمه للنار</a:t>
            </a:r>
          </a:p>
          <a:p>
            <a:r>
              <a:rPr lang="ar-SA" sz="3200" b="1" dirty="0" smtClean="0"/>
              <a:t>    تنشب في جدرانه الأظفار</a:t>
            </a:r>
          </a:p>
          <a:p>
            <a:r>
              <a:rPr lang="ar-SA" sz="3200" b="1" dirty="0" smtClean="0"/>
              <a:t>    ونينوى وكل صامت تكلما</a:t>
            </a:r>
          </a:p>
          <a:p>
            <a:r>
              <a:rPr lang="ar-SA" sz="3200" b="1" dirty="0" smtClean="0"/>
              <a:t>    لم يبق غيري صامتا</a:t>
            </a:r>
          </a:p>
          <a:p>
            <a:r>
              <a:rPr lang="ar-SA" sz="3200" b="1" dirty="0" smtClean="0"/>
              <a:t>    على طريق العصر واجما</a:t>
            </a:r>
          </a:p>
          <a:p>
            <a:r>
              <a:rPr lang="ar-SA" sz="3200" b="1" dirty="0" smtClean="0"/>
              <a:t>    جذور صمتي اللعين</a:t>
            </a:r>
          </a:p>
          <a:p>
            <a:r>
              <a:rPr lang="ar-SA" sz="3200" b="1" dirty="0" smtClean="0"/>
              <a:t>    أنبتت السجون </a:t>
            </a:r>
            <a:r>
              <a:rPr lang="ar-SA" sz="3200" b="1" dirty="0" err="1" smtClean="0"/>
              <a:t>والجماجما</a:t>
            </a:r>
            <a:endParaRPr lang="ar-SA" sz="3200" b="1" dirty="0" smtClean="0"/>
          </a:p>
          <a:p>
            <a:r>
              <a:rPr lang="ar-SA" sz="3200" b="1" dirty="0" smtClean="0"/>
              <a:t>    </a:t>
            </a:r>
            <a:endParaRPr lang="ar-SA" sz="3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2428860" y="285728"/>
            <a:ext cx="5796074" cy="6001643"/>
          </a:xfrm>
          <a:prstGeom prst="rect">
            <a:avLst/>
          </a:prstGeom>
        </p:spPr>
        <p:txBody>
          <a:bodyPr wrap="square">
            <a:spAutoFit/>
          </a:bodyPr>
          <a:lstStyle/>
          <a:p>
            <a:r>
              <a:rPr lang="ar-SA" sz="3200" b="1" dirty="0" smtClean="0"/>
              <a:t>وها أنا </a:t>
            </a:r>
            <a:r>
              <a:rPr lang="ar-SA" sz="3200" b="1" dirty="0" smtClean="0"/>
              <a:t>... بموجة النيران </a:t>
            </a:r>
            <a:r>
              <a:rPr lang="ar-SA" sz="3200" b="1" dirty="0" err="1" smtClean="0"/>
              <a:t>والدما</a:t>
            </a:r>
            <a:endParaRPr lang="ar-SA" sz="3200" b="1" dirty="0" smtClean="0"/>
          </a:p>
          <a:p>
            <a:r>
              <a:rPr lang="ar-SA" sz="3200" b="1" dirty="0" smtClean="0"/>
              <a:t>غسلت وجهي الحزين</a:t>
            </a:r>
          </a:p>
          <a:p>
            <a:r>
              <a:rPr lang="ar-SA" sz="3200" b="1" dirty="0" smtClean="0"/>
              <a:t>مزقت وجه الصمت والعدم</a:t>
            </a:r>
          </a:p>
          <a:p>
            <a:r>
              <a:rPr lang="ar-SA" sz="3200" b="1" dirty="0" smtClean="0"/>
              <a:t>أطلقتها من قبضة الألم</a:t>
            </a:r>
          </a:p>
          <a:p>
            <a:r>
              <a:rPr lang="ar-SA" sz="3200" b="1" dirty="0" smtClean="0"/>
              <a:t>أرسلتها حزينة النغم</a:t>
            </a:r>
          </a:p>
          <a:p>
            <a:r>
              <a:rPr lang="ar-SA" sz="3200" b="1" dirty="0" smtClean="0"/>
              <a:t>هل تسمعين : هذه الصخور</a:t>
            </a:r>
          </a:p>
          <a:p>
            <a:r>
              <a:rPr lang="ar-SA" sz="3200" b="1" dirty="0" smtClean="0"/>
              <a:t>صوت الذي يثور</a:t>
            </a:r>
          </a:p>
          <a:p>
            <a:r>
              <a:rPr lang="ar-SA" sz="3200" b="1" dirty="0" smtClean="0"/>
              <a:t>صوت الذي يغادر القبور</a:t>
            </a:r>
          </a:p>
          <a:p>
            <a:r>
              <a:rPr lang="ar-SA" sz="3200" b="1" dirty="0" smtClean="0"/>
              <a:t>صوت الذي يعبر جسر الصمت والوجوم</a:t>
            </a:r>
          </a:p>
          <a:p>
            <a:r>
              <a:rPr lang="ar-SA" sz="3200" b="1" dirty="0" smtClean="0"/>
              <a:t>يجرب التحليق والكلام</a:t>
            </a:r>
          </a:p>
          <a:p>
            <a:r>
              <a:rPr lang="ar-SA" sz="3200" b="1" dirty="0" smtClean="0"/>
              <a:t>يزرع في الخرائب الشاحبة الرسوم</a:t>
            </a:r>
          </a:p>
          <a:p>
            <a:r>
              <a:rPr lang="ar-SA" sz="3200" b="1" dirty="0" smtClean="0"/>
              <a:t>بعض زهور الحب والسلام</a:t>
            </a:r>
            <a:endParaRPr lang="ar-SA" sz="3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357158" y="285728"/>
            <a:ext cx="8510718" cy="6001643"/>
          </a:xfrm>
          <a:prstGeom prst="rect">
            <a:avLst/>
          </a:prstGeom>
        </p:spPr>
        <p:txBody>
          <a:bodyPr wrap="square">
            <a:spAutoFit/>
          </a:bodyPr>
          <a:lstStyle/>
          <a:p>
            <a:r>
              <a:rPr lang="ar-SA" sz="3200" b="1" dirty="0" smtClean="0"/>
              <a:t> يحدثنا الشاعر عن التحول التاريخي في اليمن الذي وضعته الثورة على بدايته , فقد خرجت اليمن من صمتها التاريخي للحاق بواقع </a:t>
            </a:r>
            <a:r>
              <a:rPr lang="ar-SA" sz="3200" b="1" dirty="0" smtClean="0"/>
              <a:t>العصر، </a:t>
            </a:r>
            <a:r>
              <a:rPr lang="ar-SA" sz="3200" b="1" dirty="0" smtClean="0"/>
              <a:t>وحركة تطوره في المنطقة العربية برمتها .</a:t>
            </a:r>
          </a:p>
          <a:p>
            <a:r>
              <a:rPr lang="ar-SA" sz="3200" b="1" dirty="0" smtClean="0"/>
              <a:t>  لقد كانت رؤية الشاعر لحركة التاريخ وحتميته هي ما أمكنه من فهم طبيعة ما حدث في الواقع اليمني المعاصر. فاليمن وأقطار أخري ضاعت في الزمن , ولكن هاهي ذي مصر التي رمز لها بأبي الهول , ولبنان ( بعلبك) وسوريا ( تدمر) والعراق ( نينوى) والجزائر (أوراس) قد ثارت , ووجدت بذلك طريقها إلى الخلاص , وآن الأوان لتحرك اليمن وتغسل وجهها بالدماء والنار . وهكذا تنفذ رؤية الشاعر في أعماق الواقع لكي تبصر بالحتمية التاريخية التي تحدد حركته ومساره.</a:t>
            </a:r>
          </a:p>
          <a:p>
            <a:endParaRPr lang="ar-SA" sz="3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285720" y="285728"/>
            <a:ext cx="8429652" cy="6494085"/>
          </a:xfrm>
          <a:prstGeom prst="rect">
            <a:avLst/>
          </a:prstGeom>
        </p:spPr>
        <p:txBody>
          <a:bodyPr wrap="square">
            <a:spAutoFit/>
          </a:bodyPr>
          <a:lstStyle/>
          <a:p>
            <a:r>
              <a:rPr lang="ar-SA" sz="3200" b="1" dirty="0" smtClean="0"/>
              <a:t>نلاحظ في القصيد تلاحم الشاعر مع موضوعه ( الوطن) فيتكلم بلسان اليمن , فكأن صوته الذي مزق حجب الصمت , هو نفسه صوت اليمن التي خرجت من عزلتها , لتبدأ مسيرتها التاريخية.</a:t>
            </a:r>
          </a:p>
          <a:p>
            <a:r>
              <a:rPr lang="ar-SA" sz="3200" b="1" dirty="0" smtClean="0"/>
              <a:t>وقد كشف الالتحام بين الشاعر وواقعه عن رؤية جدلية للواقع الذي شاء أن ينطلق .</a:t>
            </a:r>
          </a:p>
          <a:p>
            <a:r>
              <a:rPr lang="ar-SA" sz="3200" b="1" dirty="0" smtClean="0"/>
              <a:t>ولكن هل وجد هذا الصوت استجابة , وحدث الانطلاق؟</a:t>
            </a:r>
          </a:p>
          <a:p>
            <a:r>
              <a:rPr lang="ar-SA" sz="3200" b="1" dirty="0" smtClean="0"/>
              <a:t>يجيب الشاعر في قصيدته ” مقتطفات من خطاب نوح بعد الطوفان“ :</a:t>
            </a:r>
          </a:p>
          <a:p>
            <a:r>
              <a:rPr lang="ar-SA" sz="3200" b="1" dirty="0" smtClean="0"/>
              <a:t>     قلت لكم من قبل أن يثور ماء البحر</a:t>
            </a:r>
          </a:p>
          <a:p>
            <a:r>
              <a:rPr lang="ar-SA" sz="3200" b="1" dirty="0" smtClean="0"/>
              <a:t>    قبل أن تعربد الأمواج</a:t>
            </a:r>
          </a:p>
          <a:p>
            <a:r>
              <a:rPr lang="ar-SA" sz="3200" b="1" dirty="0" smtClean="0"/>
              <a:t>    وقبل أن يغيب وجه الأرض</a:t>
            </a:r>
          </a:p>
          <a:p>
            <a:r>
              <a:rPr lang="ar-SA" sz="3200" b="1" dirty="0" smtClean="0"/>
              <a:t>    قلت لكم : الداء والعلاج</a:t>
            </a:r>
          </a:p>
          <a:p>
            <a:r>
              <a:rPr lang="ar-SA" sz="3200" b="1" dirty="0" smtClean="0"/>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24"/>
            <a:ext cx="9144000" cy="6858000"/>
          </a:xfrm>
          <a:prstGeom prst="rect">
            <a:avLst/>
          </a:prstGeom>
          <a:solidFill>
            <a:schemeClr val="accent2"/>
          </a:solidFill>
          <a:ln w="9525">
            <a:noFill/>
            <a:miter lim="800000"/>
            <a:headEnd/>
            <a:tailEnd/>
          </a:ln>
        </p:spPr>
      </p:pic>
      <p:sp>
        <p:nvSpPr>
          <p:cNvPr id="5" name="مستطيل 4"/>
          <p:cNvSpPr/>
          <p:nvPr/>
        </p:nvSpPr>
        <p:spPr>
          <a:xfrm>
            <a:off x="428596" y="214290"/>
            <a:ext cx="8286808" cy="5016758"/>
          </a:xfrm>
          <a:prstGeom prst="rect">
            <a:avLst/>
          </a:prstGeom>
        </p:spPr>
        <p:txBody>
          <a:bodyPr wrap="square">
            <a:spAutoFit/>
          </a:bodyPr>
          <a:lstStyle/>
          <a:p>
            <a:r>
              <a:rPr lang="ar-SA" sz="3200" b="1" dirty="0" smtClean="0"/>
              <a:t>            لم تحفلوا</a:t>
            </a:r>
          </a:p>
          <a:p>
            <a:r>
              <a:rPr lang="ar-SA" sz="3200" b="1" dirty="0" smtClean="0"/>
              <a:t>            لم تسمعوا</a:t>
            </a:r>
          </a:p>
          <a:p>
            <a:r>
              <a:rPr lang="ar-SA" sz="3200" b="1" dirty="0" smtClean="0"/>
              <a:t>            كنتم هناك في الغيوم , في الأبراج</a:t>
            </a:r>
          </a:p>
          <a:p>
            <a:endParaRPr lang="ar-SA" sz="3200" b="1" dirty="0" smtClean="0"/>
          </a:p>
          <a:p>
            <a:r>
              <a:rPr lang="ar-SA" sz="3200" b="1" dirty="0" smtClean="0"/>
              <a:t>يتحدث الشاعر بلسان النبي نوح موظفا قصة الطوفان  الذي أغرق الناس إلا قلة بعد أن يئس من إصلاحهم , وهو بذلك يسقط مهمة النبي في قومه على الشاعر , كما يسقط قصة الطوفان على بلاده , فكلاهما رفع صوته محذرا , ولكن القوم لم يستجيبوا. </a:t>
            </a:r>
          </a:p>
          <a:p>
            <a:endParaRPr lang="ar-SA" sz="3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3"/>
          </p:cNvPr>
          <p:cNvPicPr/>
          <p:nvPr/>
        </p:nvPicPr>
        <p:blipFill>
          <a:blip r:embed="rId4"/>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5"/>
          </p:cNvPr>
          <p:cNvPicPr/>
          <p:nvPr/>
        </p:nvPicPr>
        <p:blipFill>
          <a:blip r:embed="rId6">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357158" y="285728"/>
            <a:ext cx="8572528" cy="6555641"/>
          </a:xfrm>
          <a:prstGeom prst="rect">
            <a:avLst/>
          </a:prstGeom>
        </p:spPr>
        <p:txBody>
          <a:bodyPr wrap="square">
            <a:spAutoFit/>
          </a:bodyPr>
          <a:lstStyle/>
          <a:p>
            <a:r>
              <a:rPr lang="ar-SA" sz="2800" b="1" dirty="0" smtClean="0"/>
              <a:t>      ولكن الشاعر لم ييئس , بل راح يهيئ كل وسائل النجاة ويدعوهم إلى سفينته قبل أن يحل الطوفان:</a:t>
            </a:r>
          </a:p>
          <a:p>
            <a:r>
              <a:rPr lang="ar-SA" sz="2800" b="1" dirty="0" smtClean="0"/>
              <a:t>          لكن صوتي ضاع في الرياح</a:t>
            </a:r>
          </a:p>
          <a:p>
            <a:r>
              <a:rPr lang="ar-SA" sz="2800" b="1" dirty="0" smtClean="0"/>
              <a:t>         سفينتي تاهت بها الأمواج</a:t>
            </a:r>
          </a:p>
          <a:p>
            <a:r>
              <a:rPr lang="ar-SA" sz="2800" b="1" dirty="0" smtClean="0"/>
              <a:t>         فأبحرت خالية إلا من الأحزان والملاح</a:t>
            </a:r>
          </a:p>
          <a:p>
            <a:r>
              <a:rPr lang="ar-SA" sz="2800" b="1" dirty="0" smtClean="0"/>
              <a:t>ويأتي الطوفان على كل شيء , فتخرب وتدمر كل ما هو مثمر وجميل , فيقف  نوح – أو </a:t>
            </a:r>
            <a:r>
              <a:rPr lang="ar-SA" sz="2800" b="1" dirty="0" err="1" smtClean="0"/>
              <a:t>المقالح</a:t>
            </a:r>
            <a:r>
              <a:rPr lang="ar-SA" sz="2800" b="1" dirty="0" smtClean="0"/>
              <a:t> – المثقل بالأحزان للكارثة المدمرة التي كان من الممكن تجنبها , لهذا يلوم قومه الذين وقعوا في قبضة الإعصار:</a:t>
            </a:r>
          </a:p>
          <a:p>
            <a:r>
              <a:rPr lang="ar-SA" sz="2800" b="1" dirty="0" smtClean="0"/>
              <a:t>        قلت لكم والمد لم يزل بعيدا</a:t>
            </a:r>
          </a:p>
          <a:p>
            <a:r>
              <a:rPr lang="ar-SA" sz="2800" b="1" dirty="0" smtClean="0"/>
              <a:t>        والبحر لم يزل بعيدا</a:t>
            </a:r>
          </a:p>
          <a:p>
            <a:r>
              <a:rPr lang="ar-SA" sz="2800" b="1" dirty="0" smtClean="0"/>
              <a:t>        أن تفتحوا عيونكم على الخطر</a:t>
            </a:r>
          </a:p>
          <a:p>
            <a:r>
              <a:rPr lang="ar-SA" sz="2800" b="1" dirty="0" smtClean="0"/>
              <a:t>        أن تجمعوا السادة </a:t>
            </a:r>
            <a:r>
              <a:rPr lang="ar-SA" sz="2800" b="1" dirty="0" err="1" smtClean="0"/>
              <a:t>والعبيدا</a:t>
            </a:r>
            <a:endParaRPr lang="ar-SA" sz="2800" b="1" dirty="0" smtClean="0"/>
          </a:p>
          <a:p>
            <a:r>
              <a:rPr lang="ar-SA" sz="2800" b="1" dirty="0" smtClean="0"/>
              <a:t>        أن تصنعوا من شوقكم , من حبكم نشيدا</a:t>
            </a:r>
          </a:p>
          <a:p>
            <a:r>
              <a:rPr lang="ar-SA" sz="2800" b="1" dirty="0" smtClean="0"/>
              <a:t>        لتصعدوا </a:t>
            </a:r>
            <a:r>
              <a:rPr lang="ar-SA" sz="2800" b="1" dirty="0" err="1" smtClean="0"/>
              <a:t>به</a:t>
            </a:r>
            <a:r>
              <a:rPr lang="ar-SA" sz="2800" b="1" dirty="0" smtClean="0"/>
              <a:t> إلى القمر</a:t>
            </a:r>
          </a:p>
          <a:p>
            <a:r>
              <a:rPr lang="ar-SA" sz="2800" b="1" dirty="0" smtClean="0"/>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428596" y="285728"/>
            <a:ext cx="8329858" cy="6001643"/>
          </a:xfrm>
          <a:prstGeom prst="rect">
            <a:avLst/>
          </a:prstGeom>
        </p:spPr>
        <p:txBody>
          <a:bodyPr wrap="square">
            <a:spAutoFit/>
          </a:bodyPr>
          <a:lstStyle/>
          <a:p>
            <a:r>
              <a:rPr lang="ar-SA" sz="3200" b="1" dirty="0" smtClean="0"/>
              <a:t>    لقد أبصر الشاعر بالخطر المحدق النابع من الداخل , وقد نبه قومه إليهما , ولكنهم أشاحوا النظر عنه , ولم يروا خطرا , بل اتهموا الشاعر , وسخروا منه تماما كقوم نوح عليه السلام , لقد خانتهم الرؤية , ومات الضمير , فكانت الكارثة :</a:t>
            </a:r>
          </a:p>
          <a:p>
            <a:r>
              <a:rPr lang="ar-SA" sz="3200" b="1" dirty="0" smtClean="0"/>
              <a:t>    لا سفن البحر ولا الفضاء</a:t>
            </a:r>
          </a:p>
          <a:p>
            <a:r>
              <a:rPr lang="ar-SA" sz="3200" b="1" dirty="0" smtClean="0"/>
              <a:t>    تنقذكم من قبضة القضاء</a:t>
            </a:r>
          </a:p>
          <a:p>
            <a:r>
              <a:rPr lang="ar-SA" sz="3200" b="1" dirty="0" smtClean="0"/>
              <a:t>    فقد طغى الطوفان</a:t>
            </a:r>
          </a:p>
          <a:p>
            <a:r>
              <a:rPr lang="ar-SA" sz="3200" b="1" dirty="0" smtClean="0"/>
              <a:t>    وكان </a:t>
            </a:r>
            <a:r>
              <a:rPr lang="ar-SA" sz="3200" b="1" dirty="0" err="1" smtClean="0"/>
              <a:t>ياما</a:t>
            </a:r>
            <a:r>
              <a:rPr lang="ar-SA" sz="3200" b="1" dirty="0" smtClean="0"/>
              <a:t> كان</a:t>
            </a:r>
          </a:p>
          <a:p>
            <a:r>
              <a:rPr lang="ar-SA" sz="3200" b="1" dirty="0" smtClean="0"/>
              <a:t>وهكذا تتجاوز رؤية الشاعر السطح الخارجي للواقع لكي تنفذ إلى العوامل المتحركة في باطنه , وإلى العوامل الخارجية التي يتحرك في إطارها , وقد وضعها الشاعر في إطار فني استثمر قصة الطوفان لها لكي تستوعب هذه الرؤية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24"/>
            <a:ext cx="9144000" cy="6858000"/>
          </a:xfrm>
          <a:prstGeom prst="rect">
            <a:avLst/>
          </a:prstGeom>
          <a:solidFill>
            <a:schemeClr val="accent2"/>
          </a:solidFill>
          <a:ln w="9525">
            <a:noFill/>
            <a:miter lim="800000"/>
            <a:headEnd/>
            <a:tailEnd/>
          </a:ln>
        </p:spPr>
      </p:pic>
      <p:sp>
        <p:nvSpPr>
          <p:cNvPr id="5" name="مستطيل 4"/>
          <p:cNvSpPr/>
          <p:nvPr/>
        </p:nvSpPr>
        <p:spPr>
          <a:xfrm>
            <a:off x="428596" y="214290"/>
            <a:ext cx="8358214" cy="3046988"/>
          </a:xfrm>
          <a:prstGeom prst="rect">
            <a:avLst/>
          </a:prstGeom>
        </p:spPr>
        <p:txBody>
          <a:bodyPr wrap="square">
            <a:spAutoFit/>
          </a:bodyPr>
          <a:lstStyle/>
          <a:p>
            <a:r>
              <a:rPr lang="ar-SA" sz="3200" b="1" dirty="0" smtClean="0"/>
              <a:t>وهكذا نجد أن الشاعر قد رأى رؤية واقعية جدية , وعبر عنه تعبيرا فنيا , إنه موقف ملتزم تحدد عن طريق الفن .</a:t>
            </a:r>
          </a:p>
          <a:p>
            <a:r>
              <a:rPr lang="ar-SA" sz="3200" b="1" dirty="0" err="1" smtClean="0"/>
              <a:t>والمقالح</a:t>
            </a:r>
            <a:r>
              <a:rPr lang="ar-SA" sz="3200" b="1" dirty="0" smtClean="0"/>
              <a:t> واحد من بين شعراء آخرين مثلوا الاتجاه الواقعي الفني , الذين يمثلون البراعم الواعدة بشعر يلحق بروح العصر معنى ومبنى , أو التزاما فنيا .</a:t>
            </a:r>
          </a:p>
          <a:p>
            <a:endParaRPr lang="ar-SA" sz="3200" b="1"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285720" y="357166"/>
            <a:ext cx="8572560" cy="6063198"/>
          </a:xfrm>
          <a:prstGeom prst="rect">
            <a:avLst/>
          </a:prstGeom>
        </p:spPr>
        <p:txBody>
          <a:bodyPr wrap="square">
            <a:spAutoFit/>
          </a:bodyPr>
          <a:lstStyle/>
          <a:p>
            <a:r>
              <a:rPr lang="ar-SA" sz="4400" b="1" dirty="0" smtClean="0">
                <a:solidFill>
                  <a:srgbClr val="FF0000"/>
                </a:solidFill>
              </a:rPr>
              <a:t>المحاضرة الحادية عشرة</a:t>
            </a:r>
          </a:p>
          <a:p>
            <a:r>
              <a:rPr lang="ar-SA" sz="4400" b="1" dirty="0" smtClean="0">
                <a:solidFill>
                  <a:srgbClr val="FF0000"/>
                </a:solidFill>
              </a:rPr>
              <a:t>الشكل والمعمار للقصيدة في الشعر اليمني الحديث</a:t>
            </a:r>
          </a:p>
          <a:p>
            <a:endParaRPr lang="ar-SA" sz="3200" b="1" dirty="0" smtClean="0"/>
          </a:p>
          <a:p>
            <a:r>
              <a:rPr lang="ar-SA" sz="3200" b="1" dirty="0" smtClean="0"/>
              <a:t>     لعل أبرز محاولات التجديد التي استهدفت الشكل الموسيقي</a:t>
            </a:r>
          </a:p>
          <a:p>
            <a:r>
              <a:rPr lang="ar-SA" sz="3200" b="1" dirty="0" smtClean="0"/>
              <a:t>للقصيدة , الشاعر والكاتب المسرحي اليمني ” علي أحمد </a:t>
            </a:r>
            <a:r>
              <a:rPr lang="ar-SA" sz="3200" b="1" dirty="0" err="1" smtClean="0"/>
              <a:t>باكثير</a:t>
            </a:r>
            <a:r>
              <a:rPr lang="ar-SA" sz="3200" b="1" dirty="0" smtClean="0"/>
              <a:t>“ الذي حاول تطويع الشعر العربي للشكل والأداء المسرحيين , ثم استفاضت على أيدي : السياب , </a:t>
            </a:r>
            <a:r>
              <a:rPr lang="ar-SA" sz="3200" b="1" dirty="0" err="1" smtClean="0"/>
              <a:t>و</a:t>
            </a:r>
            <a:r>
              <a:rPr lang="ar-SA" sz="3200" b="1" dirty="0" smtClean="0"/>
              <a:t> </a:t>
            </a:r>
            <a:r>
              <a:rPr lang="ar-SA" sz="3200" b="1" dirty="0" err="1" smtClean="0"/>
              <a:t>البياتي</a:t>
            </a:r>
            <a:r>
              <a:rPr lang="ar-SA" sz="3200" b="1" dirty="0" smtClean="0"/>
              <a:t> , ونازك الملائكة , في شكل القصيدة .</a:t>
            </a:r>
          </a:p>
          <a:p>
            <a:r>
              <a:rPr lang="ar-SA" sz="3200" b="1" dirty="0" smtClean="0"/>
              <a:t> </a:t>
            </a:r>
          </a:p>
          <a:p>
            <a:endParaRPr lang="ar-SA" sz="32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428596" y="357166"/>
            <a:ext cx="8286776" cy="5509200"/>
          </a:xfrm>
          <a:prstGeom prst="rect">
            <a:avLst/>
          </a:prstGeom>
        </p:spPr>
        <p:txBody>
          <a:bodyPr wrap="square">
            <a:spAutoFit/>
          </a:bodyPr>
          <a:lstStyle/>
          <a:p>
            <a:r>
              <a:rPr lang="ar-SA" sz="3200" b="1" dirty="0" smtClean="0"/>
              <a:t>     ولم يكن اليمن بمعزل عن هذا التجديد في الشكل الموسيقي للقصيدة , فقد خرج الشعراء من الإطار العمودي للقصيدة , ومن الوحدة الموسيقية للبيت المفرد ومن القافية الرتيبة , إلى إطار السطر ثم الجملة الموسيقي , حيث تصبح للقافي في نهاية الجملة أو السطر جمالية خاصة , تختلف كل الاختلاف عنها في القالب القديم.</a:t>
            </a:r>
          </a:p>
          <a:p>
            <a:r>
              <a:rPr lang="ar-SA" sz="3200" b="1" dirty="0" smtClean="0"/>
              <a:t> وأول من حاول الخروج على شكل البنية الموسيقية التقليدي للقصيدة العربية والانتقال إلى الشكل الجديد , هو الشاعر: أحمد الشامي . وقد استغرقت محاولته سنوات حتى تمكن  من الخروج من عباءة القالب الموسيقي القديم .</a:t>
            </a:r>
          </a:p>
          <a:p>
            <a:endParaRPr lang="ar-SA" sz="3200" b="1"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285720" y="1285860"/>
            <a:ext cx="8429652" cy="3539430"/>
          </a:xfrm>
          <a:prstGeom prst="rect">
            <a:avLst/>
          </a:prstGeom>
        </p:spPr>
        <p:txBody>
          <a:bodyPr wrap="square">
            <a:spAutoFit/>
          </a:bodyPr>
          <a:lstStyle/>
          <a:p>
            <a:r>
              <a:rPr lang="ar-SA" b="1" dirty="0" smtClean="0"/>
              <a:t> </a:t>
            </a:r>
            <a:r>
              <a:rPr lang="ar-SA" sz="3200" b="1" dirty="0" smtClean="0"/>
              <a:t>  بدأ الشاعر سنة 1950 اتجاهه إلى الشكل المنوع المنضبط , </a:t>
            </a:r>
          </a:p>
          <a:p>
            <a:r>
              <a:rPr lang="ar-SA" sz="3200" b="1" dirty="0" smtClean="0"/>
              <a:t>  ونعني </a:t>
            </a:r>
            <a:r>
              <a:rPr lang="ar-SA" sz="3200" b="1" dirty="0" err="1" smtClean="0"/>
              <a:t>به</a:t>
            </a:r>
            <a:r>
              <a:rPr lang="ar-SA" sz="3200" b="1" dirty="0" smtClean="0"/>
              <a:t> شكل القصيدة التي تُقسم إلى وحدات موسيقية , وتنوع القوافي داخل كل واحدة , وتظل كل وحدة مرتبطة في نهايتها الموسيقية مشتركة موحدة في نهايات كل الوحدات .</a:t>
            </a:r>
          </a:p>
          <a:p>
            <a:r>
              <a:rPr lang="ar-SA" sz="3200" b="1" dirty="0" err="1" smtClean="0"/>
              <a:t>وهذ</a:t>
            </a:r>
            <a:r>
              <a:rPr lang="ar-SA" sz="3200" b="1" dirty="0" smtClean="0"/>
              <a:t> التنوع المحدود المنضبط استكشفه شعراء </a:t>
            </a:r>
            <a:r>
              <a:rPr lang="ar-SA" sz="3200" b="1" dirty="0" err="1" smtClean="0"/>
              <a:t>أبولو</a:t>
            </a:r>
            <a:r>
              <a:rPr lang="ar-SA" sz="3200" b="1" dirty="0" smtClean="0"/>
              <a:t> , واستخدموه في قصائدهم .</a:t>
            </a:r>
          </a:p>
          <a:p>
            <a:endParaRPr lang="ar-SA" sz="3200" b="1"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428596" y="428604"/>
            <a:ext cx="8358214" cy="6001643"/>
          </a:xfrm>
          <a:prstGeom prst="rect">
            <a:avLst/>
          </a:prstGeom>
        </p:spPr>
        <p:txBody>
          <a:bodyPr wrap="square">
            <a:spAutoFit/>
          </a:bodyPr>
          <a:lstStyle/>
          <a:p>
            <a:r>
              <a:rPr lang="ar-SA" sz="3200" b="1" dirty="0" smtClean="0"/>
              <a:t> لقد مثلت محاولة الشاعر أحمد الشامي هذه التجربة في قصيدته ” ندم ” وفيها يقول :</a:t>
            </a:r>
          </a:p>
          <a:p>
            <a:r>
              <a:rPr lang="ar-SA" sz="3200" b="1" dirty="0" smtClean="0"/>
              <a:t>       لا قد رجعت إلى الصواب</a:t>
            </a:r>
          </a:p>
          <a:p>
            <a:r>
              <a:rPr lang="ar-SA" sz="3200" b="1" dirty="0" smtClean="0"/>
              <a:t>       وتلك غضبة ثائر</a:t>
            </a:r>
          </a:p>
          <a:p>
            <a:r>
              <a:rPr lang="ar-SA" sz="3200" b="1" dirty="0" smtClean="0"/>
              <a:t> نزفت عواطفه فهاجت ثورة    عمياء طائشة كبركان غضوب</a:t>
            </a:r>
          </a:p>
          <a:p>
            <a:r>
              <a:rPr lang="ar-SA" sz="3200" b="1" dirty="0" smtClean="0"/>
              <a:t>    يا </a:t>
            </a:r>
            <a:r>
              <a:rPr lang="ar-SA" sz="3200" b="1" dirty="0" err="1" smtClean="0"/>
              <a:t>ويحها</a:t>
            </a:r>
            <a:endParaRPr lang="ar-SA" sz="3200" b="1" dirty="0" smtClean="0"/>
          </a:p>
          <a:p>
            <a:r>
              <a:rPr lang="ar-SA" sz="3200" b="1" dirty="0" smtClean="0"/>
              <a:t>   لم ترع حرمة ذلك الحب الطهور</a:t>
            </a:r>
          </a:p>
          <a:p>
            <a:r>
              <a:rPr lang="ar-SA" sz="3200" b="1" dirty="0" smtClean="0"/>
              <a:t>فطغت وآذنت قدس حرمته       وعاش بالمشاعر والقلوب</a:t>
            </a:r>
          </a:p>
          <a:p>
            <a:r>
              <a:rPr lang="ar-SA" sz="3200" b="1" dirty="0" smtClean="0"/>
              <a:t> استخدم الشاعر تفعيلات البحر الكامل , فالجملة الأولى تتكون عشر تفعيلات ( </a:t>
            </a:r>
            <a:r>
              <a:rPr lang="ar-SA" sz="3200" b="1" dirty="0" err="1" smtClean="0"/>
              <a:t>متفاعلن</a:t>
            </a:r>
            <a:r>
              <a:rPr lang="ar-SA" sz="3200" b="1" dirty="0" smtClean="0"/>
              <a:t>) بينما نجد الجملة الثانية من تسع تفعيلات , ثم تعود الجملتان فتلتزمان في النهاية بالقافية والروي.</a:t>
            </a:r>
            <a:endParaRPr lang="ar-SA" sz="3200"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357158" y="357166"/>
            <a:ext cx="8358214" cy="6001643"/>
          </a:xfrm>
          <a:prstGeom prst="rect">
            <a:avLst/>
          </a:prstGeom>
        </p:spPr>
        <p:txBody>
          <a:bodyPr wrap="square">
            <a:spAutoFit/>
          </a:bodyPr>
          <a:lstStyle/>
          <a:p>
            <a:r>
              <a:rPr lang="ar-SA" sz="3200" b="1" dirty="0" smtClean="0"/>
              <a:t>  وفي مرحلة تالية , يخرج الشاعر من ذلك الالتزام , ويقتحم الشكل الجديد ؛ ففي سنة 1954 كتب الشاعر عددا من القصائد</a:t>
            </a:r>
          </a:p>
          <a:p>
            <a:r>
              <a:rPr lang="ar-SA" sz="3200" b="1" dirty="0" smtClean="0"/>
              <a:t> التي تمثل هذه النقلة , منها قصيدته ” النور الشهيد ”  وفيها يقول :</a:t>
            </a:r>
          </a:p>
          <a:p>
            <a:r>
              <a:rPr lang="ar-SA" sz="3200" b="1" dirty="0" smtClean="0"/>
              <a:t>حطمت مصباحي</a:t>
            </a:r>
          </a:p>
          <a:p>
            <a:r>
              <a:rPr lang="ar-SA" sz="3200" b="1" dirty="0" smtClean="0"/>
              <a:t>والليل يرزح تحت وطأته الوجود</a:t>
            </a:r>
          </a:p>
          <a:p>
            <a:r>
              <a:rPr lang="ar-SA" sz="3200" b="1" dirty="0" smtClean="0"/>
              <a:t>وخنقت صوتي في فمي</a:t>
            </a:r>
          </a:p>
          <a:p>
            <a:r>
              <a:rPr lang="ar-SA" sz="3200" b="1" dirty="0" smtClean="0"/>
              <a:t>وصهرت لحني في دمي</a:t>
            </a:r>
          </a:p>
          <a:p>
            <a:r>
              <a:rPr lang="ar-SA" sz="3200" b="1" dirty="0" smtClean="0"/>
              <a:t>وكسرت قيثاري</a:t>
            </a:r>
          </a:p>
          <a:p>
            <a:r>
              <a:rPr lang="ar-SA" sz="3200" b="1" dirty="0" smtClean="0"/>
              <a:t>والكون يصغي للنشيد</a:t>
            </a:r>
          </a:p>
          <a:p>
            <a:r>
              <a:rPr lang="ar-SA" sz="3200" b="1" dirty="0" smtClean="0"/>
              <a:t>ونحرت أحلامي الجميلة وارتميت على التراب</a:t>
            </a:r>
          </a:p>
          <a:p>
            <a:r>
              <a:rPr lang="ar-SA" sz="3200" b="1" dirty="0" smtClean="0"/>
              <a:t>أبكي بلا دمع</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285720" y="285728"/>
            <a:ext cx="8606339" cy="6001643"/>
          </a:xfrm>
          <a:prstGeom prst="rect">
            <a:avLst/>
          </a:prstGeom>
        </p:spPr>
        <p:txBody>
          <a:bodyPr wrap="square">
            <a:spAutoFit/>
          </a:bodyPr>
          <a:lstStyle/>
          <a:p>
            <a:r>
              <a:rPr lang="ar-SA" sz="3200" b="1" dirty="0" smtClean="0"/>
              <a:t>وأنوح بالصمت البليغ</a:t>
            </a:r>
          </a:p>
          <a:p>
            <a:r>
              <a:rPr lang="ar-SA" sz="3200" b="1" dirty="0" smtClean="0"/>
              <a:t>وأريق سؤر الروح فوق حطام آمال الشباب</a:t>
            </a:r>
          </a:p>
          <a:p>
            <a:r>
              <a:rPr lang="ar-SA" sz="3200" b="1" dirty="0" smtClean="0"/>
              <a:t>وأذيب لحن الثكل فوق رفات أشلاء </a:t>
            </a:r>
            <a:r>
              <a:rPr lang="ar-SA" sz="3200" b="1" dirty="0" err="1" smtClean="0"/>
              <a:t>الرباب</a:t>
            </a:r>
            <a:endParaRPr lang="ar-SA" sz="3200" b="1" dirty="0" smtClean="0"/>
          </a:p>
          <a:p>
            <a:r>
              <a:rPr lang="ar-SA" sz="3200" b="1" dirty="0" smtClean="0"/>
              <a:t> نلاحظ تحرك الشاعر في هذا المقطع – خلا البيتين </a:t>
            </a:r>
            <a:r>
              <a:rPr lang="ar-SA" sz="3200" b="1" dirty="0" err="1" smtClean="0"/>
              <a:t>الأخرين</a:t>
            </a:r>
            <a:r>
              <a:rPr lang="ar-SA" sz="3200" b="1" dirty="0" smtClean="0"/>
              <a:t> – بكل مرونة من دون تقيد بقافية مشتركة أو حرف روي , ومن دون تقيد بالتوازن الكمي الموسيقي , أما السطران الأخيران فقد عاد فيهما الشاعر إلى القالب التقليدي .</a:t>
            </a:r>
          </a:p>
          <a:p>
            <a:r>
              <a:rPr lang="ar-SA" sz="3200" b="1" dirty="0" smtClean="0"/>
              <a:t>ولكن التجديد ليس مخالفة شكلية لنظام الأبيات التقليدي, لذلك نقول إن هذه القصيدة لم تضع قدم الشاعر على أرض التجربة الجديدة في جوهرها لأن  القالب الموسيقي الجديد إنما يعكس روحا قد تخلصت نهائيا من النفس الموسيقي القديم , وليس الأمر مجرد مخالفة شكلية لنظام الأبيات التقليدي .</a:t>
            </a:r>
            <a:endParaRPr lang="ar-SA" sz="3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357158" y="214290"/>
            <a:ext cx="8534901" cy="6001643"/>
          </a:xfrm>
          <a:prstGeom prst="rect">
            <a:avLst/>
          </a:prstGeom>
        </p:spPr>
        <p:txBody>
          <a:bodyPr wrap="square">
            <a:spAutoFit/>
          </a:bodyPr>
          <a:lstStyle/>
          <a:p>
            <a:r>
              <a:rPr lang="ar-SA" sz="3200" b="1" dirty="0" smtClean="0"/>
              <a:t>    بدأ الشاعر سنة 1959 مرحلة جديدة في مغامرة الشاعر مع الشكل الجديد , نلحظ فيها بداية تحول حقيقي نحو النفس الموسيقي الجديد , ففي هذه السنة كتب الشاعر قصيدة بعنوان ” لعنة المعركة“ أعقبها في سنة 1960 بقصيدة بعنوان ” دنيا ”, والجزء الأول من قصيدته الطويلة ” من اليمن“ التي قسم الثاني في سنة 1965 , وفي هذه القصائد نقلة واضحة نحو امتلاك النفس الموسيقي للشكل الشعري الجديد , ولكن الشاعر لا يبلغ مرحلة النضج الكامل الذي يمتلك فيه النفس الموسيقي الجديد للقصيدة روحا أو شكلا .</a:t>
            </a:r>
          </a:p>
          <a:p>
            <a:r>
              <a:rPr lang="ar-SA" sz="3200" b="1" dirty="0" smtClean="0"/>
              <a:t>ولكن الشاعر أحمد الشامي لم يخلص وجهه للشكل الجديد , بل ظل يكتب القصيدة التقليدية , وهو يتفق مع شاعر يمني آخر هو </a:t>
            </a:r>
          </a:p>
          <a:p>
            <a:r>
              <a:rPr lang="ar-SA" sz="3200" b="1" dirty="0" smtClean="0"/>
              <a:t>” محمد الشرفي ” . </a:t>
            </a:r>
            <a:endParaRPr lang="ar-SA" sz="3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285720" y="214290"/>
            <a:ext cx="8606339" cy="5693866"/>
          </a:xfrm>
          <a:prstGeom prst="rect">
            <a:avLst/>
          </a:prstGeom>
        </p:spPr>
        <p:txBody>
          <a:bodyPr wrap="square">
            <a:spAutoFit/>
          </a:bodyPr>
          <a:lstStyle/>
          <a:p>
            <a:r>
              <a:rPr lang="ar-SA" sz="4400" b="1" dirty="0" smtClean="0">
                <a:solidFill>
                  <a:srgbClr val="FF0000"/>
                </a:solidFill>
              </a:rPr>
              <a:t>معمار القصيدة :</a:t>
            </a:r>
          </a:p>
          <a:p>
            <a:r>
              <a:rPr lang="ar-SA" sz="3200" b="1" dirty="0" smtClean="0"/>
              <a:t>   ونعني </a:t>
            </a:r>
            <a:r>
              <a:rPr lang="ar-SA" sz="3200" b="1" dirty="0" err="1" smtClean="0"/>
              <a:t>به</a:t>
            </a:r>
            <a:r>
              <a:rPr lang="ar-SA" sz="3200" b="1" dirty="0" smtClean="0"/>
              <a:t> منهج الشاعر في بناء القصيدة . فما هي العلاقة بين جماليات الشكل الموسيقي للقصيدة وجماليات معماريتها ؟</a:t>
            </a:r>
          </a:p>
          <a:p>
            <a:r>
              <a:rPr lang="ar-SA" sz="3200" b="1" dirty="0" smtClean="0"/>
              <a:t>   لابد من أن نذكر أن القصيدة التقليدية  تحتفل بموسيقية البيت الواحد الذي يشكل وحدة مستقلة قائمة بذاتها , مما جعلها تشكل مجموعة من الوحدات المستقلة, التي </a:t>
            </a:r>
            <a:r>
              <a:rPr lang="ar-SA" sz="3200" b="1" dirty="0" err="1" smtClean="0"/>
              <a:t>لايربط</a:t>
            </a:r>
            <a:r>
              <a:rPr lang="ar-SA" sz="3200" b="1" dirty="0" smtClean="0"/>
              <a:t> بينها إلا رابط شكلي وهو القافية والروي , فمنهجها تراكمي . أما الشكل الجديد فيفرض منهجا آخر في بناء القصيدة حيث يصبح السطر الشعري جزءا من التكوين الكلي للقصيدة موسيقيا ومعنويا , والقصيدة الجديدة منهجها تطوري  .</a:t>
            </a:r>
          </a:p>
          <a:p>
            <a:r>
              <a:rPr lang="ar-SA" sz="3200" b="1" dirty="0" smtClean="0"/>
              <a:t>    </a:t>
            </a:r>
            <a:endParaRPr lang="ar-SA" sz="3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285720" y="285728"/>
            <a:ext cx="8534901" cy="5509200"/>
          </a:xfrm>
          <a:prstGeom prst="rect">
            <a:avLst/>
          </a:prstGeom>
        </p:spPr>
        <p:txBody>
          <a:bodyPr wrap="square">
            <a:spAutoFit/>
          </a:bodyPr>
          <a:lstStyle/>
          <a:p>
            <a:r>
              <a:rPr lang="ar-SA" b="1" dirty="0" smtClean="0"/>
              <a:t> </a:t>
            </a:r>
            <a:r>
              <a:rPr lang="ar-SA" sz="3200" b="1" dirty="0" smtClean="0"/>
              <a:t>فما الفرق بين المنهجين؟</a:t>
            </a:r>
          </a:p>
          <a:p>
            <a:r>
              <a:rPr lang="ar-SA" sz="3200" b="1" dirty="0" smtClean="0"/>
              <a:t> </a:t>
            </a:r>
            <a:r>
              <a:rPr lang="ar-SA" sz="3200" b="1" dirty="0" smtClean="0">
                <a:solidFill>
                  <a:srgbClr val="FF0000"/>
                </a:solidFill>
              </a:rPr>
              <a:t>- المنهج التراكمي : </a:t>
            </a:r>
            <a:r>
              <a:rPr lang="ar-SA" sz="3200" b="1" dirty="0" smtClean="0"/>
              <a:t>إضافة وحدات متجانسة بعضها إلى بعض.</a:t>
            </a:r>
          </a:p>
          <a:p>
            <a:r>
              <a:rPr lang="ar-SA" sz="3200" b="1" dirty="0" smtClean="0"/>
              <a:t>ويمتلك هذا المنهج خاصة تجعل من المستطاع في القصيدة التقليدية قراءة البيت المفرد مستقلا عن القصيدة , ويمكن لقارئها أن يقفز من بيت لآخر.</a:t>
            </a:r>
          </a:p>
          <a:p>
            <a:pPr>
              <a:buFontTx/>
              <a:buChar char="-"/>
            </a:pPr>
            <a:r>
              <a:rPr lang="ar-SA" sz="3200" b="1" dirty="0" smtClean="0">
                <a:solidFill>
                  <a:srgbClr val="FF0000"/>
                </a:solidFill>
              </a:rPr>
              <a:t>أما المنهج التطوري </a:t>
            </a:r>
            <a:r>
              <a:rPr lang="ar-SA" sz="3200" b="1" dirty="0" smtClean="0"/>
              <a:t>فيقوم على الترابط العضوي بين الأجزاء المكونة للكل في خط صاعد , وخاصة التطور في المنهج البنائي لا تسمح بذلك . بل تفرض على القارئ الاستمرار في اتجاه , حتى يتكامل البناء المعنوي لكل فقرة من فقرات القصيدة ثم للقصيدة بوصفها كلا . </a:t>
            </a:r>
          </a:p>
          <a:p>
            <a:r>
              <a:rPr lang="ar-SA" sz="3200" b="1" dirty="0" smtClean="0"/>
              <a:t> </a:t>
            </a: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285720" y="214290"/>
            <a:ext cx="8599762" cy="5016758"/>
          </a:xfrm>
          <a:prstGeom prst="rect">
            <a:avLst/>
          </a:prstGeom>
        </p:spPr>
        <p:txBody>
          <a:bodyPr wrap="square">
            <a:spAutoFit/>
          </a:bodyPr>
          <a:lstStyle/>
          <a:p>
            <a:r>
              <a:rPr lang="ar-SA" sz="3200" b="1" dirty="0" smtClean="0"/>
              <a:t>يشكل خروج اليمنيين من الإطار التقليدي للقصيدة بعد عصور مديدة من الإبداع في هذا الإطار , إلى الشكل الجديد للقصيدة وإلى تحقيق منهجها البنائي حدثا له خطره ووزنه لأنه يدل على أن هؤلاء الشعراء قد استطاعوا أن يدركوا المغزى الحضاري لاستخدام المنهج التطوري في بناء قصائدهم.</a:t>
            </a:r>
          </a:p>
          <a:p>
            <a:r>
              <a:rPr lang="ar-SA" sz="3200" b="1" dirty="0" smtClean="0"/>
              <a:t>وهنا لابد من الإشارة إلى أن القصائد التي كتبت في الإطار التقليدي , ولكنها من حيث منهجها البنائي لم تكن تراكمية صرفا, وهي القصائد ذات الطابع القصصي , من مثل قصيدة ” محمد سعيد جرادة ” ” وادي الخطايا“ , فالحدث فيها متتابع مما حقق لها نوعا من التسلسل والترابط بين جزئيات القصيدة.</a:t>
            </a:r>
            <a:endParaRPr lang="ar-SA" sz="3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357158" y="214290"/>
            <a:ext cx="8528280" cy="6001643"/>
          </a:xfrm>
          <a:prstGeom prst="rect">
            <a:avLst/>
          </a:prstGeom>
        </p:spPr>
        <p:txBody>
          <a:bodyPr wrap="square">
            <a:spAutoFit/>
          </a:bodyPr>
          <a:lstStyle/>
          <a:p>
            <a:r>
              <a:rPr lang="ar-SA" sz="3200" b="1" dirty="0" smtClean="0"/>
              <a:t> لقد حقق </a:t>
            </a:r>
            <a:r>
              <a:rPr lang="ar-SA" sz="3200" b="1" dirty="0" err="1" smtClean="0"/>
              <a:t>البردوني</a:t>
            </a:r>
            <a:r>
              <a:rPr lang="ar-SA" sz="3200" b="1" dirty="0" smtClean="0"/>
              <a:t> في قصائده التي تحكي قصة نوعا من الترابط والتسلسل بين الأجزاء . قصيدة ( نهاية حسناء ريفية – فارس الأطياف – أصيل القرية).</a:t>
            </a:r>
          </a:p>
          <a:p>
            <a:r>
              <a:rPr lang="ar-SA" sz="3200" b="1" dirty="0" smtClean="0"/>
              <a:t> ونورد نموذجا من شعر </a:t>
            </a:r>
            <a:r>
              <a:rPr lang="ar-SA" sz="3200" b="1" dirty="0" err="1" smtClean="0"/>
              <a:t>البردوني</a:t>
            </a:r>
            <a:r>
              <a:rPr lang="ar-SA" sz="3200" b="1" dirty="0" smtClean="0"/>
              <a:t> نستخلص من خلاله طبيعة المنهج التراكمي في معمار القصيدة لتكون مثالا لظاهرة عامة يشترك فيها مع غيره من الشعراء.</a:t>
            </a:r>
          </a:p>
          <a:p>
            <a:r>
              <a:rPr lang="ar-SA" sz="3200" b="1" dirty="0" smtClean="0"/>
              <a:t>يقول </a:t>
            </a:r>
            <a:r>
              <a:rPr lang="ar-SA" sz="3200" b="1" dirty="0" err="1" smtClean="0"/>
              <a:t>البردوني</a:t>
            </a:r>
            <a:r>
              <a:rPr lang="ar-SA" sz="3200" b="1" dirty="0" smtClean="0"/>
              <a:t> في قصيدة ” أنا وأنت ”</a:t>
            </a:r>
          </a:p>
          <a:p>
            <a:r>
              <a:rPr lang="ar-SA" sz="3200" b="1" dirty="0" err="1" smtClean="0"/>
              <a:t>يابن</a:t>
            </a:r>
            <a:r>
              <a:rPr lang="ar-SA" sz="3200" b="1" dirty="0" smtClean="0"/>
              <a:t> أمي أنا وأنت سواء        وكلانا غباوة </a:t>
            </a:r>
            <a:r>
              <a:rPr lang="ar-SA" sz="3200" b="1" dirty="0" err="1" smtClean="0"/>
              <a:t>وفسولة</a:t>
            </a:r>
            <a:endParaRPr lang="ar-SA" sz="3200" b="1" dirty="0" smtClean="0"/>
          </a:p>
          <a:p>
            <a:r>
              <a:rPr lang="ar-SA" sz="3200" b="1" dirty="0" smtClean="0"/>
              <a:t>أنت مثلي مغفل , نتلقى         كل أكذوبة بكل سهولة</a:t>
            </a:r>
          </a:p>
          <a:p>
            <a:r>
              <a:rPr lang="ar-SA" sz="3200" b="1" dirty="0" smtClean="0"/>
              <a:t>ونسمي بخل الرجال اقتصادا   </a:t>
            </a:r>
            <a:r>
              <a:rPr lang="ar-SA" sz="3200" b="1" dirty="0" err="1" smtClean="0"/>
              <a:t>والبراءات</a:t>
            </a:r>
            <a:r>
              <a:rPr lang="ar-SA" sz="3200" b="1" dirty="0" smtClean="0"/>
              <a:t> غفلة وطفولة</a:t>
            </a:r>
          </a:p>
          <a:p>
            <a:r>
              <a:rPr lang="ar-SA" sz="3200" b="1" dirty="0" smtClean="0"/>
              <a:t>ونسمي شراسة الوحش طغيانا , ووحشية الأناس بطولة</a:t>
            </a:r>
          </a:p>
          <a:p>
            <a:r>
              <a:rPr lang="ar-SA" sz="3200" b="1" dirty="0" smtClean="0"/>
              <a:t>ونقول: الجبان في الشر أنثى  ووفير الشرور وافى الرجولة</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357158" y="285728"/>
            <a:ext cx="8429652" cy="7478970"/>
          </a:xfrm>
          <a:prstGeom prst="rect">
            <a:avLst/>
          </a:prstGeom>
        </p:spPr>
        <p:txBody>
          <a:bodyPr wrap="square">
            <a:spAutoFit/>
          </a:bodyPr>
          <a:lstStyle/>
          <a:p>
            <a:r>
              <a:rPr lang="ar-SA" sz="3200" b="1" dirty="0" smtClean="0"/>
              <a:t>ونرى أصل ”عامر“ تربة الأرض </a:t>
            </a:r>
            <a:r>
              <a:rPr lang="ar-SA" sz="3200" b="1" dirty="0" err="1" smtClean="0"/>
              <a:t>و</a:t>
            </a:r>
            <a:r>
              <a:rPr lang="ar-SA" sz="3200" b="1" dirty="0" smtClean="0"/>
              <a:t>“سعدا“ نرى النجوم أصوله</a:t>
            </a:r>
          </a:p>
          <a:p>
            <a:r>
              <a:rPr lang="ar-SA" sz="3200" b="1" dirty="0" smtClean="0"/>
              <a:t>فننادي : هذا هجين وهذا        فرقدي الجدود سامي الخؤولة</a:t>
            </a:r>
          </a:p>
          <a:p>
            <a:r>
              <a:rPr lang="ar-SA" sz="3200" b="1" dirty="0" smtClean="0"/>
              <a:t>نزعم الانتقام حزما وعزما      </a:t>
            </a:r>
            <a:r>
              <a:rPr lang="ar-SA" sz="3200" b="1" dirty="0" err="1" smtClean="0"/>
              <a:t>وشَروب</a:t>
            </a:r>
            <a:r>
              <a:rPr lang="ar-SA" sz="3200" b="1" dirty="0" smtClean="0"/>
              <a:t> </a:t>
            </a:r>
            <a:r>
              <a:rPr lang="ar-SA" sz="3200" b="1" dirty="0" err="1" smtClean="0"/>
              <a:t>النجيع</a:t>
            </a:r>
            <a:r>
              <a:rPr lang="ar-SA" sz="3200" b="1" dirty="0" smtClean="0"/>
              <a:t> حر الفحولة</a:t>
            </a:r>
          </a:p>
          <a:p>
            <a:r>
              <a:rPr lang="ar-SA" sz="3200" b="1" dirty="0" err="1" smtClean="0"/>
              <a:t>يابن</a:t>
            </a:r>
            <a:r>
              <a:rPr lang="ar-SA" sz="3200" b="1" dirty="0" smtClean="0"/>
              <a:t> أمي شعورنا لم يزل طفلا , وها نحن في خريف الكهولة</a:t>
            </a:r>
          </a:p>
          <a:p>
            <a:r>
              <a:rPr lang="ar-SA" sz="3200" b="1" dirty="0" smtClean="0"/>
              <a:t>كم شغلنا سوق النفاق فبعنا    واشترينا بضاعة </a:t>
            </a:r>
            <a:r>
              <a:rPr lang="ar-SA" sz="3200" b="1" dirty="0" err="1" smtClean="0"/>
              <a:t>مرزولة</a:t>
            </a:r>
            <a:endParaRPr lang="ar-SA" sz="3200" b="1" dirty="0" smtClean="0"/>
          </a:p>
          <a:p>
            <a:r>
              <a:rPr lang="ar-SA" sz="3200" b="1" dirty="0" smtClean="0"/>
              <a:t>لا تلمني , ولم ألمك, لماذا؟    يحسن الجهل في البلاد الجهولة</a:t>
            </a:r>
          </a:p>
          <a:p>
            <a:endParaRPr lang="ar-SA" sz="3200" b="1" dirty="0" smtClean="0"/>
          </a:p>
          <a:p>
            <a:r>
              <a:rPr lang="ar-SA" sz="3200" b="1" dirty="0" smtClean="0"/>
              <a:t>يتجلى المنهج التراكمي من خلال:</a:t>
            </a:r>
          </a:p>
          <a:p>
            <a:r>
              <a:rPr lang="ar-SA" sz="3200" b="1" dirty="0" smtClean="0"/>
              <a:t>- من خلال الأبيات التي يوشك كل منها أن يكون كيانا معنويا قائما بذاته , وهي تدور في فلك معنوي واحد , وليس لواحد منها تقدم أو تأخر بالضرورة , فمن حق أي بين أن يحل في أي مكان من القصيدة من دون أن يفقد قيمته . </a:t>
            </a:r>
          </a:p>
          <a:p>
            <a:endParaRPr lang="ar-SA" sz="3200" b="1" dirty="0" smtClean="0"/>
          </a:p>
          <a:p>
            <a:endParaRPr lang="ar-SA" sz="3200" b="1" dirty="0" smtClean="0"/>
          </a:p>
          <a:p>
            <a:r>
              <a:rPr lang="ar-SA" sz="3200" b="1" dirty="0" smtClean="0"/>
              <a:t>     </a:t>
            </a:r>
            <a:endParaRPr lang="ar-SA" sz="3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428596" y="285728"/>
            <a:ext cx="8363379" cy="6986528"/>
          </a:xfrm>
          <a:prstGeom prst="rect">
            <a:avLst/>
          </a:prstGeom>
        </p:spPr>
        <p:txBody>
          <a:bodyPr wrap="square">
            <a:spAutoFit/>
          </a:bodyPr>
          <a:lstStyle/>
          <a:p>
            <a:r>
              <a:rPr lang="ar-SA" sz="3200" b="1" dirty="0" smtClean="0"/>
              <a:t>أما المنهج التطوري في بناء القصيدة فإنه يعكس النظرة الواقعية للواقع , وهو أكثر </a:t>
            </a:r>
            <a:r>
              <a:rPr lang="ar-SA" sz="3200" b="1" dirty="0" err="1" smtClean="0"/>
              <a:t>ملاءمة</a:t>
            </a:r>
            <a:r>
              <a:rPr lang="ar-SA" sz="3200" b="1" dirty="0" smtClean="0"/>
              <a:t> للتعبير عن الرؤية الواقعية الفنية للواقع, في حين يتوافق المنهج التراكمي مع المواقف المثالية في جوهرها سواء أكانت الرؤية فيها كلاسيكية أو رومانتيكية.</a:t>
            </a:r>
          </a:p>
          <a:p>
            <a:r>
              <a:rPr lang="ar-SA" sz="3200" b="1" dirty="0" smtClean="0"/>
              <a:t> بدأ اتجاه الشعر اليمني إلى الشكل الجديد منذ أوائل الخمسينات على يد الشاعر ” أحمد الشامي“ الذي اصطنع الشكل الجديد في قصائده إلا أنها لم تكن تطورية في بنائها وذلك لغلبة الرؤية الرومانتيكية عليها. </a:t>
            </a:r>
          </a:p>
          <a:p>
            <a:r>
              <a:rPr lang="ar-SA" sz="3200" b="1" dirty="0" smtClean="0"/>
              <a:t>يقول الشاعر في قصيدته ” أمل“:</a:t>
            </a:r>
          </a:p>
          <a:p>
            <a:r>
              <a:rPr lang="ar-SA" sz="3200" b="1" dirty="0" smtClean="0"/>
              <a:t>  في هوة اليأس</a:t>
            </a:r>
          </a:p>
          <a:p>
            <a:r>
              <a:rPr lang="ar-SA" sz="3200" b="1" dirty="0" smtClean="0"/>
              <a:t>    حيث الأفاعي السود تنفث بالسموم</a:t>
            </a:r>
          </a:p>
          <a:p>
            <a:r>
              <a:rPr lang="ar-SA" sz="3200" b="1" dirty="0" smtClean="0"/>
              <a:t>   وهياكل الآمال ترسف في الهموم</a:t>
            </a:r>
          </a:p>
          <a:p>
            <a:r>
              <a:rPr lang="ar-SA" sz="3200" b="1" dirty="0" smtClean="0"/>
              <a:t>  </a:t>
            </a:r>
            <a:endParaRPr lang="ar-SA" sz="3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500034" y="357166"/>
            <a:ext cx="8105087" cy="5509200"/>
          </a:xfrm>
          <a:prstGeom prst="rect">
            <a:avLst/>
          </a:prstGeom>
        </p:spPr>
        <p:txBody>
          <a:bodyPr wrap="square">
            <a:spAutoFit/>
          </a:bodyPr>
          <a:lstStyle/>
          <a:p>
            <a:r>
              <a:rPr lang="ar-SA" sz="3200" b="1" dirty="0" smtClean="0"/>
              <a:t>والخير يجأر موثقا</a:t>
            </a:r>
          </a:p>
          <a:p>
            <a:r>
              <a:rPr lang="ar-SA" sz="3200" b="1" dirty="0" smtClean="0"/>
              <a:t>والشر يزأر </a:t>
            </a:r>
            <a:r>
              <a:rPr lang="ar-SA" sz="3200" b="1" dirty="0" err="1" smtClean="0"/>
              <a:t>محنقا</a:t>
            </a:r>
            <a:endParaRPr lang="ar-SA" sz="3200" b="1" dirty="0" smtClean="0"/>
          </a:p>
          <a:p>
            <a:r>
              <a:rPr lang="ar-SA" sz="3200" b="1" dirty="0" smtClean="0"/>
              <a:t>أشعلت نبراسي</a:t>
            </a:r>
          </a:p>
          <a:p>
            <a:r>
              <a:rPr lang="ar-SA" sz="3200" b="1" dirty="0" smtClean="0"/>
              <a:t>وجثوت أوقده بزيت عواصفي</a:t>
            </a:r>
          </a:p>
          <a:p>
            <a:r>
              <a:rPr lang="ar-SA" sz="3200" b="1" dirty="0" smtClean="0"/>
              <a:t>وأصد عنه مطبقات مخاوفي</a:t>
            </a:r>
          </a:p>
          <a:p>
            <a:r>
              <a:rPr lang="ar-SA" sz="3200" b="1" dirty="0" smtClean="0"/>
              <a:t>والقلب يخفق حائرا</a:t>
            </a:r>
          </a:p>
          <a:p>
            <a:r>
              <a:rPr lang="ar-SA" sz="3200" b="1" dirty="0" smtClean="0"/>
              <a:t>والروح يصرخ ثائرا</a:t>
            </a:r>
          </a:p>
          <a:p>
            <a:r>
              <a:rPr lang="ar-SA" sz="3200" b="1" dirty="0" smtClean="0"/>
              <a:t>وكما يطل البدر من خلف السحاب</a:t>
            </a:r>
          </a:p>
          <a:p>
            <a:r>
              <a:rPr lang="ar-SA" sz="3200" b="1" dirty="0" smtClean="0"/>
              <a:t>ويداعب الأفق المصفد بالضباب</a:t>
            </a:r>
          </a:p>
          <a:p>
            <a:r>
              <a:rPr lang="ar-SA" sz="3200" b="1" dirty="0" smtClean="0"/>
              <a:t>طلعت تباشير الصباح</a:t>
            </a:r>
          </a:p>
          <a:p>
            <a:r>
              <a:rPr lang="ar-SA" sz="3200" b="1" dirty="0" smtClean="0"/>
              <a:t>فشفت تباريح الجراح</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357158" y="285728"/>
            <a:ext cx="8489462" cy="5509200"/>
          </a:xfrm>
          <a:prstGeom prst="rect">
            <a:avLst/>
          </a:prstGeom>
        </p:spPr>
        <p:txBody>
          <a:bodyPr wrap="square">
            <a:spAutoFit/>
          </a:bodyPr>
          <a:lstStyle/>
          <a:p>
            <a:r>
              <a:rPr lang="ar-SA" sz="3200" b="1" dirty="0" smtClean="0"/>
              <a:t>كيف تحرك الشاعر في هذا المقطع؟</a:t>
            </a:r>
          </a:p>
          <a:p>
            <a:r>
              <a:rPr lang="ar-SA" sz="3200" b="1" dirty="0" smtClean="0"/>
              <a:t>  نجد الشاعر في هذا المقطع قد انتقل من النقيض إلى النقيض ,   قفزا , وكأن هذا التحول قد تم فجأة ,كان الشاعر غارقا في هوة اليأس , وإذا </a:t>
            </a:r>
            <a:r>
              <a:rPr lang="ar-SA" sz="3200" b="1" dirty="0" err="1" smtClean="0"/>
              <a:t>به</a:t>
            </a:r>
            <a:r>
              <a:rPr lang="ar-SA" sz="3200" b="1" dirty="0" smtClean="0"/>
              <a:t> في النهاية يظهر وقد التأمت جراحه , فتهلل واستقبل تباشير الصباح , وهذا التغير في الحالة الشعورية ليس من طبيعة التجربة الإنسانية , فالانتقال من حال إلى حال </a:t>
            </a:r>
            <a:r>
              <a:rPr lang="ar-SA" sz="3200" b="1" dirty="0" err="1" smtClean="0"/>
              <a:t>نقيضة</a:t>
            </a:r>
            <a:r>
              <a:rPr lang="ar-SA" sz="3200" b="1" dirty="0" smtClean="0"/>
              <a:t> لا يتم إلا بمبررات نفسية قوية  , ومن خلال رؤية للواقع بوصفه صراعا بين متناقضات, فاليأس والأمل ليسا متجاوران بل متصارعان , لذلك نقول إن الانتقال من حال اليأس إلى حال التفاؤل والأمل </a:t>
            </a:r>
            <a:r>
              <a:rPr lang="ar-SA" sz="3200" b="1" dirty="0" err="1" smtClean="0"/>
              <a:t>لايتم</a:t>
            </a:r>
            <a:r>
              <a:rPr lang="ar-SA" sz="3200" b="1" dirty="0" smtClean="0"/>
              <a:t> إلا بعد المرور بحركة تطور نفسي تدعمها مبررات من صلب الواقع نفسه.</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357158" y="357166"/>
            <a:ext cx="8489461" cy="4524315"/>
          </a:xfrm>
          <a:prstGeom prst="rect">
            <a:avLst/>
          </a:prstGeom>
        </p:spPr>
        <p:txBody>
          <a:bodyPr wrap="square">
            <a:spAutoFit/>
          </a:bodyPr>
          <a:lstStyle/>
          <a:p>
            <a:r>
              <a:rPr lang="ar-SA" sz="3200" b="1" dirty="0" smtClean="0"/>
              <a:t> إن ما يمكن أن يقال عن هذا المقطع من القصيدة : إننا نفتقد فيه الحركة النفسية التي كانت كفيلة – لو أن الشاعر </a:t>
            </a:r>
            <a:r>
              <a:rPr lang="ar-SA" sz="3200" b="1" dirty="0" err="1" smtClean="0"/>
              <a:t>تحراها</a:t>
            </a:r>
            <a:r>
              <a:rPr lang="ar-SA" sz="3200" b="1" dirty="0" smtClean="0"/>
              <a:t> – بأن تجعل من هذا المقطع بناء معنويا .</a:t>
            </a:r>
          </a:p>
          <a:p>
            <a:r>
              <a:rPr lang="ar-SA" sz="3200" b="1" dirty="0" smtClean="0"/>
              <a:t>  فهذا المقطع من القصيدة يمثل القصيدة كلها وقد حققت الشكل الموسيقي الجديد للقصيدة من دون تحقيق المنهج التطوري في أسلوبها المعماري , ولعل غلبة الرؤية الرومانتيكية على الشاعر في هذه القصيدة هو </a:t>
            </a:r>
            <a:r>
              <a:rPr lang="ar-SA" sz="3200" b="1" dirty="0" err="1" smtClean="0"/>
              <a:t>ماحال</a:t>
            </a:r>
            <a:r>
              <a:rPr lang="ar-SA" sz="3200" b="1" dirty="0" smtClean="0"/>
              <a:t> دون تحقيق هذا المنهج .</a:t>
            </a:r>
          </a:p>
          <a:p>
            <a:r>
              <a:rPr lang="ar-SA" sz="3200" b="1" dirty="0" smtClean="0"/>
              <a:t>    إن </a:t>
            </a:r>
            <a:r>
              <a:rPr lang="ar-SA" sz="3200" b="1" dirty="0" err="1" smtClean="0"/>
              <a:t>ماحققه</a:t>
            </a:r>
            <a:r>
              <a:rPr lang="ar-SA" sz="3200" b="1" dirty="0" smtClean="0"/>
              <a:t> رواد التجربة من الشعراء المعاصرين في اليمن , يدل على أنهم على بداية الطريق الصحيح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357158" y="285728"/>
            <a:ext cx="8419343" cy="6001643"/>
          </a:xfrm>
          <a:prstGeom prst="rect">
            <a:avLst/>
          </a:prstGeom>
        </p:spPr>
        <p:txBody>
          <a:bodyPr wrap="square">
            <a:spAutoFit/>
          </a:bodyPr>
          <a:lstStyle/>
          <a:p>
            <a:r>
              <a:rPr lang="ar-SA" sz="3200" b="1" dirty="0" smtClean="0"/>
              <a:t> يعد الشاعر ” عبد العزيز </a:t>
            </a:r>
            <a:r>
              <a:rPr lang="ar-SA" sz="3200" b="1" dirty="0" err="1" smtClean="0"/>
              <a:t>المقالح</a:t>
            </a:r>
            <a:r>
              <a:rPr lang="ar-SA" sz="3200" b="1" dirty="0" smtClean="0"/>
              <a:t>“ أكثر الشعراء المعاصرين في اليمن إدراكا لطبيعة القصيدة الجديدة من حيث الشكل والمبنى , فضلا عن رؤيته الواقعية الفنية الواضحة في معظم ما أنتج من شعر.</a:t>
            </a:r>
          </a:p>
          <a:p>
            <a:r>
              <a:rPr lang="ar-SA" sz="3200" b="1" dirty="0" smtClean="0"/>
              <a:t>   نقدم مثالا على ذلك قصيدته ” عصر يهوذا “ .</a:t>
            </a:r>
          </a:p>
          <a:p>
            <a:r>
              <a:rPr lang="ar-SA" sz="3200" b="1" dirty="0" smtClean="0"/>
              <a:t> يقول الشاعر في المقطع الأول مصورا لحدث تاريخي :</a:t>
            </a:r>
          </a:p>
          <a:p>
            <a:r>
              <a:rPr lang="ar-SA" sz="3200" b="1" dirty="0" smtClean="0"/>
              <a:t>وكان يهوذا هناك</a:t>
            </a:r>
          </a:p>
          <a:p>
            <a:r>
              <a:rPr lang="ar-SA" sz="3200" b="1" dirty="0" smtClean="0"/>
              <a:t>يقبل رأس المسيح</a:t>
            </a:r>
          </a:p>
          <a:p>
            <a:r>
              <a:rPr lang="ar-SA" sz="3200" b="1" dirty="0" smtClean="0"/>
              <a:t>ويشرب نخب الإله</a:t>
            </a:r>
          </a:p>
          <a:p>
            <a:r>
              <a:rPr lang="ar-SA" sz="3200" b="1" dirty="0" smtClean="0"/>
              <a:t>وفي كل رشفة كأس يصلي</a:t>
            </a:r>
          </a:p>
          <a:p>
            <a:r>
              <a:rPr lang="ar-SA" sz="3200" b="1" dirty="0" smtClean="0"/>
              <a:t>يناجي .. يصيح</a:t>
            </a:r>
          </a:p>
          <a:p>
            <a:r>
              <a:rPr lang="ar-SA" sz="3200" b="1" dirty="0" smtClean="0"/>
              <a:t>يعيش الإله</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500034" y="285728"/>
            <a:ext cx="8293967" cy="5016758"/>
          </a:xfrm>
          <a:prstGeom prst="rect">
            <a:avLst/>
          </a:prstGeom>
        </p:spPr>
        <p:txBody>
          <a:bodyPr wrap="square">
            <a:spAutoFit/>
          </a:bodyPr>
          <a:lstStyle/>
          <a:p>
            <a:r>
              <a:rPr lang="ar-SA" sz="3200" b="1" dirty="0" smtClean="0"/>
              <a:t>يعيش الرسول وشعب الرسول الذبيح</a:t>
            </a:r>
          </a:p>
          <a:p>
            <a:r>
              <a:rPr lang="ar-SA" sz="3200" b="1" dirty="0" smtClean="0"/>
              <a:t>ويقرأ مستغرقا في خشوع</a:t>
            </a:r>
          </a:p>
          <a:p>
            <a:r>
              <a:rPr lang="ar-SA" sz="3200" b="1" dirty="0" smtClean="0"/>
              <a:t>حكايات من صلبوا في الطريق</a:t>
            </a:r>
          </a:p>
          <a:p>
            <a:r>
              <a:rPr lang="ar-SA" sz="3200" b="1" dirty="0" smtClean="0"/>
              <a:t>وفي عينه يرقص الحزن</a:t>
            </a:r>
          </a:p>
          <a:p>
            <a:r>
              <a:rPr lang="ar-SA" sz="3200" b="1" dirty="0" smtClean="0"/>
              <a:t>تبكي الدموع</a:t>
            </a:r>
          </a:p>
          <a:p>
            <a:r>
              <a:rPr lang="ar-SA" sz="3200" b="1" dirty="0" smtClean="0"/>
              <a:t>وفي صوته يتعالى حريق</a:t>
            </a:r>
          </a:p>
          <a:p>
            <a:r>
              <a:rPr lang="ar-SA" sz="3200" b="1" dirty="0" smtClean="0"/>
              <a:t>       </a:t>
            </a:r>
          </a:p>
          <a:p>
            <a:r>
              <a:rPr lang="ar-SA" sz="3200" b="1" dirty="0" smtClean="0"/>
              <a:t>     يمثل المقطع مشهدا من حدث تاريخي , يصور فيه يهوذا من أخلص حواريي المسيح , يأكل على مائدته في العشاء الأخير .</a:t>
            </a:r>
            <a:endParaRPr lang="ar-SA" sz="3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500034" y="285728"/>
            <a:ext cx="8215338" cy="6494085"/>
          </a:xfrm>
          <a:prstGeom prst="rect">
            <a:avLst/>
          </a:prstGeom>
        </p:spPr>
        <p:txBody>
          <a:bodyPr wrap="square">
            <a:spAutoFit/>
          </a:bodyPr>
          <a:lstStyle/>
          <a:p>
            <a:r>
              <a:rPr lang="ar-SA" sz="3200" b="1" dirty="0" smtClean="0"/>
              <a:t> ثم يسلمه في الصباح لطالبيه , ويقبض الثمن , مدفوعا إلى هذا بالحقد الذي ملأ قلبه, وعن هذا يحدثنا في المقطع الثاني:</a:t>
            </a:r>
          </a:p>
          <a:p>
            <a:endParaRPr lang="ar-SA" sz="3200" b="1" dirty="0" smtClean="0"/>
          </a:p>
          <a:p>
            <a:r>
              <a:rPr lang="ar-SA" sz="3200" b="1" dirty="0" smtClean="0"/>
              <a:t>وعند الصباح يموت النهار</a:t>
            </a:r>
          </a:p>
          <a:p>
            <a:r>
              <a:rPr lang="ar-SA" sz="3200" b="1" dirty="0" smtClean="0"/>
              <a:t>ويرقد فوق الصليب الرسول</a:t>
            </a:r>
          </a:p>
          <a:p>
            <a:r>
              <a:rPr lang="ar-SA" sz="3200" b="1" dirty="0" smtClean="0"/>
              <a:t>وخلف السجون يعاني , يموت الإله</a:t>
            </a:r>
          </a:p>
          <a:p>
            <a:r>
              <a:rPr lang="ar-SA" sz="3200" b="1" dirty="0" smtClean="0"/>
              <a:t>وتغرق روما بأحزانها , بالذهول</a:t>
            </a:r>
          </a:p>
          <a:p>
            <a:r>
              <a:rPr lang="ar-SA" sz="3200" b="1" dirty="0" smtClean="0"/>
              <a:t>وندمي المسامير والشوك وجه الحياة</a:t>
            </a:r>
          </a:p>
          <a:p>
            <a:r>
              <a:rPr lang="ar-SA" sz="3200" b="1" dirty="0" smtClean="0"/>
              <a:t>ويبدو هناك يهوذا بقصر الزعيم</a:t>
            </a:r>
          </a:p>
          <a:p>
            <a:r>
              <a:rPr lang="ar-SA" sz="3200" b="1" dirty="0" smtClean="0"/>
              <a:t>يغني , يدق الطبول</a:t>
            </a:r>
          </a:p>
          <a:p>
            <a:r>
              <a:rPr lang="ar-SA" sz="3200" b="1" dirty="0" smtClean="0"/>
              <a:t>”يعيش الزعيم العظيم</a:t>
            </a:r>
          </a:p>
          <a:p>
            <a:r>
              <a:rPr lang="ar-SA" sz="3200" b="1" dirty="0" smtClean="0"/>
              <a:t>يعيش الذي شد كل الجباه</a:t>
            </a:r>
          </a:p>
          <a:p>
            <a:r>
              <a:rPr lang="ar-SA" sz="3200" b="1" dirty="0" smtClean="0"/>
              <a:t>إلى الشمس , شد عيون الحفاة“ </a:t>
            </a:r>
            <a:endParaRPr lang="ar-SA" sz="3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214282" y="214290"/>
            <a:ext cx="8643998" cy="4031873"/>
          </a:xfrm>
          <a:prstGeom prst="rect">
            <a:avLst/>
          </a:prstGeom>
        </p:spPr>
        <p:txBody>
          <a:bodyPr wrap="square">
            <a:spAutoFit/>
          </a:bodyPr>
          <a:lstStyle/>
          <a:p>
            <a:r>
              <a:rPr lang="ar-SA" b="1" dirty="0" smtClean="0"/>
              <a:t> </a:t>
            </a:r>
            <a:r>
              <a:rPr lang="ar-SA" sz="3200" b="1" dirty="0" smtClean="0"/>
              <a:t> وفي جنبه يرقص الحقد , يطفو المرح</a:t>
            </a:r>
          </a:p>
          <a:p>
            <a:r>
              <a:rPr lang="ar-SA" sz="3200" b="1" dirty="0" smtClean="0"/>
              <a:t>وفي شفتيه طحالب تنمو</a:t>
            </a:r>
          </a:p>
          <a:p>
            <a:r>
              <a:rPr lang="ar-SA" sz="3200" b="1" dirty="0" smtClean="0"/>
              <a:t>وفي صوته يتلوى الفرح</a:t>
            </a:r>
          </a:p>
          <a:p>
            <a:endParaRPr lang="ar-SA" sz="3200" b="1" dirty="0" smtClean="0"/>
          </a:p>
          <a:p>
            <a:r>
              <a:rPr lang="ar-SA" sz="3200" b="1" dirty="0" smtClean="0"/>
              <a:t>   الشاعر هنا يبين تطور الحدث  التاريخي الذي صوره في المقطع الأول , لقد كشف يهوذا – في هذا المشهد – النقاب عن وجهه المخادع , وصورته المزيفة , فإذا هو منافق وخائن لسيده,  إنها الفاجعة وهذا ما كان .</a:t>
            </a:r>
            <a:endParaRPr lang="ar-SA" sz="32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357158" y="285728"/>
            <a:ext cx="8429652" cy="6494085"/>
          </a:xfrm>
          <a:prstGeom prst="rect">
            <a:avLst/>
          </a:prstGeom>
        </p:spPr>
        <p:txBody>
          <a:bodyPr wrap="square">
            <a:spAutoFit/>
          </a:bodyPr>
          <a:lstStyle/>
          <a:p>
            <a:r>
              <a:rPr lang="ar-SA" sz="3200" b="1" dirty="0" smtClean="0"/>
              <a:t> وفي المقطع الثالث , يسقط الحدث الذي بسطه على الواقع, فيقول مصورا </a:t>
            </a:r>
            <a:r>
              <a:rPr lang="ar-SA" sz="3200" b="1" dirty="0" err="1" smtClean="0"/>
              <a:t>ماهو</a:t>
            </a:r>
            <a:r>
              <a:rPr lang="ar-SA" sz="3200" b="1" dirty="0" smtClean="0"/>
              <a:t> كائن :</a:t>
            </a:r>
          </a:p>
          <a:p>
            <a:r>
              <a:rPr lang="ar-SA" sz="3200" b="1" dirty="0" smtClean="0"/>
              <a:t>مشيت</a:t>
            </a:r>
          </a:p>
          <a:p>
            <a:r>
              <a:rPr lang="ar-SA" sz="3200" b="1" dirty="0" smtClean="0"/>
              <a:t>مشيت بأقدام قلبي</a:t>
            </a:r>
          </a:p>
          <a:p>
            <a:r>
              <a:rPr lang="ar-SA" sz="3200" b="1" dirty="0" smtClean="0"/>
              <a:t>لعلي أحس على الأرض صدقا</a:t>
            </a:r>
          </a:p>
          <a:p>
            <a:r>
              <a:rPr lang="ar-SA" sz="3200" b="1" dirty="0" smtClean="0"/>
              <a:t>لعلي أعانق حقا</a:t>
            </a:r>
          </a:p>
          <a:p>
            <a:r>
              <a:rPr lang="ar-SA" sz="3200" b="1" dirty="0" smtClean="0"/>
              <a:t>مشيت مع الشمس غربا</a:t>
            </a:r>
          </a:p>
          <a:p>
            <a:r>
              <a:rPr lang="ar-SA" sz="3200" b="1" dirty="0" smtClean="0"/>
              <a:t>رحلت مع الفجر شرقا</a:t>
            </a:r>
          </a:p>
          <a:p>
            <a:r>
              <a:rPr lang="ar-SA" sz="3200" b="1" dirty="0" smtClean="0"/>
              <a:t>وجدت يهوذا هنا يأكل الجائعين</a:t>
            </a:r>
          </a:p>
          <a:p>
            <a:r>
              <a:rPr lang="ar-SA" sz="3200" b="1" dirty="0" smtClean="0"/>
              <a:t>ويسمع أقوالهم في شجاعة</a:t>
            </a:r>
          </a:p>
          <a:p>
            <a:r>
              <a:rPr lang="ar-SA" sz="3200" b="1" dirty="0" smtClean="0"/>
              <a:t>وكان هناك يداعبهم خائفين </a:t>
            </a:r>
          </a:p>
          <a:p>
            <a:r>
              <a:rPr lang="ar-SA" sz="3200" b="1" dirty="0" smtClean="0"/>
              <a:t>ويأكل أحلامهم في براعة</a:t>
            </a:r>
          </a:p>
          <a:p>
            <a:endParaRPr lang="ar-SA" sz="3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500034" y="285728"/>
            <a:ext cx="8358214" cy="6001643"/>
          </a:xfrm>
          <a:prstGeom prst="rect">
            <a:avLst/>
          </a:prstGeom>
        </p:spPr>
        <p:txBody>
          <a:bodyPr wrap="square">
            <a:spAutoFit/>
          </a:bodyPr>
          <a:lstStyle/>
          <a:p>
            <a:r>
              <a:rPr lang="ar-SA" b="1" dirty="0" smtClean="0"/>
              <a:t> </a:t>
            </a:r>
            <a:r>
              <a:rPr lang="ar-SA" sz="3200" b="1" dirty="0" smtClean="0"/>
              <a:t> يهوذا هنا , وهناك الأمين</a:t>
            </a:r>
          </a:p>
          <a:p>
            <a:r>
              <a:rPr lang="ar-SA" sz="3200" b="1" dirty="0" smtClean="0"/>
              <a:t> وصاحب كل الطقوس المباعة</a:t>
            </a:r>
          </a:p>
          <a:p>
            <a:r>
              <a:rPr lang="ar-SA" sz="3200" b="1" dirty="0" smtClean="0"/>
              <a:t> ونحن البضاعة</a:t>
            </a:r>
          </a:p>
          <a:p>
            <a:r>
              <a:rPr lang="ar-SA" sz="3200" b="1" dirty="0" smtClean="0"/>
              <a:t>ونحن الجموع </a:t>
            </a:r>
            <a:r>
              <a:rPr lang="ar-SA" sz="3200" b="1" dirty="0" err="1" smtClean="0"/>
              <a:t>المضاعة</a:t>
            </a:r>
            <a:endParaRPr lang="ar-SA" sz="3200" b="1" dirty="0" smtClean="0"/>
          </a:p>
          <a:p>
            <a:r>
              <a:rPr lang="ar-SA" sz="3200" b="1" dirty="0" smtClean="0"/>
              <a:t>نغير لون الوجوه</a:t>
            </a:r>
          </a:p>
          <a:p>
            <a:r>
              <a:rPr lang="ar-SA" sz="3200" b="1" dirty="0" smtClean="0"/>
              <a:t>نغير أدوارنا كل يوم ليرضى الزعيم</a:t>
            </a:r>
          </a:p>
          <a:p>
            <a:r>
              <a:rPr lang="ar-SA" sz="3200" b="1" dirty="0" smtClean="0"/>
              <a:t>لكي لا نتوه </a:t>
            </a:r>
          </a:p>
          <a:p>
            <a:r>
              <a:rPr lang="ar-SA" sz="3200" b="1" dirty="0" smtClean="0"/>
              <a:t>ويلقي بنا غاضبا في الجحيم</a:t>
            </a:r>
          </a:p>
          <a:p>
            <a:r>
              <a:rPr lang="ar-SA" sz="3200" b="1" dirty="0" smtClean="0"/>
              <a:t>انتهت قصة يهوذا في التاريخ بكل ما تحمله من دلالة , ولكن يهوذا كان فردا , وصار في العصر الراهن السمة المميزة للناس. كذب ونفاق وتلون وخيانة هي السمات المميزة للجماهير الضائعة.</a:t>
            </a:r>
            <a:endParaRPr lang="ar-SA" sz="32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500034" y="285728"/>
            <a:ext cx="8286776" cy="6986528"/>
          </a:xfrm>
          <a:prstGeom prst="rect">
            <a:avLst/>
          </a:prstGeom>
        </p:spPr>
        <p:txBody>
          <a:bodyPr wrap="square">
            <a:spAutoFit/>
          </a:bodyPr>
          <a:lstStyle/>
          <a:p>
            <a:r>
              <a:rPr lang="ar-SA" sz="3200" b="1" dirty="0" smtClean="0"/>
              <a:t>لقد صار نموذج يهوذا بكل أبعاده هو النموذج السائد في هذا العصر حتى ليمكن أن يقال إنه عصر يهوذا, وهكذا أسقط الشاعر الواقعة التاريخية الفردية على الواقع الراهن كله , وهنا يرتفع صوت الشاعر إزاء حقيقة هذا العصر الأليمة كما ترامت له , فيقول:</a:t>
            </a:r>
          </a:p>
          <a:p>
            <a:r>
              <a:rPr lang="ar-SA" sz="3200" b="1" dirty="0" smtClean="0"/>
              <a:t>كفرت بهذا الزمان</a:t>
            </a:r>
          </a:p>
          <a:p>
            <a:r>
              <a:rPr lang="ar-SA" sz="3200" b="1" dirty="0" smtClean="0"/>
              <a:t>بكل الزمان</a:t>
            </a:r>
          </a:p>
          <a:p>
            <a:r>
              <a:rPr lang="ar-SA" sz="3200" b="1" dirty="0" smtClean="0"/>
              <a:t>كفرت بصمت الكهوف</a:t>
            </a:r>
          </a:p>
          <a:p>
            <a:r>
              <a:rPr lang="ar-SA" sz="3200" b="1" dirty="0" smtClean="0"/>
              <a:t>بلون الحروف</a:t>
            </a:r>
          </a:p>
          <a:p>
            <a:r>
              <a:rPr lang="ar-SA" sz="3200" b="1" dirty="0" smtClean="0"/>
              <a:t>بهذي القصيدة</a:t>
            </a:r>
          </a:p>
          <a:p>
            <a:r>
              <a:rPr lang="ar-SA" sz="3200" b="1" dirty="0" smtClean="0"/>
              <a:t>بكل قصيدة</a:t>
            </a:r>
          </a:p>
          <a:p>
            <a:r>
              <a:rPr lang="ar-SA" sz="3200" b="1" dirty="0" smtClean="0"/>
              <a:t>بكل عقيدة</a:t>
            </a:r>
          </a:p>
          <a:p>
            <a:endParaRPr lang="ar-SA" sz="3200" b="1" dirty="0" smtClean="0"/>
          </a:p>
          <a:p>
            <a:endParaRPr lang="ar-SA" sz="3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500034" y="357166"/>
            <a:ext cx="8358214" cy="5509200"/>
          </a:xfrm>
          <a:prstGeom prst="rect">
            <a:avLst/>
          </a:prstGeom>
        </p:spPr>
        <p:txBody>
          <a:bodyPr wrap="square">
            <a:spAutoFit/>
          </a:bodyPr>
          <a:lstStyle/>
          <a:p>
            <a:r>
              <a:rPr lang="ar-SA" sz="3200" b="1" dirty="0" smtClean="0"/>
              <a:t>  بدين يهوذا</a:t>
            </a:r>
          </a:p>
          <a:p>
            <a:r>
              <a:rPr lang="ar-SA" sz="3200" b="1" dirty="0" smtClean="0"/>
              <a:t>بعصر يهوذا</a:t>
            </a:r>
          </a:p>
          <a:p>
            <a:r>
              <a:rPr lang="ar-SA" sz="3200" b="1" dirty="0" smtClean="0"/>
              <a:t>بما تكتبون</a:t>
            </a:r>
          </a:p>
          <a:p>
            <a:r>
              <a:rPr lang="ar-SA" sz="3200" b="1" dirty="0" smtClean="0"/>
              <a:t>بما تقرؤون</a:t>
            </a:r>
          </a:p>
          <a:p>
            <a:r>
              <a:rPr lang="ar-SA" sz="3200" b="1" dirty="0" smtClean="0"/>
              <a:t>تعالوا لكي تصلبوني</a:t>
            </a:r>
          </a:p>
          <a:p>
            <a:r>
              <a:rPr lang="ar-SA" sz="3200" b="1" dirty="0" smtClean="0"/>
              <a:t>لكي تنقذوني</a:t>
            </a:r>
          </a:p>
          <a:p>
            <a:r>
              <a:rPr lang="ar-SA" sz="3200" b="1" dirty="0" smtClean="0"/>
              <a:t>فإني كفرت بعصري</a:t>
            </a:r>
          </a:p>
          <a:p>
            <a:r>
              <a:rPr lang="ar-SA" sz="3200" b="1" dirty="0" smtClean="0"/>
              <a:t>بنفسي</a:t>
            </a:r>
          </a:p>
          <a:p>
            <a:r>
              <a:rPr lang="ar-SA" sz="3200" b="1" dirty="0" smtClean="0"/>
              <a:t>بإنسان عصري</a:t>
            </a:r>
          </a:p>
          <a:p>
            <a:r>
              <a:rPr lang="ar-SA" sz="3200" b="1" dirty="0" smtClean="0"/>
              <a:t>فلا ترحموني</a:t>
            </a:r>
          </a:p>
          <a:p>
            <a:r>
              <a:rPr lang="ar-SA" sz="3200" b="1" dirty="0" smtClean="0"/>
              <a:t>فلا ترحموني</a:t>
            </a:r>
            <a:endParaRPr lang="ar-SA" sz="32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357158" y="285728"/>
            <a:ext cx="8429652" cy="4031873"/>
          </a:xfrm>
          <a:prstGeom prst="rect">
            <a:avLst/>
          </a:prstGeom>
        </p:spPr>
        <p:txBody>
          <a:bodyPr wrap="square">
            <a:spAutoFit/>
          </a:bodyPr>
          <a:lstStyle/>
          <a:p>
            <a:r>
              <a:rPr lang="ar-SA" b="1" dirty="0" smtClean="0"/>
              <a:t> </a:t>
            </a:r>
            <a:r>
              <a:rPr lang="ar-SA" sz="3200" b="1" dirty="0" smtClean="0"/>
              <a:t> كثف الشاعر رؤيته  للواقع في هذا المقطع , فبدأ بإعلان كفره بهذا الزمان, ثم تصاعد بهذا الكفر حتى شمل الزمان كله وشمل الناس كلهم , حتى لقد كفر بنفسه , وهنا تبدأ مأساة العصر قمتها  , حيث يصبح الصلب والإعدام يمثلان الخلاص الوحيد للإنسان.</a:t>
            </a:r>
          </a:p>
          <a:p>
            <a:r>
              <a:rPr lang="ar-SA" sz="3200" b="1" dirty="0" smtClean="0"/>
              <a:t>وعلى هذا النحو تصبح أجزاء القصيدة المختلفة ممثلة لمراحل تطور الحدث ببعديه التاريخي والواقعي وتصاعده – من خلال الشعور الإنساني – نحو قمة المأساة .</a:t>
            </a:r>
            <a:endParaRPr lang="ar-SA" sz="32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214282" y="357166"/>
            <a:ext cx="8572528" cy="6863417"/>
          </a:xfrm>
          <a:prstGeom prst="rect">
            <a:avLst/>
          </a:prstGeom>
        </p:spPr>
        <p:txBody>
          <a:bodyPr wrap="square">
            <a:spAutoFit/>
          </a:bodyPr>
          <a:lstStyle/>
          <a:p>
            <a:r>
              <a:rPr lang="ar-SA" sz="4400" b="1" dirty="0" smtClean="0">
                <a:solidFill>
                  <a:srgbClr val="FF0000"/>
                </a:solidFill>
              </a:rPr>
              <a:t>المحاضرة الثانية عشرة  </a:t>
            </a:r>
          </a:p>
          <a:p>
            <a:r>
              <a:rPr lang="ar-SA" sz="4000" b="1" dirty="0" smtClean="0">
                <a:solidFill>
                  <a:srgbClr val="FF0000"/>
                </a:solidFill>
              </a:rPr>
              <a:t>المعجم الشعري والتراكيب :</a:t>
            </a:r>
          </a:p>
          <a:p>
            <a:r>
              <a:rPr lang="ar-SA" sz="3200" b="1" dirty="0" smtClean="0">
                <a:solidFill>
                  <a:srgbClr val="FF0000"/>
                </a:solidFill>
              </a:rPr>
              <a:t> </a:t>
            </a:r>
            <a:r>
              <a:rPr lang="ar-SA" sz="3200" b="1" dirty="0" smtClean="0"/>
              <a:t>نحن نعلم أن الشعر تعامل خاص مع اللغة  في مفرداتها وتراكيبها , فاللغة بمفرداتها وتراكيبها تأخذ في الشعر وضعا خاصا , وتؤدي وظيفة خاصة , بل إن كل شاعر أصيل يكون له تعامله الخاص مع اللغة ومن ثم يكون الحديث عن معجمه الشعري وعن ميزاته الأسلوبية الخاصة . كما أن المعجم الشعري والتراكيب اللغوية تتأثر إلى حد بعيد بنوعية التجربة التي يعبر عنها الشاعر , أو بنوعية رؤيته . بمعنى أن نوعية الرؤية تفرض نوعية خاصة في المعجم الشعري وفي التراكيب اللغوية المستخدمة في الشعر.</a:t>
            </a:r>
          </a:p>
          <a:p>
            <a:r>
              <a:rPr lang="ar-SA" sz="3200" b="1" dirty="0" smtClean="0"/>
              <a:t>   </a:t>
            </a:r>
          </a:p>
          <a:p>
            <a:endParaRPr lang="ar-SA" sz="32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357158" y="285728"/>
            <a:ext cx="8505905" cy="5509200"/>
          </a:xfrm>
          <a:prstGeom prst="rect">
            <a:avLst/>
          </a:prstGeom>
        </p:spPr>
        <p:txBody>
          <a:bodyPr wrap="square">
            <a:spAutoFit/>
          </a:bodyPr>
          <a:lstStyle/>
          <a:p>
            <a:r>
              <a:rPr lang="ar-SA" b="1" dirty="0" smtClean="0"/>
              <a:t> </a:t>
            </a:r>
            <a:r>
              <a:rPr lang="ar-SA" sz="3200" b="1" dirty="0" smtClean="0"/>
              <a:t>فالرؤية الكلاسيكية تتعامل مع اللغة – مفردات وتراكيب – عن الرؤية الرومانتيكية , والرؤية الواقعية تتعامل مع اللغة بطريق تختلف عن الرؤيتين السابقتين .</a:t>
            </a:r>
          </a:p>
          <a:p>
            <a:r>
              <a:rPr lang="ar-SA" sz="3200" b="1" dirty="0" smtClean="0"/>
              <a:t>   إن رحلة الشعر اليمني فنيا من الرؤية الكلاسيكية إلى الرؤية الرومانتيكية ثم الرؤية الواقعية كانت </a:t>
            </a:r>
            <a:r>
              <a:rPr lang="ar-SA" sz="3200" b="1" dirty="0" err="1" smtClean="0"/>
              <a:t>متعاصرة</a:t>
            </a:r>
            <a:r>
              <a:rPr lang="ar-SA" sz="3200" b="1" dirty="0" smtClean="0"/>
              <a:t> , وكذلك كانت رحلة في عالم المعجم الشعري والتراكيب اللغوية في الشعر. فكان هناك :</a:t>
            </a:r>
          </a:p>
          <a:p>
            <a:r>
              <a:rPr lang="ar-SA" sz="3200" b="1" dirty="0" smtClean="0"/>
              <a:t>أولا : المعجم التقليدي والأبنية والتراكيب الخطابية العالية النبرة, ولكن هذا ليس عاما ؛ فالشعراء يتفاوتون في مدى استعانتهم في هذا المعجم بالمعجم الشعري التقليدي في الشعر العربي القديم . وكذلك الشأن في الأبنية والتراكيب.</a:t>
            </a:r>
            <a:endParaRPr lang="ar-SA" sz="32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357158" y="214290"/>
            <a:ext cx="8434467" cy="6001643"/>
          </a:xfrm>
          <a:prstGeom prst="rect">
            <a:avLst/>
          </a:prstGeom>
        </p:spPr>
        <p:txBody>
          <a:bodyPr wrap="square">
            <a:spAutoFit/>
          </a:bodyPr>
          <a:lstStyle/>
          <a:p>
            <a:r>
              <a:rPr lang="ar-SA" sz="3200" b="1" dirty="0" smtClean="0"/>
              <a:t> فعلى حين يجتمع في شعر الزبيري </a:t>
            </a:r>
            <a:r>
              <a:rPr lang="ar-SA" sz="3200" b="1" dirty="0" err="1" smtClean="0"/>
              <a:t>والموشكي</a:t>
            </a:r>
            <a:r>
              <a:rPr lang="ar-SA" sz="3200" b="1" dirty="0" smtClean="0"/>
              <a:t> كثير من مفردات المعجم الشعري القديم والتراكيب المألوفة , نجد هذا المعجم  يتضاءل في شعر </a:t>
            </a:r>
            <a:r>
              <a:rPr lang="ar-SA" sz="3200" b="1" dirty="0" err="1" smtClean="0"/>
              <a:t>البردوني</a:t>
            </a:r>
            <a:r>
              <a:rPr lang="ar-SA" sz="3200" b="1" dirty="0" smtClean="0"/>
              <a:t> إلى حد بعيد وإن ظلت هياكل  الأبنية التقليدية قائمة .</a:t>
            </a:r>
          </a:p>
          <a:p>
            <a:r>
              <a:rPr lang="ar-SA" sz="3200" b="1" dirty="0" err="1" smtClean="0"/>
              <a:t>فالموشكي</a:t>
            </a:r>
            <a:r>
              <a:rPr lang="ar-SA" sz="3200" b="1" dirty="0" smtClean="0"/>
              <a:t> مثلا حين يقول :</a:t>
            </a:r>
          </a:p>
          <a:p>
            <a:r>
              <a:rPr lang="ar-SA" sz="3200" b="1" dirty="0" smtClean="0">
                <a:solidFill>
                  <a:srgbClr val="FF0000"/>
                </a:solidFill>
              </a:rPr>
              <a:t>ستقرع بعد اليوم من ندم سنا  </a:t>
            </a:r>
          </a:p>
          <a:p>
            <a:r>
              <a:rPr lang="ar-SA" sz="3200" b="1" dirty="0" smtClean="0">
                <a:solidFill>
                  <a:srgbClr val="FF0000"/>
                </a:solidFill>
              </a:rPr>
              <a:t>                               </a:t>
            </a:r>
            <a:r>
              <a:rPr lang="ar-SA" sz="3200" b="1" dirty="0" smtClean="0"/>
              <a:t>إذا ما فؤاد الشعب باح بما </a:t>
            </a:r>
            <a:r>
              <a:rPr lang="ar-SA" sz="3200" b="1" dirty="0" smtClean="0">
                <a:solidFill>
                  <a:srgbClr val="FF0000"/>
                </a:solidFill>
              </a:rPr>
              <a:t>جنا</a:t>
            </a:r>
          </a:p>
          <a:p>
            <a:r>
              <a:rPr lang="ar-SA" sz="3200" b="1" dirty="0" smtClean="0"/>
              <a:t>ولبى</a:t>
            </a:r>
            <a:r>
              <a:rPr lang="ar-SA" sz="3200" b="1" dirty="0" smtClean="0">
                <a:solidFill>
                  <a:srgbClr val="FF0000"/>
                </a:solidFill>
              </a:rPr>
              <a:t> أباة الضيم </a:t>
            </a:r>
            <a:r>
              <a:rPr lang="ar-SA" sz="3200" b="1" dirty="0" smtClean="0"/>
              <a:t>أصوات هاتف </a:t>
            </a:r>
          </a:p>
          <a:p>
            <a:r>
              <a:rPr lang="ar-SA" sz="3200" b="1" dirty="0" smtClean="0">
                <a:solidFill>
                  <a:srgbClr val="FF0000"/>
                </a:solidFill>
              </a:rPr>
              <a:t>                               </a:t>
            </a:r>
            <a:r>
              <a:rPr lang="ar-SA" sz="3200" b="1" dirty="0" smtClean="0"/>
              <a:t>بهم</a:t>
            </a:r>
            <a:r>
              <a:rPr lang="ar-SA" sz="3200" b="1" dirty="0" smtClean="0">
                <a:solidFill>
                  <a:srgbClr val="FF0000"/>
                </a:solidFill>
              </a:rPr>
              <a:t> أسمعت أصواته الإنس </a:t>
            </a:r>
            <a:r>
              <a:rPr lang="ar-SA" sz="3200" b="1" dirty="0" err="1" smtClean="0">
                <a:solidFill>
                  <a:srgbClr val="FF0000"/>
                </a:solidFill>
              </a:rPr>
              <a:t>والجنا</a:t>
            </a:r>
            <a:endParaRPr lang="ar-SA" sz="3200" b="1" dirty="0" smtClean="0">
              <a:solidFill>
                <a:srgbClr val="FF0000"/>
              </a:solidFill>
            </a:endParaRPr>
          </a:p>
          <a:p>
            <a:r>
              <a:rPr lang="ar-SA" sz="3200" b="1" dirty="0" smtClean="0"/>
              <a:t>نلاحظ تعويل الشاعر على صور من الأبنية اللغوية الشعرية لها أصداء واضحة في </a:t>
            </a:r>
            <a:r>
              <a:rPr lang="ar-SA" sz="3200" b="1" dirty="0" err="1" smtClean="0"/>
              <a:t>محفوظنا</a:t>
            </a:r>
            <a:r>
              <a:rPr lang="ar-SA" sz="3200" b="1" dirty="0" smtClean="0"/>
              <a:t> من التراث  الشعر العربي , وترتبط المفردات بأبنية القديمة  .    </a:t>
            </a:r>
            <a:endParaRPr lang="ar-SA" sz="32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357158" y="214290"/>
            <a:ext cx="8505905" cy="3539430"/>
          </a:xfrm>
          <a:prstGeom prst="rect">
            <a:avLst/>
          </a:prstGeom>
        </p:spPr>
        <p:txBody>
          <a:bodyPr wrap="square">
            <a:spAutoFit/>
          </a:bodyPr>
          <a:lstStyle/>
          <a:p>
            <a:r>
              <a:rPr lang="ar-SA" sz="3200" b="1" dirty="0" smtClean="0"/>
              <a:t> والزبيري حين يقول:</a:t>
            </a:r>
          </a:p>
          <a:p>
            <a:r>
              <a:rPr lang="ar-SA" sz="3200" b="1" dirty="0" smtClean="0">
                <a:solidFill>
                  <a:srgbClr val="FF0000"/>
                </a:solidFill>
              </a:rPr>
              <a:t>تطل عليه الشمس عميا كليلة     </a:t>
            </a:r>
            <a:r>
              <a:rPr lang="ar-SA" sz="3200" b="1" dirty="0" smtClean="0"/>
              <a:t>كأن </a:t>
            </a:r>
            <a:r>
              <a:rPr lang="ar-SA" sz="3200" b="1" dirty="0" smtClean="0">
                <a:solidFill>
                  <a:srgbClr val="FF0000"/>
                </a:solidFill>
              </a:rPr>
              <a:t>مسا من السحر </a:t>
            </a:r>
            <a:r>
              <a:rPr lang="ar-SA" sz="3200" b="1" dirty="0" smtClean="0"/>
              <a:t>مغربا</a:t>
            </a:r>
          </a:p>
          <a:p>
            <a:r>
              <a:rPr lang="ar-SA" sz="3200" b="1" dirty="0" smtClean="0"/>
              <a:t>فتراكيب البيت تستدعي صورا قديمة من مثل قول المتنبي : تمر بك الأبطال كلمى هزيمة .</a:t>
            </a:r>
          </a:p>
          <a:p>
            <a:r>
              <a:rPr lang="ar-SA" sz="3200" b="1" dirty="0" smtClean="0"/>
              <a:t>فالشاعران يعولان على معجم الشعر القديم وأبنيته اللغوية وتراكيبه بما يبين طريقة تعامل الشاعر مع اللغة , وهو في تعويله على الموروث القديم , يتجنب مغامرة خلق اللغة الخاصة.</a:t>
            </a:r>
            <a:endParaRPr lang="ar-SA" sz="32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428596" y="214290"/>
            <a:ext cx="8434467" cy="6986528"/>
          </a:xfrm>
          <a:prstGeom prst="rect">
            <a:avLst/>
          </a:prstGeom>
        </p:spPr>
        <p:txBody>
          <a:bodyPr wrap="square">
            <a:spAutoFit/>
          </a:bodyPr>
          <a:lstStyle/>
          <a:p>
            <a:r>
              <a:rPr lang="ar-SA" b="1" dirty="0" smtClean="0"/>
              <a:t>  </a:t>
            </a:r>
            <a:r>
              <a:rPr lang="ar-SA" sz="3200" b="1" dirty="0" smtClean="0"/>
              <a:t>أما </a:t>
            </a:r>
            <a:r>
              <a:rPr lang="ar-SA" sz="3200" b="1" dirty="0" err="1" smtClean="0"/>
              <a:t>البردوني</a:t>
            </a:r>
            <a:r>
              <a:rPr lang="ar-SA" sz="3200" b="1" dirty="0" smtClean="0"/>
              <a:t> , فالغالب عليه استعانته بالأبنية والتركيب دون المعجم , إنه يقف في منتصف الطريق  : رجل في الماضي ورجل في الحاضر , إنه شاعر محير وموقفه الشعري نفسه محير , وكان قادرا على تجاوز حيرته بالانطلاق نحو المنطلقات الجديدة . فهو حين يقول :</a:t>
            </a:r>
          </a:p>
          <a:p>
            <a:r>
              <a:rPr lang="ar-SA" sz="3200" b="1" dirty="0" smtClean="0"/>
              <a:t>والتقوا يغسلون بالنار دنياهم ويحمون بالدم </a:t>
            </a:r>
            <a:r>
              <a:rPr lang="ar-SA" sz="3200" b="1" dirty="0" err="1" smtClean="0"/>
              <a:t>الأوحالا</a:t>
            </a:r>
            <a:endParaRPr lang="ar-SA" sz="3200" b="1" dirty="0" smtClean="0"/>
          </a:p>
          <a:p>
            <a:r>
              <a:rPr lang="ar-SA" sz="3200" b="1" dirty="0" smtClean="0"/>
              <a:t>وأضاءوا والليل يبتلع الشهب وأم الهلال تطوي الهلال</a:t>
            </a:r>
          </a:p>
          <a:p>
            <a:r>
              <a:rPr lang="ar-SA" sz="3200" b="1" dirty="0" smtClean="0"/>
              <a:t>فتناغى ومض المآذن, ماذا ؟ أي فجر أشيم فيه بلالا!</a:t>
            </a:r>
          </a:p>
          <a:p>
            <a:r>
              <a:rPr lang="ar-SA" sz="3200" b="1" dirty="0" smtClean="0"/>
              <a:t>والرؤى تسأل الرؤى ضج الصمت , واستفسر الخيال </a:t>
            </a:r>
            <a:r>
              <a:rPr lang="ar-SA" sz="3200" b="1" dirty="0" err="1" smtClean="0"/>
              <a:t>الخيالا</a:t>
            </a:r>
            <a:endParaRPr lang="ar-SA" sz="3200" b="1" dirty="0" smtClean="0"/>
          </a:p>
          <a:p>
            <a:r>
              <a:rPr lang="ar-SA" sz="3200" b="1" dirty="0" smtClean="0"/>
              <a:t>من أطلوا كصحو نيسان يكسون </a:t>
            </a:r>
            <a:r>
              <a:rPr lang="ar-SA" sz="3200" b="1" dirty="0" err="1" smtClean="0"/>
              <a:t>الربى</a:t>
            </a:r>
            <a:r>
              <a:rPr lang="ar-SA" sz="3200" b="1" dirty="0" smtClean="0"/>
              <a:t> الجرد خضرة </a:t>
            </a:r>
            <a:r>
              <a:rPr lang="ar-SA" sz="3200" b="1" dirty="0" err="1" smtClean="0"/>
              <a:t>واخضلالا</a:t>
            </a:r>
            <a:endParaRPr lang="ar-SA" sz="3200" b="1" dirty="0" smtClean="0"/>
          </a:p>
          <a:p>
            <a:r>
              <a:rPr lang="ar-SA" sz="3200" b="1" dirty="0" smtClean="0"/>
              <a:t>ومضى الثائرون يفدون شعبا    يَتَحَدون باسمه </a:t>
            </a:r>
            <a:r>
              <a:rPr lang="ar-SA" sz="3200" b="1" dirty="0" err="1" smtClean="0"/>
              <a:t>الآجالا</a:t>
            </a:r>
            <a:endParaRPr lang="ar-SA" sz="3200" b="1" dirty="0" smtClean="0"/>
          </a:p>
          <a:p>
            <a:r>
              <a:rPr lang="ar-SA" sz="3200" b="1" dirty="0" smtClean="0"/>
              <a:t>كالقلاع </a:t>
            </a:r>
            <a:r>
              <a:rPr lang="ar-SA" sz="3200" b="1" dirty="0" err="1" smtClean="0"/>
              <a:t>الجهنميات</a:t>
            </a:r>
            <a:r>
              <a:rPr lang="ar-SA" sz="3200" b="1" dirty="0" smtClean="0"/>
              <a:t> ينقضون , يرمون بالجبال </a:t>
            </a:r>
            <a:r>
              <a:rPr lang="ar-SA" sz="3200" b="1" dirty="0" err="1" smtClean="0"/>
              <a:t>الجبالا</a:t>
            </a:r>
            <a:endParaRPr lang="ar-SA" sz="3200" b="1" dirty="0" smtClean="0"/>
          </a:p>
          <a:p>
            <a:r>
              <a:rPr lang="ar-SA" sz="3200" b="1" dirty="0" smtClean="0"/>
              <a:t>ويشبون ثورة رمت التاج وهبت تتوج </a:t>
            </a:r>
            <a:r>
              <a:rPr lang="ar-SA" sz="3200" b="1" dirty="0" err="1" smtClean="0"/>
              <a:t>الأجيالا</a:t>
            </a:r>
            <a:endParaRPr lang="ar-SA" sz="3200" b="1" dirty="0" smtClean="0"/>
          </a:p>
          <a:p>
            <a:r>
              <a:rPr lang="ar-SA" sz="3200" b="1" dirty="0" smtClean="0"/>
              <a:t> </a:t>
            </a:r>
            <a:endParaRPr lang="ar-SA"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428596" y="214290"/>
            <a:ext cx="8434468" cy="6001643"/>
          </a:xfrm>
          <a:prstGeom prst="rect">
            <a:avLst/>
          </a:prstGeom>
        </p:spPr>
        <p:txBody>
          <a:bodyPr wrap="square">
            <a:spAutoFit/>
          </a:bodyPr>
          <a:lstStyle/>
          <a:p>
            <a:r>
              <a:rPr lang="ar-SA" sz="3200" b="1" dirty="0" smtClean="0"/>
              <a:t>  ففي الأبيات ألفاظ قليلة تنتمي بصيغتها إلى الاستخدام الشعري القديم ” الجرد“ </a:t>
            </a:r>
            <a:r>
              <a:rPr lang="ar-SA" sz="3200" b="1" dirty="0" err="1" smtClean="0"/>
              <a:t>و</a:t>
            </a:r>
            <a:r>
              <a:rPr lang="ar-SA" sz="3200" b="1" dirty="0" smtClean="0"/>
              <a:t>“ </a:t>
            </a:r>
            <a:r>
              <a:rPr lang="ar-SA" sz="3200" b="1" dirty="0" err="1" smtClean="0"/>
              <a:t>الاخضلال</a:t>
            </a:r>
            <a:r>
              <a:rPr lang="ar-SA" sz="3200" b="1" dirty="0" smtClean="0"/>
              <a:t>“ </a:t>
            </a:r>
            <a:r>
              <a:rPr lang="ar-SA" sz="3200" b="1" dirty="0" err="1" smtClean="0"/>
              <a:t>و</a:t>
            </a:r>
            <a:r>
              <a:rPr lang="ar-SA" sz="3200" b="1" dirty="0" smtClean="0"/>
              <a:t>“ أشيم“ , ولكننا نجد تراكيب خاصة غير مألوفة ( يغسلون بالنار دنيانا – الليل يبتلع الشهب – تناغي ومض المآذن- ضجيج الصمت – القلاع </a:t>
            </a:r>
            <a:r>
              <a:rPr lang="ar-SA" sz="3200" b="1" dirty="0" err="1" smtClean="0"/>
              <a:t>الجهنميات</a:t>
            </a:r>
            <a:r>
              <a:rPr lang="ar-SA" sz="3200" b="1" dirty="0" smtClean="0"/>
              <a:t> ).</a:t>
            </a:r>
          </a:p>
          <a:p>
            <a:r>
              <a:rPr lang="ar-SA" sz="3200" b="1" dirty="0" smtClean="0"/>
              <a:t>فهاهنا قد أنشأ الشاعر علاقات جديدة بين المفردات في كل تركيب , فاكتسبت التراكيب خصوصية وجدة. ومع هذا فإننا لو رددنا البصر فيها مرة بعد مرة </a:t>
            </a:r>
            <a:r>
              <a:rPr lang="ar-SA" sz="3200" b="1" dirty="0" err="1" smtClean="0"/>
              <a:t>لأستدعت</a:t>
            </a:r>
            <a:r>
              <a:rPr lang="ar-SA" sz="3200" b="1" dirty="0" smtClean="0"/>
              <a:t> أمثالها في الشعر القديم , مما يجعلنا نقول : إن </a:t>
            </a:r>
            <a:r>
              <a:rPr lang="ar-SA" sz="3200" b="1" dirty="0" err="1" smtClean="0"/>
              <a:t>البردوني</a:t>
            </a:r>
            <a:r>
              <a:rPr lang="ar-SA" sz="3200" b="1" dirty="0" smtClean="0"/>
              <a:t> أقام بناء على أساس من خطة معمار قديم , ولكنه يستخدم عناصر خاصة في البناء.ولكنه يتخلص من هذا الطابع في قصائده التي تعكس رؤيته الرومانتيكية .</a:t>
            </a:r>
          </a:p>
          <a:p>
            <a:endParaRPr lang="ar-SA" sz="32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285720" y="1142984"/>
            <a:ext cx="8577343" cy="4524315"/>
          </a:xfrm>
          <a:prstGeom prst="rect">
            <a:avLst/>
          </a:prstGeom>
        </p:spPr>
        <p:txBody>
          <a:bodyPr wrap="square">
            <a:spAutoFit/>
          </a:bodyPr>
          <a:lstStyle/>
          <a:p>
            <a:r>
              <a:rPr lang="ar-SA" sz="3200" b="1" dirty="0" smtClean="0"/>
              <a:t> ثانيا : المعجم </a:t>
            </a:r>
            <a:r>
              <a:rPr lang="ar-SA" sz="3200" b="1" dirty="0" err="1" smtClean="0"/>
              <a:t>الرومانتيكي</a:t>
            </a:r>
            <a:r>
              <a:rPr lang="ar-SA" sz="3200" b="1" dirty="0" smtClean="0"/>
              <a:t> والتراكيب الهامسة الذي راج في الشعر العربي في حقبة الثلاثينات والأربعينات على أيدي الشعراء الرومانتيكيين وشعراء المهاجر , وقد تسرب هذا المعجم إلى كثير من الشعراء في اليمن ( أحمد الشامي – </a:t>
            </a:r>
            <a:r>
              <a:rPr lang="ar-SA" sz="3200" b="1" dirty="0" err="1" smtClean="0"/>
              <a:t>البردوني</a:t>
            </a:r>
            <a:r>
              <a:rPr lang="ar-SA" sz="3200" b="1" dirty="0" smtClean="0"/>
              <a:t> – </a:t>
            </a:r>
            <a:r>
              <a:rPr lang="ar-SA" sz="3200" b="1" dirty="0" err="1" smtClean="0"/>
              <a:t>الحضراني</a:t>
            </a:r>
            <a:r>
              <a:rPr lang="ar-SA" sz="3200" b="1" dirty="0" smtClean="0"/>
              <a:t> – علي محمد لقمان – لطفي جعفر أمان - ) وتبدى فيه خفوت في نبرة الشعر وهدوء النفس , وكأن الشعر غدا حديث الذات إلى ذاتها .</a:t>
            </a:r>
          </a:p>
          <a:p>
            <a:r>
              <a:rPr lang="ar-SA" sz="3200" b="1" dirty="0" smtClean="0"/>
              <a:t> </a:t>
            </a:r>
          </a:p>
          <a:p>
            <a:endParaRPr lang="ar-SA" sz="32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500034" y="214290"/>
            <a:ext cx="8435652" cy="6986528"/>
          </a:xfrm>
          <a:prstGeom prst="rect">
            <a:avLst/>
          </a:prstGeom>
        </p:spPr>
        <p:txBody>
          <a:bodyPr wrap="square">
            <a:spAutoFit/>
          </a:bodyPr>
          <a:lstStyle/>
          <a:p>
            <a:r>
              <a:rPr lang="ar-SA" sz="3200" b="1" dirty="0" smtClean="0"/>
              <a:t>يقول لقمان:</a:t>
            </a:r>
          </a:p>
          <a:p>
            <a:r>
              <a:rPr lang="ar-SA" sz="3200" b="1" dirty="0" err="1" smtClean="0"/>
              <a:t>يابحر</a:t>
            </a:r>
            <a:r>
              <a:rPr lang="ar-SA" sz="3200" b="1" dirty="0" smtClean="0"/>
              <a:t> لا تعذل ولا تعتب     ولا يروعك انتفاخ الشراع</a:t>
            </a:r>
          </a:p>
          <a:p>
            <a:r>
              <a:rPr lang="ar-SA" sz="3200" b="1" dirty="0" smtClean="0"/>
              <a:t>هذا هو الشاعر في الموكب  يحلو له </a:t>
            </a:r>
            <a:r>
              <a:rPr lang="ar-SA" sz="3200" b="1" dirty="0" err="1" smtClean="0"/>
              <a:t>ياصاحبي</a:t>
            </a:r>
            <a:r>
              <a:rPr lang="ar-SA" sz="3200" b="1" dirty="0" smtClean="0"/>
              <a:t> الاندفاع</a:t>
            </a:r>
          </a:p>
          <a:p>
            <a:r>
              <a:rPr lang="ar-SA" sz="3200" b="1" dirty="0" smtClean="0"/>
              <a:t>ويقول جعفر أمان:</a:t>
            </a:r>
          </a:p>
          <a:p>
            <a:r>
              <a:rPr lang="ar-SA" sz="3200" b="1" dirty="0" smtClean="0"/>
              <a:t>وغفونا , وتمنينا زمانا لا نفيق</a:t>
            </a:r>
          </a:p>
          <a:p>
            <a:r>
              <a:rPr lang="ar-SA" sz="3200" b="1" dirty="0" smtClean="0"/>
              <a:t>أي دنيا غرقت في الكون في صمت عميق</a:t>
            </a:r>
          </a:p>
          <a:p>
            <a:r>
              <a:rPr lang="ar-SA" sz="3200" b="1" dirty="0" smtClean="0"/>
              <a:t>سعرت أنفاسنا </a:t>
            </a:r>
            <a:r>
              <a:rPr lang="ar-SA" sz="3200" b="1" dirty="0" err="1" smtClean="0"/>
              <a:t>الولهى</a:t>
            </a:r>
            <a:r>
              <a:rPr lang="ar-SA" sz="3200" b="1" dirty="0" smtClean="0"/>
              <a:t> بنيران الرحيق</a:t>
            </a:r>
          </a:p>
          <a:p>
            <a:r>
              <a:rPr lang="ar-SA" sz="3200" b="1" dirty="0" smtClean="0"/>
              <a:t>ودفنا في عناق كل ما فيه حريق</a:t>
            </a:r>
          </a:p>
          <a:p>
            <a:r>
              <a:rPr lang="ar-SA" sz="3200" b="1" dirty="0" smtClean="0"/>
              <a:t>ويقول كذلك:</a:t>
            </a:r>
          </a:p>
          <a:p>
            <a:r>
              <a:rPr lang="ar-SA" sz="3200" b="1" dirty="0" smtClean="0"/>
              <a:t>أراك هنا </a:t>
            </a:r>
          </a:p>
          <a:p>
            <a:r>
              <a:rPr lang="ar-SA" sz="3200" b="1" dirty="0" smtClean="0"/>
              <a:t>تشعين وجها مديد الضياء</a:t>
            </a:r>
          </a:p>
          <a:p>
            <a:r>
              <a:rPr lang="ar-SA" sz="3200" b="1" dirty="0" smtClean="0"/>
              <a:t>مديدا يعانق كل </a:t>
            </a:r>
            <a:r>
              <a:rPr lang="ar-SA" sz="3200" b="1" dirty="0" err="1" smtClean="0"/>
              <a:t>الدنا</a:t>
            </a:r>
            <a:endParaRPr lang="ar-SA" sz="3200" b="1" dirty="0" smtClean="0"/>
          </a:p>
          <a:p>
            <a:r>
              <a:rPr lang="ar-SA" sz="3200" b="1" dirty="0" smtClean="0"/>
              <a:t>ومنديلك القرمزي </a:t>
            </a:r>
            <a:r>
              <a:rPr lang="ar-SA" sz="3200" b="1" dirty="0" err="1" smtClean="0"/>
              <a:t>الشفيف</a:t>
            </a:r>
            <a:endParaRPr lang="ar-SA" sz="3200" b="1" dirty="0" smtClean="0"/>
          </a:p>
          <a:p>
            <a:endParaRPr lang="ar-SA" sz="32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428596" y="142852"/>
            <a:ext cx="8149900" cy="6494085"/>
          </a:xfrm>
          <a:prstGeom prst="rect">
            <a:avLst/>
          </a:prstGeom>
        </p:spPr>
        <p:txBody>
          <a:bodyPr wrap="square">
            <a:spAutoFit/>
          </a:bodyPr>
          <a:lstStyle/>
          <a:p>
            <a:r>
              <a:rPr lang="ar-SA" sz="3200" b="1" dirty="0" smtClean="0"/>
              <a:t> يرف على نسمات السنا</a:t>
            </a:r>
          </a:p>
          <a:p>
            <a:r>
              <a:rPr lang="ar-SA" sz="3200" b="1" dirty="0" smtClean="0"/>
              <a:t>وينشر فوق دروب العبير</a:t>
            </a:r>
          </a:p>
          <a:p>
            <a:r>
              <a:rPr lang="ar-SA" sz="3200" b="1" dirty="0" err="1" smtClean="0"/>
              <a:t>طيوبا</a:t>
            </a:r>
            <a:r>
              <a:rPr lang="ar-SA" sz="3200" b="1" dirty="0" smtClean="0"/>
              <a:t> منابتها أرضنا</a:t>
            </a:r>
          </a:p>
          <a:p>
            <a:r>
              <a:rPr lang="ar-SA" sz="3200" b="1" dirty="0" smtClean="0"/>
              <a:t>فأهفو إليك</a:t>
            </a:r>
          </a:p>
          <a:p>
            <a:r>
              <a:rPr lang="ar-SA" sz="3200" b="1" dirty="0" smtClean="0"/>
              <a:t>أفتح كل نوافذ قلبي </a:t>
            </a:r>
          </a:p>
          <a:p>
            <a:r>
              <a:rPr lang="ar-SA" sz="3200" b="1" dirty="0" smtClean="0"/>
              <a:t>لعطر الضياء</a:t>
            </a:r>
          </a:p>
          <a:p>
            <a:r>
              <a:rPr lang="ar-SA" sz="3200" b="1" dirty="0" smtClean="0"/>
              <a:t>أمد اشتياقي</a:t>
            </a:r>
          </a:p>
          <a:p>
            <a:r>
              <a:rPr lang="ar-SA" sz="3200" b="1" dirty="0" smtClean="0"/>
              <a:t>ويقول </a:t>
            </a:r>
            <a:r>
              <a:rPr lang="ar-SA" sz="3200" b="1" dirty="0" err="1" smtClean="0"/>
              <a:t>الحضراني</a:t>
            </a:r>
            <a:r>
              <a:rPr lang="ar-SA" sz="3200" b="1" dirty="0" smtClean="0"/>
              <a:t>:</a:t>
            </a:r>
          </a:p>
          <a:p>
            <a:r>
              <a:rPr lang="ar-SA" sz="3200" b="1" dirty="0" smtClean="0"/>
              <a:t>أهيب بالمقلة أن </a:t>
            </a:r>
            <a:r>
              <a:rPr lang="ar-SA" sz="3200" b="1" dirty="0" err="1" smtClean="0"/>
              <a:t>ترعوي</a:t>
            </a:r>
            <a:r>
              <a:rPr lang="ar-SA" sz="3200" b="1" dirty="0" smtClean="0"/>
              <a:t>     عن غيها والقلب أن يستفيق</a:t>
            </a:r>
          </a:p>
          <a:p>
            <a:r>
              <a:rPr lang="ar-SA" sz="3200" b="1" dirty="0" smtClean="0"/>
              <a:t>فقد كفى الأحشاء ما تنطوي   عليه من جرح وحزن عميق</a:t>
            </a:r>
          </a:p>
          <a:p>
            <a:r>
              <a:rPr lang="ar-SA" sz="3200" b="1" dirty="0" smtClean="0"/>
              <a:t>         -     -    -      -       -     -    -</a:t>
            </a:r>
          </a:p>
          <a:p>
            <a:r>
              <a:rPr lang="ar-SA" sz="3200" b="1" dirty="0" smtClean="0"/>
              <a:t>جئت وفي قلبي جراح الوجود  وفي جفوني قلق الراحل</a:t>
            </a:r>
          </a:p>
          <a:p>
            <a:r>
              <a:rPr lang="ar-SA" sz="3200" b="1" dirty="0" smtClean="0"/>
              <a:t>أود لو زالت أمامي السدود    أو تستقر النفس في الساحل</a:t>
            </a:r>
            <a:endParaRPr lang="ar-SA" sz="32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285720" y="214290"/>
            <a:ext cx="8649966" cy="6001643"/>
          </a:xfrm>
          <a:prstGeom prst="rect">
            <a:avLst/>
          </a:prstGeom>
        </p:spPr>
        <p:txBody>
          <a:bodyPr wrap="square">
            <a:spAutoFit/>
          </a:bodyPr>
          <a:lstStyle/>
          <a:p>
            <a:r>
              <a:rPr lang="ar-SA" sz="3200" b="1" dirty="0" smtClean="0"/>
              <a:t> نلاحظ أن بعض الشعراء قد استخدموا الشكل الجديد , وظل معجم القصيدة وتراكيبها رومانتيكية , ويصادفنا مفردات ( الشاعر في الموكب – وتمنينا زمانا لا نفيق – أنفاسنا </a:t>
            </a:r>
            <a:r>
              <a:rPr lang="ar-SA" sz="3200" b="1" dirty="0" err="1" smtClean="0"/>
              <a:t>الولى</a:t>
            </a:r>
            <a:r>
              <a:rPr lang="ar-SA" sz="3200" b="1" dirty="0" smtClean="0"/>
              <a:t> – نيران الرحيق – تشعين – المنديل القرمزي </a:t>
            </a:r>
            <a:r>
              <a:rPr lang="ar-SA" sz="3200" b="1" dirty="0" err="1" smtClean="0"/>
              <a:t>الشفيف</a:t>
            </a:r>
            <a:r>
              <a:rPr lang="ar-SA" sz="3200" b="1" dirty="0" smtClean="0"/>
              <a:t> – يرف – نسمات السنا – دروب العبير – عطر الضياء – جراح الوجود – قلق الراحل ) , وهي من ألفاظ الرومانتيكيين , وهم على اتفاقهم في مناحي التجربة الشعرية وفي وسائل التعبير عنها ظل لكل واحد منهم نفسه الخاص المميز له. ولهذا المعجم وهذه التراكيب دور أساسي في إثارة المشاعر </a:t>
            </a:r>
            <a:r>
              <a:rPr lang="ar-SA" sz="3200" b="1" dirty="0" err="1" smtClean="0"/>
              <a:t>الرهيفة</a:t>
            </a:r>
            <a:r>
              <a:rPr lang="ar-SA" sz="3200" b="1" dirty="0" smtClean="0"/>
              <a:t> , وهذا راجع إلى العلاقات الجديدة التي ينشئها الشاعر بين المفردات , ومن ثم كانت ” نيران الرحيق – نسمات السنا – عطر الضياء , وهي تراكيب تولد صورا تتجاوز الواقع وتعلو عليه وتصبح بديلا عنه .</a:t>
            </a:r>
            <a:endParaRPr lang="ar-SA" sz="32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357158" y="214290"/>
            <a:ext cx="8435652" cy="5509200"/>
          </a:xfrm>
          <a:prstGeom prst="rect">
            <a:avLst/>
          </a:prstGeom>
        </p:spPr>
        <p:txBody>
          <a:bodyPr wrap="square">
            <a:spAutoFit/>
          </a:bodyPr>
          <a:lstStyle/>
          <a:p>
            <a:r>
              <a:rPr lang="ar-SA" sz="3200" b="1" dirty="0" smtClean="0"/>
              <a:t> ثالثا: معجم الرؤية الواقعية وتراكيبها:</a:t>
            </a:r>
          </a:p>
          <a:p>
            <a:r>
              <a:rPr lang="ar-SA" sz="3200" b="1" dirty="0" smtClean="0"/>
              <a:t>     من </a:t>
            </a:r>
            <a:r>
              <a:rPr lang="ar-SA" sz="3200" b="1" dirty="0" err="1" smtClean="0"/>
              <a:t>البدهي</a:t>
            </a:r>
            <a:r>
              <a:rPr lang="ar-SA" sz="3200" b="1" dirty="0" smtClean="0"/>
              <a:t> ألا يصلح المعجم الكلاسيكي أو </a:t>
            </a:r>
            <a:r>
              <a:rPr lang="ar-SA" sz="3200" b="1" dirty="0" err="1" smtClean="0"/>
              <a:t>الرومانتيكي</a:t>
            </a:r>
            <a:r>
              <a:rPr lang="ar-SA" sz="3200" b="1" dirty="0" smtClean="0"/>
              <a:t> , وكذلك التراكيب , للتعبير عن الرؤية الواقعية . فالنظرة الواقعية تتعامل مع اللغة بوصفها الوجود نفسه , إنها ليست تصويرا للواقع بل هي الواقع نفسه بكل </a:t>
            </a:r>
            <a:r>
              <a:rPr lang="ar-SA" sz="3200" b="1" dirty="0" err="1" smtClean="0"/>
              <a:t>مافيه</a:t>
            </a:r>
            <a:r>
              <a:rPr lang="ar-SA" sz="3200" b="1" dirty="0" smtClean="0"/>
              <a:t> من جدل وحركة , والشعر إنما يعيد بناء الكون عن طريق اللغة .</a:t>
            </a:r>
          </a:p>
          <a:p>
            <a:r>
              <a:rPr lang="ar-SA" sz="3200" b="1" dirty="0" smtClean="0"/>
              <a:t> وبالنظر في معجم الرؤية الواقعية الفنية يتبين لنا أن الشاعر لا يستخدم الأبنية التقليدية الخاصة بالشعر القديم فيما يستخدم من مفردات , بل الغالب فيه استخدام الأبنية العامة المألوفة في الكتابة العصرية , وبهذا يقترب المعجم من الواقع ويصبح تمثيلا حقيقيا له .</a:t>
            </a:r>
            <a:endParaRPr lang="ar-SA" sz="32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357158" y="214290"/>
            <a:ext cx="8435652" cy="4524315"/>
          </a:xfrm>
          <a:prstGeom prst="rect">
            <a:avLst/>
          </a:prstGeom>
        </p:spPr>
        <p:txBody>
          <a:bodyPr wrap="square">
            <a:spAutoFit/>
          </a:bodyPr>
          <a:lstStyle/>
          <a:p>
            <a:r>
              <a:rPr lang="ar-SA" sz="3200" b="1" dirty="0" smtClean="0"/>
              <a:t> تخلص معجم الرؤية الواقعية من الصيغ أو الأبنية اللغوية ذات النبرة العالية , والإثارة الحسية الناعمة , وظل مخلصا للواقع فيما </a:t>
            </a:r>
            <a:r>
              <a:rPr lang="ar-SA" sz="3200" b="1" dirty="0" err="1" smtClean="0"/>
              <a:t>يتدوال</a:t>
            </a:r>
            <a:r>
              <a:rPr lang="ar-SA" sz="3200" b="1" dirty="0" smtClean="0"/>
              <a:t> من مفردات , وكذلك الأمر بالنسبة للتراكيب , تختلف عما سبقها , وغدت تتكلم بصوت مسموع .</a:t>
            </a:r>
          </a:p>
          <a:p>
            <a:r>
              <a:rPr lang="ar-SA" sz="3200" b="1" dirty="0" smtClean="0"/>
              <a:t>     والقصيدة ليست تقريرا عن الواقع بل رؤية فنية للواقع , ومن هنا تحمل كل مفردة وظيفة فنية , نستطيع من خلالها أن نفسر ما يصادفنا من رموز أو إشارات رمزية أو أساطير , فمثل هذه العناصر حين ترد في السياق إنما ترد لتصب شحنتها التعبيرية في السياق ,وتشارك في البناء الكلي . </a:t>
            </a:r>
            <a:endParaRPr lang="ar-SA" sz="32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357158" y="214290"/>
            <a:ext cx="8435652" cy="6001643"/>
          </a:xfrm>
          <a:prstGeom prst="rect">
            <a:avLst/>
          </a:prstGeom>
        </p:spPr>
        <p:txBody>
          <a:bodyPr wrap="square">
            <a:spAutoFit/>
          </a:bodyPr>
          <a:lstStyle/>
          <a:p>
            <a:r>
              <a:rPr lang="ar-SA" sz="3200" b="1" dirty="0" smtClean="0"/>
              <a:t>  وإذا نظرنا في الشعر اليمني وجدنا من الشعراء من يستخدمون معجما شعريا وتراكيب لغوية لا تدين بشيء للمعجم والأبنية التقليدية , ومن هؤلاء الشعراء ” عبده عثمان – الشرفي – </a:t>
            </a:r>
            <a:r>
              <a:rPr lang="ar-SA" sz="3200" b="1" dirty="0" err="1" smtClean="0"/>
              <a:t>المقالح</a:t>
            </a:r>
            <a:r>
              <a:rPr lang="ar-SA" sz="3200" b="1" dirty="0" smtClean="0"/>
              <a:t> – عبد السلام ناجي – أحمد </a:t>
            </a:r>
            <a:r>
              <a:rPr lang="ar-SA" sz="3200" b="1" dirty="0" err="1" smtClean="0"/>
              <a:t>الشجني</a:t>
            </a:r>
            <a:r>
              <a:rPr lang="ar-SA" sz="3200" b="1" dirty="0" smtClean="0"/>
              <a:t> – أحمد </a:t>
            </a:r>
            <a:r>
              <a:rPr lang="ar-SA" sz="3200" b="1" dirty="0" err="1" smtClean="0"/>
              <a:t>الماخذي</a:t>
            </a:r>
            <a:r>
              <a:rPr lang="ar-SA" sz="3200" b="1" dirty="0" smtClean="0"/>
              <a:t> ” ينطلق هؤلاء من رؤى واقعية , يختلفون في مدى تحقيق الوجه الفني لهذه الرؤى ؛ فبعضهم يسجل الواقع تسجيلا حرفيا , وهذا يجافي طبيعة الرؤية الواقعية الفنية للواقع (عبده عثمان ), لأن الرؤية الفنية تشترط التفاعل بين الشاعر والواقع شرط أساسي (عبد العزيز </a:t>
            </a:r>
            <a:r>
              <a:rPr lang="ar-SA" sz="3200" b="1" dirty="0" err="1" smtClean="0"/>
              <a:t>المقالح</a:t>
            </a:r>
            <a:r>
              <a:rPr lang="ar-SA" sz="3200" b="1" dirty="0" smtClean="0"/>
              <a:t> – الشرفي – عبد الله سلام).</a:t>
            </a:r>
          </a:p>
          <a:p>
            <a:r>
              <a:rPr lang="ar-SA" sz="3200" b="1" dirty="0" smtClean="0"/>
              <a:t>   ونقدم قصيدتين للشاعر عبده عثمان ( الأصوات من الداخل )</a:t>
            </a:r>
          </a:p>
          <a:p>
            <a:r>
              <a:rPr lang="ar-SA" sz="3200" b="1" dirty="0" smtClean="0"/>
              <a:t>و(الباحثون عن وجوههم)  لنبين الفرق بينهما في مدى نجاح الشاعر في توظيف المعجم والتراكيب توظيفا فنيا , وفي مدى</a:t>
            </a:r>
            <a:endParaRPr lang="ar-SA" sz="32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357158" y="1071546"/>
            <a:ext cx="8572528" cy="3539430"/>
          </a:xfrm>
          <a:prstGeom prst="rect">
            <a:avLst/>
          </a:prstGeom>
        </p:spPr>
        <p:txBody>
          <a:bodyPr wrap="square">
            <a:spAutoFit/>
          </a:bodyPr>
          <a:lstStyle/>
          <a:p>
            <a:r>
              <a:rPr lang="ar-SA" sz="3200" b="1" dirty="0" smtClean="0"/>
              <a:t>تحويل هذا المعجم وهذه التراكيب إلى وحدات بنائية لا يمكن الاستغناء عنها في القصيدة .</a:t>
            </a:r>
          </a:p>
          <a:p>
            <a:r>
              <a:rPr lang="ar-SA" sz="3200" b="1" dirty="0" smtClean="0"/>
              <a:t>    فالقصيدة الأولى طويلة , يستطرد فيها الشاعر , وكان بمقدور الشاعر أن يوظفه توظيفا فنيا ناجحا لتعميق الرؤية , ولكن حال دون تحقيق هذه الوظيفة أن المعجم والتراكيب جميعا كثيرا ما كانت تسجيلية صرفا للحقائق والوقائع المطروحة والمعروفة.</a:t>
            </a:r>
            <a:endParaRPr lang="ar-SA" sz="32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5" name="مستطيل 4"/>
          <p:cNvSpPr/>
          <p:nvPr/>
        </p:nvSpPr>
        <p:spPr>
          <a:xfrm>
            <a:off x="357158" y="357166"/>
            <a:ext cx="8429652" cy="6494085"/>
          </a:xfrm>
          <a:prstGeom prst="rect">
            <a:avLst/>
          </a:prstGeom>
        </p:spPr>
        <p:txBody>
          <a:bodyPr wrap="square">
            <a:spAutoFit/>
          </a:bodyPr>
          <a:lstStyle/>
          <a:p>
            <a:r>
              <a:rPr lang="ar-SA" sz="3200" b="1" dirty="0" smtClean="0"/>
              <a:t> ولنقرأ القصيدة للشاعر ” عبده عثمان“:</a:t>
            </a:r>
          </a:p>
          <a:p>
            <a:r>
              <a:rPr lang="ar-SA" sz="3200" b="1" dirty="0" smtClean="0"/>
              <a:t>وجدت نفسي شاخصا</a:t>
            </a:r>
          </a:p>
          <a:p>
            <a:r>
              <a:rPr lang="ar-SA" sz="3200" b="1" dirty="0" err="1" smtClean="0"/>
              <a:t>وذاهلا</a:t>
            </a:r>
            <a:r>
              <a:rPr lang="ar-SA" sz="3200" b="1" dirty="0" smtClean="0"/>
              <a:t> – أواه – عند باب خيمة</a:t>
            </a:r>
          </a:p>
          <a:p>
            <a:r>
              <a:rPr lang="ar-SA" sz="3200" b="1" dirty="0" smtClean="0"/>
              <a:t>تمسك </a:t>
            </a:r>
            <a:r>
              <a:rPr lang="ar-SA" sz="3200" b="1" dirty="0" err="1" smtClean="0"/>
              <a:t>بي</a:t>
            </a:r>
            <a:r>
              <a:rPr lang="ar-SA" sz="3200" b="1" dirty="0" smtClean="0"/>
              <a:t> </a:t>
            </a:r>
            <a:r>
              <a:rPr lang="ar-SA" sz="3200" b="1" dirty="0" err="1" smtClean="0"/>
              <a:t>ثكالى</a:t>
            </a:r>
            <a:endParaRPr lang="ar-SA" sz="3200" b="1" dirty="0" smtClean="0"/>
          </a:p>
          <a:p>
            <a:r>
              <a:rPr lang="ar-SA" sz="3200" b="1" dirty="0" smtClean="0"/>
              <a:t>ويمسك اليتم واليتيمة</a:t>
            </a:r>
          </a:p>
          <a:p>
            <a:r>
              <a:rPr lang="ar-SA" sz="3200" b="1" dirty="0" smtClean="0"/>
              <a:t>كم طال عند أهلها النواح</a:t>
            </a:r>
          </a:p>
          <a:p>
            <a:r>
              <a:rPr lang="ar-SA" sz="3200" b="1" dirty="0" smtClean="0"/>
              <a:t>في حلك الليل تغنى للصباح</a:t>
            </a:r>
          </a:p>
          <a:p>
            <a:r>
              <a:rPr lang="ar-SA" sz="3200" b="1" dirty="0" smtClean="0"/>
              <a:t>وكل من بها </a:t>
            </a:r>
            <a:r>
              <a:rPr lang="ar-SA" sz="3200" b="1" dirty="0" err="1" smtClean="0"/>
              <a:t>ياكم</a:t>
            </a:r>
            <a:r>
              <a:rPr lang="ar-SA" sz="3200" b="1" dirty="0" smtClean="0"/>
              <a:t> تكوموا من قلة </a:t>
            </a:r>
            <a:r>
              <a:rPr lang="ar-SA" sz="3200" b="1" dirty="0" err="1" smtClean="0"/>
              <a:t>الدفا</a:t>
            </a:r>
            <a:endParaRPr lang="ar-SA" sz="3200" b="1" dirty="0" smtClean="0"/>
          </a:p>
          <a:p>
            <a:r>
              <a:rPr lang="ar-SA" sz="3200" b="1" dirty="0" smtClean="0"/>
              <a:t>قالت وأكدت تلك الليالي في الشتاء</a:t>
            </a:r>
          </a:p>
          <a:p>
            <a:r>
              <a:rPr lang="ar-SA" sz="3200" b="1" dirty="0" smtClean="0"/>
              <a:t>كم جاعوا , كم وكم </a:t>
            </a:r>
          </a:p>
          <a:p>
            <a:r>
              <a:rPr lang="ar-SA" sz="3200" b="1" dirty="0" smtClean="0"/>
              <a:t>ماتوا, يموتون جوعا وظمأ على طريق الفجر في </a:t>
            </a:r>
            <a:r>
              <a:rPr lang="ar-SA" sz="3200" b="1" dirty="0" err="1" smtClean="0"/>
              <a:t>الصحرا</a:t>
            </a:r>
            <a:endParaRPr lang="ar-SA" sz="3200" b="1" dirty="0" smtClean="0"/>
          </a:p>
          <a:p>
            <a:r>
              <a:rPr lang="ar-SA" sz="3200" b="1" dirty="0" smtClean="0"/>
              <a:t>وعندما هبت الرياح من جديد</a:t>
            </a:r>
          </a:p>
          <a:p>
            <a:endParaRPr lang="ar-SA" sz="32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7" name="مستطيل 6"/>
          <p:cNvSpPr/>
          <p:nvPr/>
        </p:nvSpPr>
        <p:spPr>
          <a:xfrm>
            <a:off x="357158" y="214290"/>
            <a:ext cx="8429652" cy="5509200"/>
          </a:xfrm>
          <a:prstGeom prst="rect">
            <a:avLst/>
          </a:prstGeom>
        </p:spPr>
        <p:txBody>
          <a:bodyPr wrap="square">
            <a:spAutoFit/>
          </a:bodyPr>
          <a:lstStyle/>
          <a:p>
            <a:r>
              <a:rPr lang="ar-SA" sz="3200" b="1" dirty="0" smtClean="0"/>
              <a:t> بعنفها الجديد</a:t>
            </a:r>
          </a:p>
          <a:p>
            <a:r>
              <a:rPr lang="ar-SA" sz="3200" b="1" dirty="0" smtClean="0"/>
              <a:t>مطلقة قواها والسموم</a:t>
            </a:r>
          </a:p>
          <a:p>
            <a:r>
              <a:rPr lang="ar-SA" sz="3200" b="1" dirty="0" smtClean="0"/>
              <a:t>تريد أن تأتي على بقية الخيام</a:t>
            </a:r>
          </a:p>
          <a:p>
            <a:r>
              <a:rPr lang="ar-SA" sz="3200" b="1" dirty="0" smtClean="0"/>
              <a:t>لو نظرنا في التراكيب ( وجدت نفسي – طال عند أهلها النواح – وكل من بها – قلة </a:t>
            </a:r>
            <a:r>
              <a:rPr lang="ar-SA" sz="3200" b="1" dirty="0" err="1" smtClean="0"/>
              <a:t>الدفا</a:t>
            </a:r>
            <a:r>
              <a:rPr lang="ar-SA" sz="3200" b="1" dirty="0" smtClean="0"/>
              <a:t> – قالت وأكدت – تأتي على بقية الخيام )</a:t>
            </a:r>
          </a:p>
          <a:p>
            <a:r>
              <a:rPr lang="ar-SA" sz="3200" b="1" dirty="0" smtClean="0"/>
              <a:t>وهي تراكيب من الحياة اليومية , ولا تفجر أي دلالات شعورية خاصة , ومن ثم غلبة الطابع التسجيلي , وفقد الشعر فيها نبضه </a:t>
            </a:r>
            <a:r>
              <a:rPr lang="ar-SA" sz="3200" b="1" dirty="0" err="1" smtClean="0"/>
              <a:t>و</a:t>
            </a:r>
            <a:r>
              <a:rPr lang="ar-SA" sz="3200" b="1" dirty="0" smtClean="0"/>
              <a:t> </a:t>
            </a:r>
            <a:r>
              <a:rPr lang="ar-SA" sz="3200" b="1" dirty="0" err="1" smtClean="0"/>
              <a:t>حيوته</a:t>
            </a:r>
            <a:r>
              <a:rPr lang="ar-SA" sz="3200" b="1" dirty="0" smtClean="0"/>
              <a:t> </a:t>
            </a:r>
            <a:r>
              <a:rPr lang="ar-SA" sz="3200" b="1" dirty="0" err="1" smtClean="0"/>
              <a:t>وانفجاراته</a:t>
            </a:r>
            <a:r>
              <a:rPr lang="ar-SA" sz="3200" b="1" dirty="0" smtClean="0"/>
              <a:t> المثيرة , نتيجة لمحدودية الوظيفة التي أداها المعجم وما تكون منه من تراكيب , وانحصارها في مجرد نقل المعلومة , ثم اتسعت رقعة القصيدة على حساب التكثيف والتركيز اللذين يميزان معجم الشعر وتراكيبه . </a:t>
            </a:r>
            <a:endParaRPr lang="ar-SA" sz="32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7" name="مستطيل 6"/>
          <p:cNvSpPr/>
          <p:nvPr/>
        </p:nvSpPr>
        <p:spPr>
          <a:xfrm>
            <a:off x="357158" y="214290"/>
            <a:ext cx="8429652" cy="584775"/>
          </a:xfrm>
          <a:prstGeom prst="rect">
            <a:avLst/>
          </a:prstGeom>
        </p:spPr>
        <p:txBody>
          <a:bodyPr wrap="square">
            <a:spAutoFit/>
          </a:bodyPr>
          <a:lstStyle/>
          <a:p>
            <a:r>
              <a:rPr lang="ar-SA" sz="3200" b="1" dirty="0" smtClean="0"/>
              <a:t> </a:t>
            </a:r>
            <a:endParaRPr lang="ar-SA" sz="3200" dirty="0"/>
          </a:p>
        </p:txBody>
      </p:sp>
      <p:sp>
        <p:nvSpPr>
          <p:cNvPr id="5" name="مستطيل 4"/>
          <p:cNvSpPr/>
          <p:nvPr/>
        </p:nvSpPr>
        <p:spPr>
          <a:xfrm>
            <a:off x="285720" y="357166"/>
            <a:ext cx="8501090" cy="6494085"/>
          </a:xfrm>
          <a:prstGeom prst="rect">
            <a:avLst/>
          </a:prstGeom>
        </p:spPr>
        <p:txBody>
          <a:bodyPr wrap="square">
            <a:spAutoFit/>
          </a:bodyPr>
          <a:lstStyle/>
          <a:p>
            <a:r>
              <a:rPr lang="ar-SA" sz="3200" b="1" dirty="0" smtClean="0"/>
              <a:t> أما القصيدة الثانية , فإننا نرى الشاعر يتعمق الموقف </a:t>
            </a:r>
            <a:r>
              <a:rPr lang="ar-SA" sz="3200" b="1" dirty="0" err="1" smtClean="0"/>
              <a:t>ويغوص</a:t>
            </a:r>
            <a:r>
              <a:rPr lang="ar-SA" sz="3200" b="1" dirty="0" smtClean="0"/>
              <a:t> في أغواره , إنها عن لحظة الشعور بالإحباط والخذلان الداخلي </a:t>
            </a:r>
            <a:r>
              <a:rPr lang="ar-SA" sz="3200" b="1" dirty="0" err="1" smtClean="0"/>
              <a:t>والإنكسار</a:t>
            </a:r>
            <a:r>
              <a:rPr lang="ar-SA" sz="3200" b="1" dirty="0" smtClean="0"/>
              <a:t> بل الموت بلا ثمن:</a:t>
            </a:r>
          </a:p>
          <a:p>
            <a:r>
              <a:rPr lang="ar-SA" sz="3200" b="1" dirty="0" smtClean="0"/>
              <a:t>ونسحب أوصالنا كالسكارى</a:t>
            </a:r>
          </a:p>
          <a:p>
            <a:r>
              <a:rPr lang="ar-SA" sz="3200" b="1" dirty="0" smtClean="0"/>
              <a:t>ونبحث عن موقع ليس فيه سوانا</a:t>
            </a:r>
          </a:p>
          <a:p>
            <a:r>
              <a:rPr lang="ar-SA" sz="3200" b="1" dirty="0" smtClean="0"/>
              <a:t>نذم الزمان ونهجو رياح الليالي</a:t>
            </a:r>
          </a:p>
          <a:p>
            <a:r>
              <a:rPr lang="ar-SA" sz="3200" b="1" dirty="0" smtClean="0"/>
              <a:t>فنسقط من شرفات الخيال</a:t>
            </a:r>
          </a:p>
          <a:p>
            <a:r>
              <a:rPr lang="ar-SA" sz="3200" b="1" dirty="0" smtClean="0"/>
              <a:t>وتمضي تحدق في</a:t>
            </a:r>
          </a:p>
          <a:p>
            <a:r>
              <a:rPr lang="ar-SA" sz="3200" b="1" dirty="0" smtClean="0"/>
              <a:t>وأمضي أحدق فيك</a:t>
            </a:r>
          </a:p>
          <a:p>
            <a:r>
              <a:rPr lang="ar-SA" sz="3200" b="1" dirty="0" smtClean="0"/>
              <a:t>ولستُ الغريب</a:t>
            </a:r>
          </a:p>
          <a:p>
            <a:r>
              <a:rPr lang="ar-SA" sz="3200" dirty="0" smtClean="0"/>
              <a:t>ولستَ الغريب</a:t>
            </a:r>
          </a:p>
          <a:p>
            <a:r>
              <a:rPr lang="ar-SA" sz="3200" dirty="0" smtClean="0"/>
              <a:t>لأصرخ: ما اسمك؟</a:t>
            </a:r>
          </a:p>
          <a:p>
            <a:endParaRPr lang="ar-SA" sz="32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7" name="مستطيل 6"/>
          <p:cNvSpPr/>
          <p:nvPr/>
        </p:nvSpPr>
        <p:spPr>
          <a:xfrm>
            <a:off x="357158" y="214290"/>
            <a:ext cx="8429652" cy="584775"/>
          </a:xfrm>
          <a:prstGeom prst="rect">
            <a:avLst/>
          </a:prstGeom>
        </p:spPr>
        <p:txBody>
          <a:bodyPr wrap="square">
            <a:spAutoFit/>
          </a:bodyPr>
          <a:lstStyle/>
          <a:p>
            <a:r>
              <a:rPr lang="ar-SA" sz="3200" b="1" dirty="0" smtClean="0"/>
              <a:t> </a:t>
            </a:r>
            <a:endParaRPr lang="ar-SA" sz="3200" dirty="0"/>
          </a:p>
        </p:txBody>
      </p:sp>
      <p:sp>
        <p:nvSpPr>
          <p:cNvPr id="5" name="مستطيل 4"/>
          <p:cNvSpPr/>
          <p:nvPr/>
        </p:nvSpPr>
        <p:spPr>
          <a:xfrm>
            <a:off x="357158" y="285728"/>
            <a:ext cx="8424502" cy="6001643"/>
          </a:xfrm>
          <a:prstGeom prst="rect">
            <a:avLst/>
          </a:prstGeom>
        </p:spPr>
        <p:txBody>
          <a:bodyPr wrap="square">
            <a:spAutoFit/>
          </a:bodyPr>
          <a:lstStyle/>
          <a:p>
            <a:r>
              <a:rPr lang="ar-SA" sz="3200" dirty="0" smtClean="0"/>
              <a:t>لأصرخ: ما اسمك؟</a:t>
            </a:r>
          </a:p>
          <a:p>
            <a:r>
              <a:rPr lang="ar-SA" sz="3200" dirty="0" smtClean="0"/>
              <a:t>وأردف: من أي أرض أتيت؟</a:t>
            </a:r>
          </a:p>
          <a:p>
            <a:r>
              <a:rPr lang="ar-SA" sz="3200" dirty="0" smtClean="0"/>
              <a:t>فكأسك كأسي</a:t>
            </a:r>
          </a:p>
          <a:p>
            <a:r>
              <a:rPr lang="ar-SA" sz="3200" dirty="0" smtClean="0"/>
              <a:t>ونشرب من قربة واحدة</a:t>
            </a:r>
          </a:p>
          <a:p>
            <a:r>
              <a:rPr lang="ar-SA" sz="3200" dirty="0" smtClean="0"/>
              <a:t>ونلبس نفس الثياب</a:t>
            </a:r>
          </a:p>
          <a:p>
            <a:r>
              <a:rPr lang="ar-SA" sz="3200" dirty="0" smtClean="0"/>
              <a:t>ونطرق في مأتم واحد</a:t>
            </a:r>
          </a:p>
          <a:p>
            <a:r>
              <a:rPr lang="ar-SA" sz="3200" dirty="0" smtClean="0"/>
              <a:t>وتلف في نظرات العيون لنا أسئلة</a:t>
            </a:r>
          </a:p>
          <a:p>
            <a:r>
              <a:rPr lang="ar-SA" sz="3200" dirty="0" smtClean="0"/>
              <a:t>أنحمل في الناس صيحة ؟</a:t>
            </a:r>
          </a:p>
          <a:p>
            <a:r>
              <a:rPr lang="ar-SA" sz="3200" dirty="0" smtClean="0"/>
              <a:t>ولكننا لا نصيح</a:t>
            </a:r>
          </a:p>
          <a:p>
            <a:r>
              <a:rPr lang="ar-SA" sz="3200" dirty="0" err="1" smtClean="0"/>
              <a:t>كانك</a:t>
            </a:r>
            <a:r>
              <a:rPr lang="ar-SA" sz="3200" dirty="0" smtClean="0"/>
              <a:t> لست </a:t>
            </a:r>
            <a:r>
              <a:rPr lang="ar-SA" sz="3200" dirty="0" err="1" smtClean="0"/>
              <a:t>الطعين</a:t>
            </a:r>
            <a:endParaRPr lang="ar-SA" sz="3200" dirty="0" smtClean="0"/>
          </a:p>
          <a:p>
            <a:r>
              <a:rPr lang="ar-SA" sz="3200" dirty="0" smtClean="0"/>
              <a:t>كأني لست الجريح</a:t>
            </a:r>
          </a:p>
          <a:p>
            <a:r>
              <a:rPr lang="ar-SA" sz="3200" dirty="0" smtClean="0"/>
              <a:t>أنصلب سرا؟</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g_hi" descr="http://t3.gstatic.com/images?q=tbn:ANd9GcRvJcO9AWUEaE7ABHJjIPWluSnikC9Jw4Wy029guaqwy_ypSPleFg">
            <a:hlinkClick r:id="rId2"/>
          </p:cNvPr>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6" name="rg_hi" descr="http://t1.gstatic.com/images?q=tbn:ANd9GcRmHODRfipHZBsMkC0bXPJ3OfikE1E-e8kBXGYYEThm9qJ8I4yctw">
            <a:hlinkClick r:id="rId4"/>
          </p:cNvPr>
          <p:cNvPicPr/>
          <p:nvPr/>
        </p:nvPicPr>
        <p:blipFill>
          <a:blip r:embed="rId5">
            <a:duotone>
              <a:schemeClr val="bg2">
                <a:shade val="45000"/>
                <a:satMod val="135000"/>
              </a:schemeClr>
              <a:prstClr val="white"/>
            </a:duotone>
          </a:blip>
          <a:srcRect/>
          <a:stretch>
            <a:fillRect/>
          </a:stretch>
        </p:blipFill>
        <p:spPr bwMode="auto">
          <a:xfrm>
            <a:off x="0" y="0"/>
            <a:ext cx="9144000" cy="6858000"/>
          </a:xfrm>
          <a:prstGeom prst="rect">
            <a:avLst/>
          </a:prstGeom>
          <a:solidFill>
            <a:schemeClr val="accent2"/>
          </a:solidFill>
          <a:ln w="9525">
            <a:noFill/>
            <a:miter lim="800000"/>
            <a:headEnd/>
            <a:tailEnd/>
          </a:ln>
        </p:spPr>
      </p:pic>
      <p:sp>
        <p:nvSpPr>
          <p:cNvPr id="7" name="مستطيل 6"/>
          <p:cNvSpPr/>
          <p:nvPr/>
        </p:nvSpPr>
        <p:spPr>
          <a:xfrm>
            <a:off x="357158" y="214290"/>
            <a:ext cx="8429652" cy="584775"/>
          </a:xfrm>
          <a:prstGeom prst="rect">
            <a:avLst/>
          </a:prstGeom>
        </p:spPr>
        <p:txBody>
          <a:bodyPr wrap="square">
            <a:spAutoFit/>
          </a:bodyPr>
          <a:lstStyle/>
          <a:p>
            <a:r>
              <a:rPr lang="ar-SA" sz="3200" b="1" dirty="0" smtClean="0"/>
              <a:t> </a:t>
            </a:r>
            <a:endParaRPr lang="ar-SA" sz="3200" dirty="0"/>
          </a:p>
        </p:txBody>
      </p:sp>
      <p:sp>
        <p:nvSpPr>
          <p:cNvPr id="5" name="مستطيل 4"/>
          <p:cNvSpPr/>
          <p:nvPr/>
        </p:nvSpPr>
        <p:spPr>
          <a:xfrm>
            <a:off x="357158" y="285728"/>
            <a:ext cx="8495940" cy="6001643"/>
          </a:xfrm>
          <a:prstGeom prst="rect">
            <a:avLst/>
          </a:prstGeom>
        </p:spPr>
        <p:txBody>
          <a:bodyPr wrap="square">
            <a:spAutoFit/>
          </a:bodyPr>
          <a:lstStyle/>
          <a:p>
            <a:r>
              <a:rPr lang="ar-SA" sz="3200" dirty="0" smtClean="0"/>
              <a:t> وأواه أواه أين الصليب؟</a:t>
            </a:r>
          </a:p>
          <a:p>
            <a:r>
              <a:rPr lang="ar-SA" sz="3200" dirty="0" smtClean="0"/>
              <a:t>وأين أنا؟ أين هم؟ أين أنت؟</a:t>
            </a:r>
          </a:p>
          <a:p>
            <a:r>
              <a:rPr lang="ar-SA" sz="3200" dirty="0" smtClean="0"/>
              <a:t>وهيهات أين مكان المسيح ؟</a:t>
            </a:r>
          </a:p>
          <a:p>
            <a:r>
              <a:rPr lang="ar-SA" sz="3200" dirty="0" smtClean="0"/>
              <a:t> بداية نحس بالهزيمة والانكسار ( نسحب أوصالنا) , ثم تتوالى إلى جزئيات الصورة لكي تؤكد هذا الإحساس وتعمقه .</a:t>
            </a:r>
          </a:p>
          <a:p>
            <a:r>
              <a:rPr lang="ar-SA" sz="3200" dirty="0" smtClean="0"/>
              <a:t>إن الفرق بين القصيدتين على مستوى المعجم الشعري والتراكيب, وكل شيء يوظف توظيفا فنيا  , وكل حرف يرتبط بالمعنى العام الذي تعبر عنه القصيدة , وتتكامل فيما بينها في رسم الصورة الكلية.</a:t>
            </a:r>
          </a:p>
          <a:p>
            <a:r>
              <a:rPr lang="ar-SA" sz="3200" dirty="0" smtClean="0"/>
              <a:t>وكلمة أخيرة : إن الرؤية الفنية للواقع في الشعر تقتضي نوعا خاصا من التعامل مع المعجم ومع الأبنية اللغوية والتراكيب حتى يتحقق شرط الفن في التعبير إلى جانب الموقف الملتزم .</a:t>
            </a:r>
          </a:p>
        </p:txBody>
      </p:sp>
    </p:spTree>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855</TotalTime>
  <Words>4505</Words>
  <Application>Microsoft Office PowerPoint</Application>
  <PresentationFormat>عرض على الشاشة (3:4)‏</PresentationFormat>
  <Paragraphs>369</Paragraphs>
  <Slides>56</Slides>
  <Notes>1</Notes>
  <HiddenSlides>0</HiddenSlides>
  <MMClips>0</MMClips>
  <ScaleCrop>false</ScaleCrop>
  <HeadingPairs>
    <vt:vector size="4" baseType="variant">
      <vt:variant>
        <vt:lpstr>نسق</vt:lpstr>
      </vt:variant>
      <vt:variant>
        <vt:i4>1</vt:i4>
      </vt:variant>
      <vt:variant>
        <vt:lpstr>عناوين الشرائح</vt:lpstr>
      </vt:variant>
      <vt:variant>
        <vt:i4>56</vt:i4>
      </vt:variant>
    </vt:vector>
  </HeadingPairs>
  <TitlesOfParts>
    <vt:vector size="57" baseType="lpstr">
      <vt:lpstr>سمة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ACER</dc:creator>
  <cp:lastModifiedBy>sony</cp:lastModifiedBy>
  <cp:revision>100</cp:revision>
  <dcterms:created xsi:type="dcterms:W3CDTF">2012-02-03T16:31:26Z</dcterms:created>
  <dcterms:modified xsi:type="dcterms:W3CDTF">2013-04-14T03:40:57Z</dcterms:modified>
</cp:coreProperties>
</file>