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14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pPr/>
              <a:t>04/04/1434</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pPr/>
              <a:t>‹#›</a:t>
            </a:fld>
            <a:endParaRPr lang="ar-SA"/>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pPr/>
              <a:t>04/04/1434</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pPr/>
              <a:t>04/04/1434</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pPr/>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04/04/1434</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pPr/>
              <a:t>04/04/1434</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med">
    <p:wipe dir="d"/>
  </p:transition>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pPr algn="ctr"/>
            <a:r>
              <a:rPr lang="ar-SA" dirty="0" smtClean="0"/>
              <a:t>المكتبات ومؤسسات المعلومات في مطالع القرن الواحد والعشرين</a:t>
            </a:r>
            <a:endParaRPr lang="ar-SA" dirty="0"/>
          </a:p>
        </p:txBody>
      </p:sp>
      <p:sp>
        <p:nvSpPr>
          <p:cNvPr id="3" name="عنوان فرعي 2"/>
          <p:cNvSpPr>
            <a:spLocks noGrp="1"/>
          </p:cNvSpPr>
          <p:nvPr>
            <p:ph type="subTitle" idx="1"/>
          </p:nvPr>
        </p:nvSpPr>
        <p:spPr/>
        <p:txBody>
          <a:bodyPr/>
          <a:lstStyle/>
          <a:p>
            <a:pPr algn="ctr"/>
            <a:r>
              <a:rPr lang="en-US" dirty="0" smtClean="0"/>
              <a:t>Libraries and Information Organizations</a:t>
            </a:r>
            <a:endParaRPr lang="ar-SA" dirty="0"/>
          </a:p>
        </p:txBody>
      </p:sp>
    </p:spTree>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smtClean="0"/>
              <a:t>هي مكتبة الدولة وتنشئها الدولة وتمولها من ميزانيتها العامه.</a:t>
            </a:r>
          </a:p>
          <a:p>
            <a:pPr>
              <a:buNone/>
            </a:pPr>
            <a:endParaRPr lang="ar-SA" dirty="0" smtClean="0"/>
          </a:p>
          <a:p>
            <a:r>
              <a:rPr lang="ar-SA" dirty="0" smtClean="0"/>
              <a:t>وتهدف إلى جمع الانتاج الفكري الوطني وتنظمه وتحلله وتيسر الانتفاع </a:t>
            </a:r>
            <a:r>
              <a:rPr lang="ar-SA" dirty="0" err="1" smtClean="0"/>
              <a:t>به</a:t>
            </a:r>
            <a:r>
              <a:rPr lang="ar-SA" dirty="0" smtClean="0"/>
              <a:t> من جانب العلماء والباحثين وعادة لا تعير مقتنياتها خارج جدرانها.</a:t>
            </a:r>
          </a:p>
          <a:p>
            <a:pPr>
              <a:buNone/>
            </a:pPr>
            <a:endParaRPr lang="ar-SA" dirty="0" smtClean="0"/>
          </a:p>
          <a:p>
            <a:r>
              <a:rPr lang="ar-SA" dirty="0" smtClean="0"/>
              <a:t>من أهم المكتبات الوطنية مكتبة الكونجرس-المكتبة البريطانية-المكتبة الوطنية الفرنسية-المكتبة الوطنية اليابانية.</a:t>
            </a:r>
          </a:p>
          <a:p>
            <a:pPr>
              <a:buNone/>
            </a:pPr>
            <a:endParaRPr lang="ar-SA" dirty="0" smtClean="0"/>
          </a:p>
          <a:p>
            <a:r>
              <a:rPr lang="ar-SA" dirty="0" smtClean="0"/>
              <a:t>المكتبات الوطنية تقتني كل الانتاج الفكري الوطني غالبا بحكم قانون الايداع.</a:t>
            </a:r>
            <a:endParaRPr lang="ar-SA" dirty="0"/>
          </a:p>
        </p:txBody>
      </p:sp>
      <p:sp>
        <p:nvSpPr>
          <p:cNvPr id="2" name="عنوان 1"/>
          <p:cNvSpPr>
            <a:spLocks noGrp="1"/>
          </p:cNvSpPr>
          <p:nvPr>
            <p:ph type="title"/>
          </p:nvPr>
        </p:nvSpPr>
        <p:spPr/>
        <p:txBody>
          <a:bodyPr/>
          <a:lstStyle/>
          <a:p>
            <a:pPr algn="ctr"/>
            <a:r>
              <a:rPr lang="ar-SA" dirty="0" smtClean="0"/>
              <a:t>المكتبات الوطنية</a:t>
            </a:r>
            <a:r>
              <a:rPr lang="en-US" dirty="0" smtClean="0"/>
              <a:t>National Libraries </a:t>
            </a:r>
            <a:endParaRPr lang="ar-SA" dirty="0"/>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هي مكتبة تنشئها الدولة للقارئ العام.</a:t>
            </a:r>
          </a:p>
          <a:p>
            <a:pPr>
              <a:buNone/>
            </a:pPr>
            <a:endParaRPr lang="ar-SA" dirty="0" smtClean="0"/>
          </a:p>
          <a:p>
            <a:r>
              <a:rPr lang="ar-SA" dirty="0" smtClean="0"/>
              <a:t>من </a:t>
            </a:r>
            <a:r>
              <a:rPr lang="ar-SA" dirty="0" err="1" smtClean="0"/>
              <a:t>خصائصها :</a:t>
            </a:r>
            <a:endParaRPr lang="ar-SA" dirty="0" smtClean="0"/>
          </a:p>
          <a:p>
            <a:pPr marL="624078" indent="-514350">
              <a:buFont typeface="+mj-lt"/>
              <a:buAutoNum type="arabicPeriod"/>
            </a:pPr>
            <a:r>
              <a:rPr lang="ar-SA" dirty="0" smtClean="0"/>
              <a:t>تقدم خدماتها لجميع المواطنين دون تمييز.</a:t>
            </a:r>
          </a:p>
          <a:p>
            <a:pPr marL="624078" indent="-514350">
              <a:buFont typeface="+mj-lt"/>
              <a:buAutoNum type="arabicPeriod"/>
            </a:pPr>
            <a:r>
              <a:rPr lang="ar-SA" dirty="0" smtClean="0"/>
              <a:t>تقتني مصادر المعلومات من كل فروع المعرفة البشرية العامة دون تعمق للتخصص.</a:t>
            </a:r>
          </a:p>
          <a:p>
            <a:pPr marL="624078" indent="-514350">
              <a:buFont typeface="+mj-lt"/>
              <a:buAutoNum type="arabicPeriod"/>
            </a:pPr>
            <a:r>
              <a:rPr lang="ar-SA" dirty="0" smtClean="0"/>
              <a:t>تقدم خدماتها بالمجان للجميع.</a:t>
            </a:r>
          </a:p>
          <a:p>
            <a:pPr marL="624078" indent="-514350">
              <a:buFont typeface="+mj-lt"/>
              <a:buAutoNum type="arabicPeriod"/>
            </a:pPr>
            <a:r>
              <a:rPr lang="ar-SA" dirty="0" smtClean="0"/>
              <a:t>لا إكراه ولا إجبار على ارتيادها فتسعى فعل كل ما يمكن في سبيل اجتذاب القراء.</a:t>
            </a:r>
          </a:p>
          <a:p>
            <a:pPr marL="624078" indent="-514350">
              <a:buFont typeface="+mj-lt"/>
              <a:buAutoNum type="arabicPeriod"/>
            </a:pPr>
            <a:r>
              <a:rPr lang="ar-SA" dirty="0" smtClean="0"/>
              <a:t>قد تنخرط المكتبات العامه في شبكات ويكون لها فروع فتقوم سياسة التزويد على أساس التكامل وليس الاكتفاء الذاتي والعكس عندما تكون مستقلة.</a:t>
            </a:r>
            <a:endParaRPr lang="ar-SA" dirty="0"/>
          </a:p>
        </p:txBody>
      </p:sp>
      <p:sp>
        <p:nvSpPr>
          <p:cNvPr id="2" name="عنوان 1"/>
          <p:cNvSpPr>
            <a:spLocks noGrp="1"/>
          </p:cNvSpPr>
          <p:nvPr>
            <p:ph type="title"/>
          </p:nvPr>
        </p:nvSpPr>
        <p:spPr/>
        <p:txBody>
          <a:bodyPr/>
          <a:lstStyle/>
          <a:p>
            <a:pPr algn="ctr"/>
            <a:r>
              <a:rPr lang="ar-SA" dirty="0" smtClean="0"/>
              <a:t>المكتبات العامه</a:t>
            </a:r>
            <a:r>
              <a:rPr lang="en-US" dirty="0" smtClean="0"/>
              <a:t>Public Libraries </a:t>
            </a:r>
            <a:endParaRPr lang="ar-SA" dirty="0"/>
          </a:p>
        </p:txBody>
      </p:sp>
    </p:spTree>
  </p:cSld>
  <p:clrMapOvr>
    <a:masterClrMapping/>
  </p:clrMapOvr>
  <p:transition spd="med">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r>
              <a:rPr lang="ar-SA" dirty="0" smtClean="0"/>
              <a:t>تقوم بين جدران المدرسة وهي أول نوع يصادفه المرء في حياته.</a:t>
            </a:r>
          </a:p>
          <a:p>
            <a:pPr>
              <a:buNone/>
            </a:pPr>
            <a:endParaRPr lang="ar-SA" dirty="0" smtClean="0"/>
          </a:p>
          <a:p>
            <a:r>
              <a:rPr lang="ar-SA" dirty="0" smtClean="0"/>
              <a:t>تهدف لخدمة الطلاب والمدرسين والإداريين بالمدرسة وتسعى تقديم مواد القراءة التي تساند المناهج والقراءات الترفيهية والترويحية والتثقيفية.</a:t>
            </a:r>
          </a:p>
          <a:p>
            <a:pPr>
              <a:buNone/>
            </a:pPr>
            <a:endParaRPr lang="ar-SA" dirty="0" smtClean="0"/>
          </a:p>
          <a:p>
            <a:r>
              <a:rPr lang="ar-SA" dirty="0" smtClean="0"/>
              <a:t>تندرج أو تنقسم لمكتبة رئيسية ومكتبة مادة ومكتبة فصل.</a:t>
            </a:r>
          </a:p>
          <a:p>
            <a:pPr>
              <a:buNone/>
            </a:pPr>
            <a:endParaRPr lang="ar-SA" dirty="0" smtClean="0"/>
          </a:p>
          <a:p>
            <a:r>
              <a:rPr lang="ar-SA" dirty="0" smtClean="0"/>
              <a:t>الهدف العام المطلق للمدرسة العصرية هو إعداد الطالب إعدادا سليما يمكنه من مواجهة تحديات عصره ولتنفيذ هذا الهدف ضرورة إحلال ثقافة الابداع والابتكار واكتساب المهارات الأساسية للتعليم وإستمراريته.</a:t>
            </a:r>
          </a:p>
          <a:p>
            <a:endParaRPr lang="ar-SA" dirty="0" smtClean="0"/>
          </a:p>
          <a:p>
            <a:r>
              <a:rPr lang="ar-SA" dirty="0" smtClean="0"/>
              <a:t>ينبثق عن الهدف العام أهداف محددة لمرحلة التعليم الأساسي ولمرحلة التعليم الثانوي.</a:t>
            </a:r>
            <a:endParaRPr lang="ar-SA" dirty="0"/>
          </a:p>
        </p:txBody>
      </p:sp>
      <p:sp>
        <p:nvSpPr>
          <p:cNvPr id="2" name="عنوان 1"/>
          <p:cNvSpPr>
            <a:spLocks noGrp="1"/>
          </p:cNvSpPr>
          <p:nvPr>
            <p:ph type="title"/>
          </p:nvPr>
        </p:nvSpPr>
        <p:spPr/>
        <p:txBody>
          <a:bodyPr/>
          <a:lstStyle/>
          <a:p>
            <a:pPr algn="ctr"/>
            <a:r>
              <a:rPr lang="ar-SA" dirty="0" smtClean="0"/>
              <a:t>المكتبات المدرسية</a:t>
            </a:r>
            <a:r>
              <a:rPr lang="en-US" dirty="0" smtClean="0"/>
              <a:t>School Libraries </a:t>
            </a:r>
            <a:endParaRPr lang="ar-SA" dirty="0"/>
          </a:p>
        </p:txBody>
      </p:sp>
    </p:spTree>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ar-SA" dirty="0" err="1" smtClean="0"/>
              <a:t>وظائفها:</a:t>
            </a:r>
            <a:endParaRPr lang="ar-SA" dirty="0" smtClean="0"/>
          </a:p>
          <a:p>
            <a:pPr marL="624078" indent="-514350">
              <a:buFont typeface="+mj-lt"/>
              <a:buAutoNum type="arabicPeriod"/>
            </a:pPr>
            <a:r>
              <a:rPr lang="ar-SA" dirty="0" smtClean="0"/>
              <a:t>إمداد الطلاب والمدرسين والإداريين بمصادر المعلومات.</a:t>
            </a:r>
          </a:p>
          <a:p>
            <a:pPr marL="624078" indent="-514350">
              <a:buFont typeface="+mj-lt"/>
              <a:buAutoNum type="arabicPeriod"/>
            </a:pPr>
            <a:r>
              <a:rPr lang="ar-SA" dirty="0" smtClean="0"/>
              <a:t>تدريب الطلاب على استخدام المكتبة ومصادرها.</a:t>
            </a:r>
          </a:p>
          <a:p>
            <a:pPr marL="624078" indent="-514350">
              <a:buFont typeface="+mj-lt"/>
              <a:buAutoNum type="arabicPeriod"/>
            </a:pPr>
            <a:r>
              <a:rPr lang="ar-SA" dirty="0" smtClean="0"/>
              <a:t>تقديم المساعدة الخاصة للموهوبين والمعوقين من الطلاب.</a:t>
            </a:r>
          </a:p>
          <a:p>
            <a:pPr marL="624078" indent="-514350">
              <a:buFont typeface="+mj-lt"/>
              <a:buAutoNum type="arabicPeriod"/>
            </a:pPr>
            <a:r>
              <a:rPr lang="ar-SA" dirty="0" smtClean="0"/>
              <a:t>غرس وتنمية عادة القراءة بين الطلاب.</a:t>
            </a:r>
          </a:p>
          <a:p>
            <a:pPr marL="624078" indent="-514350">
              <a:buFont typeface="+mj-lt"/>
              <a:buAutoNum type="arabicPeriod"/>
            </a:pPr>
            <a:r>
              <a:rPr lang="ar-SA" dirty="0" smtClean="0"/>
              <a:t>مساعدة المعلمين في قراءاتهم المتنوعة.</a:t>
            </a:r>
          </a:p>
          <a:p>
            <a:pPr marL="624078" indent="-514350">
              <a:buFont typeface="+mj-lt"/>
              <a:buAutoNum type="arabicPeriod"/>
            </a:pPr>
            <a:r>
              <a:rPr lang="ar-SA" dirty="0" smtClean="0"/>
              <a:t>تقديم خدمات المعلومات للمستفيدين بالمدرسة.</a:t>
            </a:r>
          </a:p>
          <a:p>
            <a:pPr marL="624078" indent="-514350">
              <a:buNone/>
            </a:pPr>
            <a:endParaRPr lang="ar-SA" dirty="0" smtClean="0"/>
          </a:p>
          <a:p>
            <a:r>
              <a:rPr lang="ar-SA" dirty="0" smtClean="0"/>
              <a:t>ومن هنا تحولت إلى مركز مصادر التعلم أو المكتبة الشامله.</a:t>
            </a:r>
          </a:p>
        </p:txBody>
      </p:sp>
      <p:sp>
        <p:nvSpPr>
          <p:cNvPr id="2" name="عنوان 1"/>
          <p:cNvSpPr>
            <a:spLocks noGrp="1"/>
          </p:cNvSpPr>
          <p:nvPr>
            <p:ph type="title"/>
          </p:nvPr>
        </p:nvSpPr>
        <p:spPr/>
        <p:txBody>
          <a:bodyPr/>
          <a:lstStyle/>
          <a:p>
            <a:pPr algn="ctr"/>
            <a:r>
              <a:rPr lang="ar-SA" dirty="0" smtClean="0"/>
              <a:t>المكتبات المدرسية</a:t>
            </a:r>
            <a:r>
              <a:rPr lang="en-US" dirty="0" smtClean="0"/>
              <a:t>School Libraries </a:t>
            </a:r>
            <a:endParaRPr lang="ar-SA" dirty="0"/>
          </a:p>
        </p:txBody>
      </p:sp>
    </p:spTree>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81328"/>
            <a:ext cx="8229600" cy="4900000"/>
          </a:xfrm>
        </p:spPr>
        <p:txBody>
          <a:bodyPr>
            <a:normAutofit fontScale="92500" lnSpcReduction="20000"/>
          </a:bodyPr>
          <a:lstStyle/>
          <a:p>
            <a:r>
              <a:rPr lang="ar-SA" dirty="0" smtClean="0"/>
              <a:t>هي التي تقوم داخل الجامعة لخدمة طلاب وأعضاء هيئة التدريس والإداريين داخل الجامعة وأحيانا الباحثين من خارج الجامعة.</a:t>
            </a:r>
          </a:p>
          <a:p>
            <a:pPr>
              <a:buNone/>
            </a:pPr>
            <a:endParaRPr lang="ar-SA" dirty="0" smtClean="0"/>
          </a:p>
          <a:p>
            <a:r>
              <a:rPr lang="ar-SA" dirty="0" smtClean="0"/>
              <a:t>تندرج في ثلاث </a:t>
            </a:r>
            <a:r>
              <a:rPr lang="ar-SA" dirty="0" smtClean="0">
                <a:solidFill>
                  <a:schemeClr val="accent4">
                    <a:lumMod val="50000"/>
                  </a:schemeClr>
                </a:solidFill>
              </a:rPr>
              <a:t>مستويات</a:t>
            </a:r>
            <a:r>
              <a:rPr lang="ar-SA" dirty="0" smtClean="0"/>
              <a:t> المكتبة المركزية-مكتبة الكلية-مكتبة القسم.</a:t>
            </a:r>
          </a:p>
          <a:p>
            <a:pPr>
              <a:buNone/>
            </a:pPr>
            <a:endParaRPr lang="ar-SA" dirty="0" smtClean="0"/>
          </a:p>
          <a:p>
            <a:r>
              <a:rPr lang="ar-SA" dirty="0" smtClean="0"/>
              <a:t>أوضاع المكتبات الجامعية على صورة من الصور </a:t>
            </a:r>
            <a:r>
              <a:rPr lang="ar-SA" dirty="0" err="1" smtClean="0"/>
              <a:t>التاليه :</a:t>
            </a:r>
            <a:endParaRPr lang="ar-SA" dirty="0" smtClean="0"/>
          </a:p>
          <a:p>
            <a:pPr marL="624078" indent="-514350">
              <a:buFont typeface="+mj-lt"/>
              <a:buAutoNum type="alphaUcPeriod"/>
            </a:pPr>
            <a:r>
              <a:rPr lang="ar-SA" dirty="0" smtClean="0"/>
              <a:t>مكتبة واحدة لكل الجامعة.</a:t>
            </a:r>
          </a:p>
          <a:p>
            <a:pPr marL="624078" indent="-514350">
              <a:buFont typeface="+mj-lt"/>
              <a:buAutoNum type="alphaUcPeriod"/>
            </a:pPr>
            <a:r>
              <a:rPr lang="ar-SA" dirty="0" smtClean="0"/>
              <a:t>مكتبتان داخل الجامعة إحداها للدراسات العليا والأخرى لطلاب المرحلة الجامعية الأولى.</a:t>
            </a:r>
          </a:p>
          <a:p>
            <a:pPr marL="624078" indent="-514350">
              <a:buFont typeface="+mj-lt"/>
              <a:buAutoNum type="alphaUcPeriod"/>
            </a:pPr>
            <a:r>
              <a:rPr lang="ar-SA" dirty="0" smtClean="0"/>
              <a:t>جامعات تكون فيها المكتبة الجامعية مجرد جهاز اداري وفني وتركز على مكتبة الكلية والقسم.</a:t>
            </a:r>
          </a:p>
          <a:p>
            <a:pPr marL="624078" indent="-514350">
              <a:buFont typeface="+mj-lt"/>
              <a:buAutoNum type="alphaUcPeriod"/>
            </a:pPr>
            <a:r>
              <a:rPr lang="ar-SA" dirty="0" smtClean="0"/>
              <a:t>جامعات لا تضم سوى مكتبات للكليات ومكتبات أقسام.</a:t>
            </a:r>
          </a:p>
          <a:p>
            <a:pPr marL="624078" indent="-514350">
              <a:buFont typeface="+mj-lt"/>
              <a:buAutoNum type="alphaUcPeriod"/>
            </a:pPr>
            <a:r>
              <a:rPr lang="ar-SA" dirty="0" smtClean="0"/>
              <a:t>جامعات تضم مكتبة مركزية ومكتبة كلية ومكتبة قسم.</a:t>
            </a:r>
          </a:p>
          <a:p>
            <a:endParaRPr lang="ar-SA" dirty="0"/>
          </a:p>
        </p:txBody>
      </p:sp>
      <p:sp>
        <p:nvSpPr>
          <p:cNvPr id="2" name="عنوان 1"/>
          <p:cNvSpPr>
            <a:spLocks noGrp="1"/>
          </p:cNvSpPr>
          <p:nvPr>
            <p:ph type="title"/>
          </p:nvPr>
        </p:nvSpPr>
        <p:spPr/>
        <p:txBody>
          <a:bodyPr>
            <a:normAutofit/>
          </a:bodyPr>
          <a:lstStyle/>
          <a:p>
            <a:pPr algn="ctr"/>
            <a:r>
              <a:rPr lang="ar-SA" dirty="0" smtClean="0"/>
              <a:t>المكتبات الجامعية</a:t>
            </a:r>
            <a:r>
              <a:rPr lang="en-US" dirty="0" smtClean="0"/>
              <a:t>University Libraries </a:t>
            </a:r>
            <a:endParaRPr lang="ar-SA" dirty="0"/>
          </a:p>
        </p:txBody>
      </p:sp>
    </p:spTree>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r>
              <a:rPr lang="ar-SA" dirty="0" smtClean="0"/>
              <a:t>تقوم في أجهزة الدولة ونتلمسها في السلطة التشريعية والقضائية والتنفيذية </a:t>
            </a:r>
            <a:r>
              <a:rPr lang="ar-SA" dirty="0" smtClean="0"/>
              <a:t>والإجتماعيه</a:t>
            </a:r>
            <a:r>
              <a:rPr lang="ar-SA" dirty="0" smtClean="0"/>
              <a:t>.</a:t>
            </a:r>
            <a:endParaRPr lang="ar-SA" dirty="0" smtClean="0"/>
          </a:p>
          <a:p>
            <a:pPr>
              <a:buNone/>
            </a:pPr>
            <a:endParaRPr lang="ar-SA" dirty="0" smtClean="0"/>
          </a:p>
          <a:p>
            <a:r>
              <a:rPr lang="ar-SA" dirty="0" smtClean="0"/>
              <a:t>تكتسب تخصصها من </a:t>
            </a:r>
            <a:r>
              <a:rPr lang="ar-SA" dirty="0" err="1" smtClean="0"/>
              <a:t>أمرين :</a:t>
            </a:r>
            <a:endParaRPr lang="ar-SA" dirty="0" smtClean="0"/>
          </a:p>
          <a:p>
            <a:pPr marL="624078" indent="-514350">
              <a:buFont typeface="+mj-lt"/>
              <a:buAutoNum type="alphaUcPeriod"/>
            </a:pPr>
            <a:r>
              <a:rPr lang="ar-SA" dirty="0" smtClean="0"/>
              <a:t>تتلون بلون المؤسسة الأم التابعة لها من حيث طبيعة </a:t>
            </a:r>
            <a:r>
              <a:rPr lang="ar-SA" dirty="0" smtClean="0"/>
              <a:t>محتوياتها.</a:t>
            </a:r>
          </a:p>
          <a:p>
            <a:pPr marL="624078" indent="-514350">
              <a:buFont typeface="+mj-lt"/>
              <a:buAutoNum type="alphaUcPeriod"/>
            </a:pPr>
            <a:r>
              <a:rPr lang="ar-SA" dirty="0" smtClean="0"/>
              <a:t>تقدم </a:t>
            </a:r>
            <a:r>
              <a:rPr lang="ar-SA" dirty="0" smtClean="0"/>
              <a:t>خدماتها للعاملين في المؤسسة دون سواهم</a:t>
            </a:r>
            <a:r>
              <a:rPr lang="ar-SA" dirty="0" smtClean="0"/>
              <a:t>.</a:t>
            </a:r>
          </a:p>
          <a:p>
            <a:pPr marL="624078" indent="-514350">
              <a:buNone/>
            </a:pPr>
            <a:endParaRPr lang="ar-SA" dirty="0" smtClean="0"/>
          </a:p>
          <a:p>
            <a:r>
              <a:rPr lang="ar-SA" dirty="0" smtClean="0"/>
              <a:t>مكتبتان تقف بين أن تكون مكتبة عامة ومكتبة متخصصة </a:t>
            </a:r>
            <a:r>
              <a:rPr lang="ar-SA" dirty="0" err="1" smtClean="0"/>
              <a:t>هى :</a:t>
            </a:r>
            <a:endParaRPr lang="ar-SA" dirty="0" smtClean="0"/>
          </a:p>
          <a:p>
            <a:pPr marL="624078" indent="-514350">
              <a:buFont typeface="+mj-lt"/>
              <a:buAutoNum type="arabicParenR"/>
            </a:pPr>
            <a:r>
              <a:rPr lang="ar-SA" dirty="0" smtClean="0"/>
              <a:t>مكتبات السجون.</a:t>
            </a:r>
          </a:p>
          <a:p>
            <a:pPr marL="624078" indent="-514350">
              <a:buFont typeface="+mj-lt"/>
              <a:buAutoNum type="arabicParenR"/>
            </a:pPr>
            <a:r>
              <a:rPr lang="ar-SA" dirty="0" smtClean="0"/>
              <a:t>ومكتبات المؤسسات </a:t>
            </a:r>
            <a:r>
              <a:rPr lang="ar-SA" dirty="0" smtClean="0"/>
              <a:t>الدينية.</a:t>
            </a:r>
            <a:endParaRPr lang="ar-SA" dirty="0"/>
          </a:p>
        </p:txBody>
      </p:sp>
      <p:sp>
        <p:nvSpPr>
          <p:cNvPr id="2" name="عنوان 1"/>
          <p:cNvSpPr>
            <a:spLocks noGrp="1"/>
          </p:cNvSpPr>
          <p:nvPr>
            <p:ph type="title"/>
          </p:nvPr>
        </p:nvSpPr>
        <p:spPr/>
        <p:txBody>
          <a:bodyPr>
            <a:normAutofit fontScale="90000"/>
          </a:bodyPr>
          <a:lstStyle/>
          <a:p>
            <a:pPr algn="ctr"/>
            <a:r>
              <a:rPr lang="ar-SA" dirty="0" smtClean="0"/>
              <a:t>المكتبات المتخصصة </a:t>
            </a:r>
            <a:r>
              <a:rPr lang="en-US" dirty="0" smtClean="0"/>
              <a:t>Special or Specialized Library </a:t>
            </a:r>
            <a:endParaRPr lang="ar-SA" dirty="0"/>
          </a:p>
        </p:txBody>
      </p:sp>
    </p:spTree>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هي مكتبات الأفراد ينشئونها في بيوتهم أو مكاتبهم طبقا لاهتماماتهم واحتياجاتهم</a:t>
            </a:r>
            <a:r>
              <a:rPr lang="ar-SA" dirty="0" smtClean="0"/>
              <a:t>.</a:t>
            </a:r>
          </a:p>
          <a:p>
            <a:pPr>
              <a:buNone/>
            </a:pPr>
            <a:endParaRPr lang="ar-SA" dirty="0" smtClean="0"/>
          </a:p>
          <a:p>
            <a:r>
              <a:rPr lang="ar-SA" dirty="0" smtClean="0"/>
              <a:t>ينتشر هذا النوع من المكتبات لدى العلماء والباحثين والمفكرين</a:t>
            </a:r>
            <a:r>
              <a:rPr lang="ar-SA" dirty="0" smtClean="0"/>
              <a:t>.</a:t>
            </a:r>
          </a:p>
          <a:p>
            <a:pPr>
              <a:buNone/>
            </a:pPr>
            <a:endParaRPr lang="ar-SA" dirty="0" smtClean="0"/>
          </a:p>
          <a:p>
            <a:r>
              <a:rPr lang="ar-SA" dirty="0" smtClean="0"/>
              <a:t>دوافع تكوين المكتبة الخاصة إما عن حب أو عشق أو جنون جمع الكتب وهي ثالث درجة وأعلاها</a:t>
            </a:r>
            <a:r>
              <a:rPr lang="ar-SA" dirty="0" smtClean="0"/>
              <a:t>.</a:t>
            </a:r>
          </a:p>
          <a:p>
            <a:pPr>
              <a:buNone/>
            </a:pPr>
            <a:endParaRPr lang="ar-SA" dirty="0" smtClean="0"/>
          </a:p>
          <a:p>
            <a:r>
              <a:rPr lang="ar-SA" dirty="0" smtClean="0"/>
              <a:t>تكشف هذا النوع من المكتبات عن درجة تحضر المجتمع ونظرة الناس إلى الكتب والمكتبات.</a:t>
            </a:r>
            <a:endParaRPr lang="ar-SA" dirty="0"/>
          </a:p>
        </p:txBody>
      </p:sp>
      <p:sp>
        <p:nvSpPr>
          <p:cNvPr id="2" name="عنوان 1"/>
          <p:cNvSpPr>
            <a:spLocks noGrp="1"/>
          </p:cNvSpPr>
          <p:nvPr>
            <p:ph type="title"/>
          </p:nvPr>
        </p:nvSpPr>
        <p:spPr/>
        <p:txBody>
          <a:bodyPr>
            <a:normAutofit fontScale="90000"/>
          </a:bodyPr>
          <a:lstStyle/>
          <a:p>
            <a:pPr algn="ctr"/>
            <a:r>
              <a:rPr lang="ar-SA" dirty="0" smtClean="0"/>
              <a:t>المكتبات الخاصة أو الشخصية</a:t>
            </a:r>
            <a:r>
              <a:rPr lang="en-US" dirty="0" smtClean="0"/>
              <a:t>Personal or Private Library</a:t>
            </a:r>
            <a:endParaRPr lang="ar-SA" dirty="0"/>
          </a:p>
        </p:txBody>
      </p:sp>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خرجت من بطن المكتبة المتخصصة وهو امتداد لها وتعميق لوظائفها ينظر لها كمكتبة متخصصة متطورة</a:t>
            </a:r>
            <a:r>
              <a:rPr lang="ar-SA" dirty="0" smtClean="0"/>
              <a:t>.</a:t>
            </a:r>
          </a:p>
          <a:p>
            <a:pPr>
              <a:buNone/>
            </a:pPr>
            <a:endParaRPr lang="ar-SA" dirty="0" smtClean="0"/>
          </a:p>
          <a:p>
            <a:r>
              <a:rPr lang="ar-SA" dirty="0" smtClean="0"/>
              <a:t>علم التوثيق بمعنى </a:t>
            </a:r>
            <a:r>
              <a:rPr lang="ar-SA" dirty="0" err="1" smtClean="0"/>
              <a:t>تكشيف</a:t>
            </a:r>
            <a:r>
              <a:rPr lang="ar-SA" dirty="0" smtClean="0"/>
              <a:t> واستخلاص النصوص والمعلومات</a:t>
            </a:r>
            <a:r>
              <a:rPr lang="ar-SA" dirty="0" smtClean="0"/>
              <a:t>.</a:t>
            </a:r>
          </a:p>
          <a:p>
            <a:pPr>
              <a:buNone/>
            </a:pPr>
            <a:endParaRPr lang="ar-SA" dirty="0" smtClean="0"/>
          </a:p>
          <a:p>
            <a:r>
              <a:rPr lang="ar-SA" dirty="0" smtClean="0"/>
              <a:t>تضع مراكز </a:t>
            </a:r>
            <a:r>
              <a:rPr lang="ar-SA" dirty="0" err="1" smtClean="0"/>
              <a:t>المعلومات </a:t>
            </a:r>
            <a:r>
              <a:rPr lang="ar-SA" dirty="0" smtClean="0"/>
              <a:t>(التوثيق</a:t>
            </a:r>
            <a:r>
              <a:rPr lang="ar-SA" dirty="0" smtClean="0"/>
              <a:t>) قدما </a:t>
            </a:r>
            <a:r>
              <a:rPr lang="ar-SA" dirty="0" smtClean="0"/>
              <a:t>في القديم وقدما في الجديد.</a:t>
            </a:r>
          </a:p>
          <a:p>
            <a:endParaRPr lang="ar-SA" dirty="0"/>
          </a:p>
        </p:txBody>
      </p:sp>
      <p:sp>
        <p:nvSpPr>
          <p:cNvPr id="2" name="عنوان 1"/>
          <p:cNvSpPr>
            <a:spLocks noGrp="1"/>
          </p:cNvSpPr>
          <p:nvPr>
            <p:ph type="title"/>
          </p:nvPr>
        </p:nvSpPr>
        <p:spPr/>
        <p:txBody>
          <a:bodyPr>
            <a:normAutofit fontScale="90000"/>
          </a:bodyPr>
          <a:lstStyle/>
          <a:p>
            <a:pPr algn="ctr"/>
            <a:r>
              <a:rPr lang="ar-SA" dirty="0" smtClean="0"/>
              <a:t>مراكز </a:t>
            </a:r>
            <a:r>
              <a:rPr lang="ar-SA" dirty="0" err="1" smtClean="0"/>
              <a:t>المعلومات </a:t>
            </a:r>
            <a:r>
              <a:rPr lang="ar-SA" dirty="0" smtClean="0"/>
              <a:t>(التوثيق</a:t>
            </a:r>
            <a:r>
              <a:rPr lang="ar-SA" dirty="0" err="1" smtClean="0"/>
              <a:t>)</a:t>
            </a:r>
            <a:r>
              <a:rPr lang="en-US" dirty="0" smtClean="0"/>
              <a:t>Information </a:t>
            </a:r>
            <a:r>
              <a:rPr lang="en-US" dirty="0" err="1" smtClean="0"/>
              <a:t>orDocumentation</a:t>
            </a:r>
            <a:r>
              <a:rPr lang="en-US" dirty="0" smtClean="0"/>
              <a:t> Center </a:t>
            </a:r>
            <a:endParaRPr lang="ar-SA" dirty="0"/>
          </a:p>
        </p:txBody>
      </p:sp>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ظهرت مع تطور الحاسب الآلي وتحوله إلى آلة للاختزان واسترجاع المعلومات بطريقة آلية وعلى وسائط إلكترونية</a:t>
            </a:r>
            <a:r>
              <a:rPr lang="ar-SA" dirty="0" smtClean="0"/>
              <a:t>.</a:t>
            </a:r>
          </a:p>
          <a:p>
            <a:pPr>
              <a:buNone/>
            </a:pPr>
            <a:endParaRPr lang="ar-SA" dirty="0" smtClean="0"/>
          </a:p>
          <a:p>
            <a:r>
              <a:rPr lang="ar-SA" dirty="0" smtClean="0"/>
              <a:t>تعتبر امتداد آلي للمكتبة المتخصصة ومركز المعلومات فهي متخصصة بموضوع أو مجال معين</a:t>
            </a:r>
            <a:r>
              <a:rPr lang="ar-SA" dirty="0" smtClean="0"/>
              <a:t>.</a:t>
            </a:r>
          </a:p>
          <a:p>
            <a:pPr>
              <a:buNone/>
            </a:pPr>
            <a:endParaRPr lang="ar-SA" dirty="0" smtClean="0"/>
          </a:p>
          <a:p>
            <a:r>
              <a:rPr lang="ar-SA" dirty="0" smtClean="0"/>
              <a:t>لم تعرف بنوك غير متخصصة سوا بنك معلومات جريدة نيويورك </a:t>
            </a:r>
            <a:r>
              <a:rPr lang="ar-SA" dirty="0" err="1" smtClean="0"/>
              <a:t>تايمز</a:t>
            </a:r>
            <a:r>
              <a:rPr lang="ar-SA" dirty="0" err="1" smtClean="0"/>
              <a:t>.</a:t>
            </a:r>
            <a:endParaRPr lang="ar-SA" dirty="0" smtClean="0"/>
          </a:p>
          <a:p>
            <a:pPr>
              <a:buNone/>
            </a:pPr>
            <a:endParaRPr lang="ar-SA" dirty="0" smtClean="0"/>
          </a:p>
          <a:p>
            <a:r>
              <a:rPr lang="ar-SA" dirty="0" smtClean="0"/>
              <a:t>تتعامل البنوك مع ملفات آلية وأقراص </a:t>
            </a:r>
            <a:r>
              <a:rPr lang="ar-SA" dirty="0" smtClean="0"/>
              <a:t>ليزر </a:t>
            </a:r>
            <a:r>
              <a:rPr lang="ar-SA" dirty="0" err="1" smtClean="0"/>
              <a:t>وغيرها.</a:t>
            </a:r>
            <a:r>
              <a:rPr lang="ar-SA" dirty="0" smtClean="0"/>
              <a:t> </a:t>
            </a:r>
            <a:endParaRPr lang="ar-SA" dirty="0"/>
          </a:p>
        </p:txBody>
      </p:sp>
      <p:sp>
        <p:nvSpPr>
          <p:cNvPr id="2" name="عنوان 1"/>
          <p:cNvSpPr>
            <a:spLocks noGrp="1"/>
          </p:cNvSpPr>
          <p:nvPr>
            <p:ph type="title"/>
          </p:nvPr>
        </p:nvSpPr>
        <p:spPr/>
        <p:txBody>
          <a:bodyPr/>
          <a:lstStyle/>
          <a:p>
            <a:pPr algn="ctr"/>
            <a:r>
              <a:rPr lang="ar-SA" dirty="0" smtClean="0"/>
              <a:t>بنوك المعلومات</a:t>
            </a:r>
            <a:r>
              <a:rPr lang="en-US" dirty="0" smtClean="0"/>
              <a:t>Data Bank </a:t>
            </a:r>
            <a:endParaRPr lang="ar-SA" dirty="0"/>
          </a:p>
        </p:txBody>
      </p:sp>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تشير إلى مجموعة من بنوك المعلومات كل منها يغطي مجالا محددا</a:t>
            </a:r>
            <a:r>
              <a:rPr lang="ar-SA" dirty="0" smtClean="0"/>
              <a:t>.</a:t>
            </a:r>
          </a:p>
          <a:p>
            <a:pPr>
              <a:buNone/>
            </a:pPr>
            <a:endParaRPr lang="ar-SA" dirty="0" smtClean="0"/>
          </a:p>
          <a:p>
            <a:r>
              <a:rPr lang="ar-SA" dirty="0" smtClean="0"/>
              <a:t>مثل قاعدة العلوم البحته وتضم بنك معلومات الكيمياء وبنك معلومات الأحياء وبنك معلومات الفيزياء وغير ذلك</a:t>
            </a:r>
            <a:r>
              <a:rPr lang="ar-SA" dirty="0" smtClean="0"/>
              <a:t>.</a:t>
            </a:r>
          </a:p>
          <a:p>
            <a:pPr>
              <a:buNone/>
            </a:pPr>
            <a:endParaRPr lang="ar-SA" dirty="0" smtClean="0"/>
          </a:p>
          <a:p>
            <a:r>
              <a:rPr lang="ar-SA" dirty="0" smtClean="0"/>
              <a:t>تتعامل مع المعلومات الإلكترونية.</a:t>
            </a:r>
            <a:endParaRPr lang="ar-SA" dirty="0"/>
          </a:p>
        </p:txBody>
      </p:sp>
      <p:sp>
        <p:nvSpPr>
          <p:cNvPr id="2" name="عنوان 1"/>
          <p:cNvSpPr>
            <a:spLocks noGrp="1"/>
          </p:cNvSpPr>
          <p:nvPr>
            <p:ph type="title"/>
          </p:nvPr>
        </p:nvSpPr>
        <p:spPr/>
        <p:txBody>
          <a:bodyPr/>
          <a:lstStyle/>
          <a:p>
            <a:pPr algn="ctr"/>
            <a:r>
              <a:rPr lang="ar-SA" dirty="0" smtClean="0"/>
              <a:t>قواعد المعلومات</a:t>
            </a:r>
            <a:r>
              <a:rPr lang="en-US" dirty="0" smtClean="0"/>
              <a:t>Data Bases </a:t>
            </a:r>
            <a:endParaRPr lang="ar-SA" dirty="0"/>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هي مجموعة من بنوك المعلومات أو قاعدة المعلومات المبعثرة جغرافيا المتنائية مكانيا ويربط بينها شبكة اتصالات</a:t>
            </a:r>
            <a:r>
              <a:rPr lang="ar-SA" dirty="0" smtClean="0"/>
              <a:t>.</a:t>
            </a:r>
          </a:p>
          <a:p>
            <a:pPr>
              <a:buNone/>
            </a:pPr>
            <a:endParaRPr lang="ar-SA" dirty="0" smtClean="0"/>
          </a:p>
          <a:p>
            <a:r>
              <a:rPr lang="ar-SA" dirty="0" smtClean="0"/>
              <a:t>تتعامل مع مصادر معلومات إلكترونية.</a:t>
            </a:r>
            <a:endParaRPr lang="ar-SA" dirty="0"/>
          </a:p>
        </p:txBody>
      </p:sp>
      <p:sp>
        <p:nvSpPr>
          <p:cNvPr id="2" name="عنوان 1"/>
          <p:cNvSpPr>
            <a:spLocks noGrp="1"/>
          </p:cNvSpPr>
          <p:nvPr>
            <p:ph type="title"/>
          </p:nvPr>
        </p:nvSpPr>
        <p:spPr/>
        <p:txBody>
          <a:bodyPr>
            <a:normAutofit fontScale="90000"/>
          </a:bodyPr>
          <a:lstStyle/>
          <a:p>
            <a:pPr algn="ctr"/>
            <a:r>
              <a:rPr lang="ar-SA" dirty="0" smtClean="0"/>
              <a:t>شبكات المعلومات</a:t>
            </a:r>
            <a:r>
              <a:rPr lang="en-US" dirty="0" smtClean="0"/>
              <a:t>Information Network </a:t>
            </a:r>
            <a:endParaRPr lang="ar-SA" dirty="0"/>
          </a:p>
        </p:txBody>
      </p:sp>
    </p:spTree>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هي طريقة جديدة للاتصال بالمعلومات والولوج إلى قاعدة البيانات حيث يجلس المستفيد إلى الحاسب ويضع على رأسه جهازا معينا فيجد نفسه وقد انتقل أثيريا إلى المكتبة ويتنقل بين رفوفها ويقلب صفحات الكتب وغيرها</a:t>
            </a:r>
            <a:r>
              <a:rPr lang="ar-SA" dirty="0" smtClean="0"/>
              <a:t>.</a:t>
            </a:r>
          </a:p>
          <a:p>
            <a:pPr>
              <a:buNone/>
            </a:pPr>
            <a:endParaRPr lang="ar-SA" dirty="0" smtClean="0"/>
          </a:p>
          <a:p>
            <a:r>
              <a:rPr lang="ar-SA" dirty="0" smtClean="0"/>
              <a:t>تتعامل مع معلومات إلكترونية بطريقة تخيلية إلا أن المصادر هي حقيقة لها وجود مادي ملموس ولكن في مكان </a:t>
            </a:r>
            <a:r>
              <a:rPr lang="ar-SA" dirty="0" err="1" smtClean="0"/>
              <a:t>بعيد .</a:t>
            </a:r>
            <a:endParaRPr lang="ar-SA" dirty="0"/>
          </a:p>
        </p:txBody>
      </p:sp>
      <p:sp>
        <p:nvSpPr>
          <p:cNvPr id="2" name="عنوان 1"/>
          <p:cNvSpPr>
            <a:spLocks noGrp="1"/>
          </p:cNvSpPr>
          <p:nvPr>
            <p:ph type="title"/>
          </p:nvPr>
        </p:nvSpPr>
        <p:spPr/>
        <p:txBody>
          <a:bodyPr>
            <a:normAutofit fontScale="90000"/>
          </a:bodyPr>
          <a:lstStyle/>
          <a:p>
            <a:pPr algn="ctr"/>
            <a:r>
              <a:rPr lang="ar-SA" dirty="0" smtClean="0"/>
              <a:t>المكتبات التخيلية الافتراضية </a:t>
            </a:r>
            <a:r>
              <a:rPr lang="ar-SA" dirty="0" err="1" smtClean="0"/>
              <a:t>المعراجية</a:t>
            </a:r>
            <a:r>
              <a:rPr lang="en-US" dirty="0" smtClean="0"/>
              <a:t>Virtual Reality </a:t>
            </a:r>
            <a:endParaRPr lang="ar-SA" dirty="0"/>
          </a:p>
        </p:txBody>
      </p:sp>
    </p:spTree>
  </p:cSld>
  <p:clrMapOvr>
    <a:masterClrMapping/>
  </p:clrMapOvr>
  <p:transition spd="med">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624078" indent="-514350">
              <a:buFont typeface="+mj-cs"/>
              <a:buAutoNum type="arabic1Minus"/>
            </a:pPr>
            <a:r>
              <a:rPr lang="ar-SA" dirty="0" smtClean="0"/>
              <a:t>لكل قارئ </a:t>
            </a:r>
            <a:r>
              <a:rPr lang="ar-SA" dirty="0" smtClean="0"/>
              <a:t>كتابه.</a:t>
            </a:r>
          </a:p>
          <a:p>
            <a:pPr marL="624078" indent="-514350">
              <a:buFont typeface="+mj-cs"/>
              <a:buAutoNum type="arabic1Minus"/>
            </a:pPr>
            <a:r>
              <a:rPr lang="ar-SA" dirty="0" smtClean="0"/>
              <a:t>لكل </a:t>
            </a:r>
            <a:r>
              <a:rPr lang="ar-SA" dirty="0" smtClean="0"/>
              <a:t>كتاب </a:t>
            </a:r>
            <a:r>
              <a:rPr lang="ar-SA" dirty="0" smtClean="0"/>
              <a:t>قارئه.</a:t>
            </a:r>
          </a:p>
          <a:p>
            <a:pPr marL="624078" indent="-514350">
              <a:buFont typeface="+mj-cs"/>
              <a:buAutoNum type="arabic1Minus"/>
            </a:pPr>
            <a:r>
              <a:rPr lang="ar-SA" dirty="0" smtClean="0"/>
              <a:t>المكتبة </a:t>
            </a:r>
            <a:r>
              <a:rPr lang="ar-SA" dirty="0" smtClean="0"/>
              <a:t>جسم حي نام </a:t>
            </a:r>
            <a:r>
              <a:rPr lang="ar-SA" dirty="0" smtClean="0"/>
              <a:t>أبدا.</a:t>
            </a:r>
          </a:p>
          <a:p>
            <a:pPr marL="624078" indent="-514350">
              <a:buFont typeface="+mj-cs"/>
              <a:buAutoNum type="arabic1Minus"/>
            </a:pPr>
            <a:r>
              <a:rPr lang="ar-SA" dirty="0" smtClean="0"/>
              <a:t>وفر </a:t>
            </a:r>
            <a:r>
              <a:rPr lang="ar-SA" dirty="0" smtClean="0"/>
              <a:t>وقت القارئ</a:t>
            </a:r>
            <a:r>
              <a:rPr lang="ar-SA" dirty="0" smtClean="0"/>
              <a:t>.</a:t>
            </a:r>
          </a:p>
          <a:p>
            <a:pPr marL="624078" indent="-514350">
              <a:buNone/>
            </a:pPr>
            <a:endParaRPr lang="ar-SA" dirty="0" smtClean="0"/>
          </a:p>
          <a:p>
            <a:r>
              <a:rPr lang="ar-SA" dirty="0" smtClean="0"/>
              <a:t>هذه القوانين تصلح كإطار عام لسياسة التزويد المطلقة.</a:t>
            </a:r>
            <a:endParaRPr lang="ar-SA" dirty="0"/>
          </a:p>
        </p:txBody>
      </p:sp>
      <p:sp>
        <p:nvSpPr>
          <p:cNvPr id="2" name="عنوان 1"/>
          <p:cNvSpPr>
            <a:spLocks noGrp="1"/>
          </p:cNvSpPr>
          <p:nvPr>
            <p:ph type="title"/>
          </p:nvPr>
        </p:nvSpPr>
        <p:spPr/>
        <p:txBody>
          <a:bodyPr/>
          <a:lstStyle/>
          <a:p>
            <a:pPr algn="ctr"/>
            <a:r>
              <a:rPr lang="ar-SA" dirty="0" smtClean="0"/>
              <a:t>قوانين </a:t>
            </a:r>
            <a:r>
              <a:rPr lang="ar-SA" dirty="0" err="1" smtClean="0"/>
              <a:t>رانجاناثان</a:t>
            </a:r>
            <a:endParaRPr lang="ar-SA" dirty="0"/>
          </a:p>
        </p:txBody>
      </p:sp>
    </p:spTree>
  </p:cSld>
  <p:clrMapOvr>
    <a:masterClrMapping/>
  </p:clrMapOvr>
  <p:transition spd="med">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137</TotalTime>
  <Words>762</Words>
  <Application>Microsoft Office PowerPoint</Application>
  <PresentationFormat>عرض على الشاشة (3:4)‏</PresentationFormat>
  <Paragraphs>103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ملتقى</vt:lpstr>
      <vt:lpstr>المكتبات ومؤسسات المعلومات في مطالع القرن الواحد والعشرين</vt:lpstr>
      <vt:lpstr>المكتبات الوطنيةNational Libraries </vt:lpstr>
      <vt:lpstr>المكتبات العامهPublic Libraries </vt:lpstr>
      <vt:lpstr>المكتبات المدرسيةSchool Libraries </vt:lpstr>
      <vt:lpstr>المكتبات المدرسيةSchool Libraries </vt:lpstr>
      <vt:lpstr>المكتبات الجامعيةUniversity Libraries </vt:lpstr>
      <vt:lpstr>المكتبات المتخصصة Special or Specialized Library </vt:lpstr>
      <vt:lpstr>المكتبات الخاصة أو الشخصيةPersonal or Private Library</vt:lpstr>
      <vt:lpstr>مراكز المعلومات (التوثيق)Information orDocumentation Center </vt:lpstr>
      <vt:lpstr>بنوك المعلوماتData Bank </vt:lpstr>
      <vt:lpstr>قواعد المعلوماتData Bases </vt:lpstr>
      <vt:lpstr>شبكات المعلوماتInformation Network </vt:lpstr>
      <vt:lpstr>المكتبات التخيلية الافتراضية المعراجيةVirtual Reality </vt:lpstr>
      <vt:lpstr>قوانين رانجاناثان</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المكتبات ومؤسسات المعلومات في مطالع القرن الواحد والعشرين</dc:title>
  <dc:creator>VAIO</dc:creator>
  <cp:lastModifiedBy>باني</cp:lastModifiedBy>
  <cp:revision>22</cp:revision>
  <dcterms:created xsi:type="dcterms:W3CDTF">2013-02-13T15:52:22Z</dcterms:created>
  <dcterms:modified xsi:type="dcterms:W3CDTF">2013-02-14T16:27:33Z</dcterms:modified>
</cp:coreProperties>
</file>