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75" r:id="rId20"/>
    <p:sldId id="273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dirty="0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22/04/1434</a:t>
            </a:fld>
            <a:endParaRPr lang="ar-SA" dirty="0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randomBar/>
  </p:transition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شكل بيضاوي 5"/>
          <p:cNvSpPr/>
          <p:nvPr/>
        </p:nvSpPr>
        <p:spPr>
          <a:xfrm>
            <a:off x="2555776" y="1484784"/>
            <a:ext cx="3923928" cy="2636912"/>
          </a:xfrm>
          <a:prstGeom prst="ellipse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+mj-ea"/>
                <a:cs typeface="Arabic Typesetting" pitchFamily="66" charset="-78"/>
              </a:rPr>
              <a:t>يا معلم ابراهيم علمني</a:t>
            </a:r>
          </a:p>
          <a:p>
            <a:pPr algn="ctr"/>
            <a:r>
              <a:rPr lang="ar-SA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+mj-ea"/>
                <a:cs typeface="Arabic Typesetting" pitchFamily="66" charset="-78"/>
              </a:rPr>
              <a:t>ويا مفهم سليمان فهمنى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7772400" cy="1829761"/>
          </a:xfrm>
        </p:spPr>
        <p:txBody>
          <a:bodyPr>
            <a:no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اختيار الكتب في مكتبات الكليات والمكتبات الجامعية</a:t>
            </a:r>
            <a:endParaRPr lang="ar-SA" sz="5400" b="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151464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الفرق بين الكلية والمعهد ليس فارقا كبيرا بل هو يتمثل في أن نطاق الدراسة بالمعهد يكون أكثر تحديدا عنه في الكلية.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كما أن عدد الطلبة في المعهد أقل كثيرا عن عدد الطلبة في الكلية.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كما أن سنوات الدراسة في بعض المعاهد أقصر من الكليات.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المكتبة في الكلية والمعهد تخدم مجتمعا أكثر تجانسا.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كما أن مكتبة الكلية والمعهد تعمل في منطقة وسط بين المكتبة العامة والمدرسية والجامعية فهي إذن ورثت خصائص هذه المكتبات جميعا.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مكتبة الكلية والمعهد لم يقصد بها أساسا أن تكون كمكتبة الجامعة مركزا للبحث ولكنها تخدم الطلاب في مرحلة ما قبل التخرج بالتالي تحتاج إلى كتب عميقة التخصص.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كما أن إضافة مقررات جديدة يؤثر تأثيرا واضحا في عملية الشراء.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خلاصة القول أن وظيفة مكتبة الكلية والمعهد تحتم عليها اختيار الكتب التى تتماشى مع برنامجها التعليمي والاستعمال المباشر لأفرادها.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مقـــدمـــة</a:t>
            </a:r>
          </a:p>
        </p:txBody>
      </p:sp>
    </p:spTree>
    <p:extLst>
      <p:ext uri="{BB962C8B-B14F-4D97-AF65-F5344CB8AC3E}">
        <p14:creationId xmlns:p14="http://schemas.microsoft.com/office/powerpoint/2010/main" xmlns="" val="3832263058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الوسط الطلابي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أعضاء هيئة التدريس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المناهج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طرق التدريس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مدى الاعتماد على المطالعة الداخلية في المكتبة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جغرافية المكتبة 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الجو الثقافي</a:t>
            </a:r>
            <a:endParaRPr lang="ar-SA" sz="2800" b="1" dirty="0">
              <a:solidFill>
                <a:srgbClr val="002060"/>
              </a:solidFill>
              <a:cs typeface="Akhbar MT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العوامل المتحكمة في اسس اختيار الكتب من مكتبة كلية إلى أخرى</a:t>
            </a:r>
          </a:p>
        </p:txBody>
      </p:sp>
    </p:spTree>
    <p:extLst>
      <p:ext uri="{BB962C8B-B14F-4D97-AF65-F5344CB8AC3E}">
        <p14:creationId xmlns:p14="http://schemas.microsoft.com/office/powerpoint/2010/main" xmlns="" val="1358126658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الادارة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أعضاء هيئة التدريس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أمين المكتبة وموظفوها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لجنة المكتبة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الطلبة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تنظيم عملية الاختيار وتحديد مسؤوليتها</a:t>
            </a:r>
          </a:p>
        </p:txBody>
      </p:sp>
    </p:spTree>
    <p:extLst>
      <p:ext uri="{BB962C8B-B14F-4D97-AF65-F5344CB8AC3E}">
        <p14:creationId xmlns:p14="http://schemas.microsoft.com/office/powerpoint/2010/main" xmlns="" val="3221362308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067944" y="2276872"/>
            <a:ext cx="4546848" cy="3168352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تخصيص الميزانية الكافية لشراء الكتب.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دعوة أعضاء هيئة التدريس للاشتراك في عملية الاختيار.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كما يمكن للعميد والوكيل أن يوصوا بكتب معينة للشراء</a:t>
            </a:r>
            <a:r>
              <a:rPr lang="ar-SA" dirty="0" smtClean="0"/>
              <a:t>.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الادارة</a:t>
            </a:r>
            <a:endParaRPr lang="ar-SA" sz="5400" b="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314295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ضرورة التعاون الوثيق بين أمين المكتبة وأعضاء هيئة التدريس.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البعض يوصي بوضع عملية الاختيار في يد عضو هيئة التدريس واعتباره مسؤولا مسئولية كاملة عن نمو المجموعة في موضوع تخصصه.</a:t>
            </a:r>
          </a:p>
          <a:p>
            <a:pPr>
              <a:buNone/>
            </a:pPr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قد يبدو الإجراء عاديا ومقبولا ولكن عيوب هذه الطريقة وعواقبها :</a:t>
            </a:r>
          </a:p>
          <a:p>
            <a:pP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أن أعضاء هيئة التدريس لا يهتمون كثيرا بقراءة نقد الكتب في الدوريات وإعلانات الناشرين.</a:t>
            </a:r>
          </a:p>
          <a:p>
            <a:pP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أنهم ليس على إلمام ومعرفة كافية بالببليوجرافيات.</a:t>
            </a:r>
          </a:p>
          <a:p>
            <a:pP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غالبيتهم ليس لديهم الوقت الكافي.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أعضــــاء هيئــة التــدريــس</a:t>
            </a:r>
          </a:p>
        </p:txBody>
      </p:sp>
    </p:spTree>
    <p:extLst>
      <p:ext uri="{BB962C8B-B14F-4D97-AF65-F5344CB8AC3E}">
        <p14:creationId xmlns:p14="http://schemas.microsoft.com/office/powerpoint/2010/main" xmlns="" val="2277106820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الإدارة الكاملة لعملية اختيار الكتب.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دعوة لجنة المكتبة إلى مساعدته في توزيع مخصصات الشراء.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دعوة أعضاء هيئة التدريس إلى الاشتراك الفعلي في عملية الاختيار.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الدراسة المنظمة للببليوجرافيات ووسائل نقد الكتب بقصد المحافظة على النمو العام للمجموعة.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تشجيع الطلبة على اقتراح كتب يرغبونها.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التعاون مع هيئة التدريس في تطوير مجموعة المراجع.</a:t>
            </a:r>
            <a:endParaRPr lang="ar-SA" sz="2800" b="1" dirty="0">
              <a:solidFill>
                <a:srgbClr val="002060"/>
              </a:solidFill>
              <a:cs typeface="Akhbar MT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أمين المكتبة وموظفوهـــا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339752" y="1481328"/>
            <a:ext cx="6347048" cy="518803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cs typeface="Akhbar MT" pitchFamily="2" charset="-78"/>
              </a:rPr>
              <a:t>ان المعايير العددية عند تقييم مجموعات مكتبات الكليات والمعاهد تلاقي صعوبة كبيرة في التأييد.</a:t>
            </a:r>
          </a:p>
          <a:p>
            <a:pP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cs typeface="Akhbar MT" pitchFamily="2" charset="-78"/>
              </a:rPr>
              <a:t>إلا أن 50000 من المجلدات اختيرت بدقة يمكن أن تكون الحد الأدنى لمجموعة مكتبة كلية بها 600 طالب على أن تنمو باتزان.</a:t>
            </a:r>
          </a:p>
          <a:p>
            <a:pP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cs typeface="Akhbar MT" pitchFamily="2" charset="-78"/>
              </a:rPr>
              <a:t>هناك علاقة واضحة بين حجم المكتبة وعدد الكتب المضافة سنويا.</a:t>
            </a:r>
          </a:p>
          <a:p>
            <a:pP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cs typeface="Akhbar MT" pitchFamily="2" charset="-78"/>
              </a:rPr>
              <a:t>متوسط عدد الكتب المضافة بالنسبة لطالب الواحد هو المعمول به إلا أن ذلك ليس مقياس ناجح لسببين :</a:t>
            </a:r>
          </a:p>
          <a:p>
            <a:pPr>
              <a:buFont typeface="Wingdings" pitchFamily="2" charset="2"/>
              <a:buChar char="Ø"/>
            </a:pPr>
            <a:r>
              <a:rPr lang="ar-SA" sz="2400" b="1" dirty="0" smtClean="0">
                <a:solidFill>
                  <a:srgbClr val="002060"/>
                </a:solidFill>
                <a:cs typeface="Akhbar MT" pitchFamily="2" charset="-78"/>
              </a:rPr>
              <a:t>أن المكتبة في الكلية ذات الأعداد الكبيرة سوف تحتاج تكرار أكثر للنسخ لزيادة المستخدمين للكتاب الواحد.</a:t>
            </a:r>
          </a:p>
          <a:p>
            <a:pPr>
              <a:buFont typeface="Wingdings" pitchFamily="2" charset="2"/>
              <a:buChar char="Ø"/>
            </a:pPr>
            <a:r>
              <a:rPr lang="ar-SA" sz="2400" b="1" dirty="0" smtClean="0">
                <a:solidFill>
                  <a:srgbClr val="002060"/>
                </a:solidFill>
                <a:cs typeface="Akhbar MT" pitchFamily="2" charset="-78"/>
              </a:rPr>
              <a:t>إن الكليات الكبرى تقدم عادة دائرة أوسع من المناهج والمقررات ولذا فإن حجم التزويد اللازم لمساندة هذه المقررات سوف يتأثر وتضطر إلى اقتناء كتب جارية.</a:t>
            </a:r>
            <a:endParaRPr lang="ar-SA" sz="2400" b="1" dirty="0">
              <a:solidFill>
                <a:srgbClr val="002060"/>
              </a:solidFill>
              <a:cs typeface="Akhbar MT" pitchFamily="2" charset="-78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تقويم مجموعات مكتبة الكلية والمعهد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ar-SA" sz="3000" b="1" dirty="0" smtClean="0">
                <a:solidFill>
                  <a:srgbClr val="002060"/>
                </a:solidFill>
                <a:cs typeface="Akhbar MT" pitchFamily="2" charset="-78"/>
              </a:rPr>
              <a:t>ليست هناك معايير نوعية مطلقة يمكن الاعتماد عليها لأن الاختلافات كبيرة بين الكليات والمعاهد.</a:t>
            </a:r>
          </a:p>
          <a:p>
            <a:pPr>
              <a:buFont typeface="Wingdings" pitchFamily="2" charset="2"/>
              <a:buChar char="q"/>
            </a:pPr>
            <a:r>
              <a:rPr lang="ar-SA" sz="3000" b="1" dirty="0" smtClean="0">
                <a:solidFill>
                  <a:srgbClr val="002060"/>
                </a:solidFill>
                <a:cs typeface="Akhbar MT" pitchFamily="2" charset="-78"/>
              </a:rPr>
              <a:t>لكن يمكن إجراء القياس للمجموعة كلها بالمكتبة عن طريق قياس أجزائها المختلفة والطريق لذلك هو تكليف أعضاء هيئة التدريس بكل قسم باختيار المجموعات في الميدان المحدد.</a:t>
            </a:r>
          </a:p>
          <a:p>
            <a:pPr>
              <a:buFont typeface="Wingdings" pitchFamily="2" charset="2"/>
              <a:buChar char="q"/>
            </a:pPr>
            <a:r>
              <a:rPr lang="ar-SA" sz="3000" b="1" dirty="0" smtClean="0">
                <a:solidFill>
                  <a:srgbClr val="002060"/>
                </a:solidFill>
                <a:cs typeface="Akhbar MT" pitchFamily="2" charset="-78"/>
              </a:rPr>
              <a:t>أن كتب المراجع تصلح لمقارنة كفاية مجموعة المكتبة لأن قيمتها النسبية لا تتأثر كثيرا بالاختلافات الموجودة بين الكليات.</a:t>
            </a:r>
          </a:p>
          <a:p>
            <a:pPr>
              <a:buFont typeface="Wingdings" pitchFamily="2" charset="2"/>
              <a:buChar char="q"/>
            </a:pPr>
            <a:r>
              <a:rPr lang="ar-SA" sz="3000" b="1" dirty="0" smtClean="0">
                <a:solidFill>
                  <a:srgbClr val="002060"/>
                </a:solidFill>
                <a:cs typeface="Akhbar MT" pitchFamily="2" charset="-78"/>
              </a:rPr>
              <a:t>إلا أن ذلك ينطبق على المراجع العامة ويتعذر تطبيقها على المراجع المتخصصة.</a:t>
            </a:r>
          </a:p>
          <a:p>
            <a:pPr>
              <a:buFont typeface="Wingdings" pitchFamily="2" charset="2"/>
              <a:buChar char="q"/>
            </a:pPr>
            <a:r>
              <a:rPr lang="ar-SA" sz="3000" b="1" dirty="0" smtClean="0">
                <a:solidFill>
                  <a:srgbClr val="002060"/>
                </a:solidFill>
                <a:cs typeface="Akhbar MT" pitchFamily="2" charset="-78"/>
              </a:rPr>
              <a:t>وهناك مقياسا نوعيا أخر يتمثل في التحليل الدائم للاستعارات التى يقوم بها الطلبة وأعضاء هيئة التدريس في كل فرع من فروع المعرفة البشرية</a:t>
            </a:r>
            <a:r>
              <a:rPr lang="ar-SA" dirty="0" smtClean="0"/>
              <a:t>.</a:t>
            </a:r>
            <a:endParaRPr lang="ar-SA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pPr marL="624078" indent="-514350">
              <a:buFont typeface="+mj-lt"/>
              <a:buAutoNum type="arabicPeriod"/>
            </a:pPr>
            <a:endParaRPr lang="ar-SA" dirty="0" smtClean="0"/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تقييم أعضاء هيئة التدريس لأجزاء المجموعة.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مراجعة مجموعة المراجع على الببليوجرافيات.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تحليل الاستعارات.</a:t>
            </a:r>
          </a:p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المعايير النوعية لقياس كفاية مجموعة المكتبة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347864" y="1481328"/>
            <a:ext cx="5338936" cy="5044016"/>
          </a:xfrm>
        </p:spPr>
        <p:txBody>
          <a:bodyPr>
            <a:normAutofit/>
          </a:bodyPr>
          <a:lstStyle/>
          <a:p>
            <a:pPr fontAlgn="t"/>
            <a:endParaRPr lang="ar-SA" b="1" dirty="0" smtClean="0"/>
          </a:p>
          <a:p>
            <a:pPr fontAlgn="t"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مكتبة الكلية أو المعهد تقتن المواد المكتبية اللازمة لسد احتياجات الطلبة في مستوى ما قبل التخرج ولا تهتم بمواد البحث إلا في المرتبة الثانية.</a:t>
            </a:r>
          </a:p>
          <a:p>
            <a:pPr fontAlgn="t"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أما مكتبة الجامعة فهي تساند المناهج مساندة عامة وليس على نفس المستوى من العمق والشمول الذي نشهده في مكتبة الكلية أو المعهد.</a:t>
            </a:r>
          </a:p>
          <a:p>
            <a:pPr fontAlgn="t"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كما أن المكتبة الجامعية مسؤوليتها تجاه طلاب الدراسات العليا مسئولية أساسية واهتمامها بمواد البحث أعمق وأشمل ويوضع بالاعتبار الأول.</a:t>
            </a:r>
          </a:p>
          <a:p>
            <a:endParaRPr lang="ar-SA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أسس اختيار الكتب في المكتبات الجامعية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2938331"/>
          </a:xfrm>
        </p:spPr>
        <p:txBody>
          <a:bodyPr/>
          <a:lstStyle/>
          <a:p>
            <a:endParaRPr lang="ar-SA" dirty="0" smtClean="0"/>
          </a:p>
          <a:p>
            <a:pPr>
              <a:buFont typeface="Wingdings" pitchFamily="2" charset="2"/>
              <a:buChar char="Ø"/>
            </a:pPr>
            <a:endParaRPr lang="ar-SA" dirty="0" smtClean="0"/>
          </a:p>
          <a:p>
            <a:pP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مكتبة مفتوحة النهايات لا حد في نمو مجموعاتها كما ليس من السهل استبعاد أي من المواد المكتبية بها.</a:t>
            </a:r>
          </a:p>
          <a:p>
            <a:pP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شمول التجمع فهي تختار من كل الانتاج الفكري العالمي وكافة فروع المعرفة البشرية.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الخصائص التى تميز مكتبة الجامعة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اختيار الكتب في المكتبة الجامعية لمساندة الوظائف الثلاث</a:t>
            </a:r>
          </a:p>
        </p:txBody>
      </p:sp>
      <p:sp>
        <p:nvSpPr>
          <p:cNvPr id="4" name="شكل بيضاوي 3"/>
          <p:cNvSpPr/>
          <p:nvPr/>
        </p:nvSpPr>
        <p:spPr>
          <a:xfrm>
            <a:off x="3851920" y="4077072"/>
            <a:ext cx="1872208" cy="23545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3600" b="1" dirty="0" smtClean="0">
                <a:solidFill>
                  <a:srgbClr val="002060"/>
                </a:solidFill>
                <a:cs typeface="Akhbar MT" pitchFamily="2" charset="-78"/>
              </a:rPr>
              <a:t>التعليم</a:t>
            </a:r>
          </a:p>
        </p:txBody>
      </p:sp>
      <p:sp>
        <p:nvSpPr>
          <p:cNvPr id="5" name="شكل بيضاوي 4"/>
          <p:cNvSpPr/>
          <p:nvPr/>
        </p:nvSpPr>
        <p:spPr>
          <a:xfrm>
            <a:off x="1115616" y="1916832"/>
            <a:ext cx="1872208" cy="23545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3600" b="1" dirty="0" smtClean="0">
                <a:solidFill>
                  <a:srgbClr val="002060"/>
                </a:solidFill>
                <a:cs typeface="Akhbar MT" pitchFamily="2" charset="-78"/>
              </a:rPr>
              <a:t>الحفظ</a:t>
            </a:r>
          </a:p>
        </p:txBody>
      </p:sp>
      <p:sp>
        <p:nvSpPr>
          <p:cNvPr id="6" name="شكل بيضاوي 5"/>
          <p:cNvSpPr/>
          <p:nvPr/>
        </p:nvSpPr>
        <p:spPr>
          <a:xfrm>
            <a:off x="6372200" y="1844824"/>
            <a:ext cx="1872208" cy="23545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3600" b="1" dirty="0" smtClean="0">
                <a:solidFill>
                  <a:srgbClr val="002060"/>
                </a:solidFill>
                <a:cs typeface="Akhbar MT" pitchFamily="2" charset="-78"/>
              </a:rPr>
              <a:t>البحث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650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فالاختيار الذي تقوم به مكتبة الجامعة يجب أن يفي ويرضي الاحتياجات الحالية والمستقبلية.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تلبية حاجات باحث المستقبل صعبة ومجهولة.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اختيار الكتب للمستقبل يحتاج إلى محاولة استقراء وتنبؤ بالتطورات.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يجب على مكتبة الجامعة الحصول على خطة الجامعة وبرامجها  لفترة خمس سنوات على الأقل.</a:t>
            </a:r>
          </a:p>
          <a:p>
            <a:pPr>
              <a:buFont typeface="Wingdings" pitchFamily="2" charset="2"/>
              <a:buChar char="q"/>
            </a:pPr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إذن من أجل سياسة سليمة للاختيار لابد أن تحصل المكتبة من الإداريين وأعضاء هيئة التدريس على بيان واضح لأهداف وأغراض البرنامج التعليمي والبحثي.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لقد استقرت في مكتبات الجامعات الألمانية والأمريكية سياسة اختيار الكتب منذ القرن التاسع عشر وتشكلت على هيئة بنود مكتوبة وبرزت فيها </a:t>
            </a:r>
            <a:r>
              <a:rPr lang="ar-SA" sz="2800" b="1" dirty="0" err="1" smtClean="0">
                <a:solidFill>
                  <a:srgbClr val="002060"/>
                </a:solidFill>
                <a:cs typeface="Akhbar MT" pitchFamily="2" charset="-78"/>
              </a:rPr>
              <a:t>حقيقتان :</a:t>
            </a:r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>
              <a:buNone/>
            </a:pPr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أن اختيار الكتب يدور حول المؤلفات ذات الأغراض البحثية والعلمية.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شمول التجميع وتكافؤه اذ يراعى في اقتناء الكتب الجديدة الاكتمال في كل موضوع.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95536" y="1481328"/>
            <a:ext cx="8291264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بصفة عامة يجب على أمين المكتبة عند اختياره لمكتبة جامعية  أن يضع الاعتبارات الاتية :</a:t>
            </a:r>
          </a:p>
          <a:p>
            <a:pP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من الممكن اكتشاف قيمة الكتاب عقب نشره لأغراض الحاضر أو المستقبل.</a:t>
            </a:r>
          </a:p>
          <a:p>
            <a:pP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يمكن للمكتبة أن تشتري بمال قليل كتابا لباحث المستقبل قبل أن يتضاعف ثمنه.</a:t>
            </a:r>
          </a:p>
          <a:p>
            <a:pPr>
              <a:buFont typeface="Wingdings" pitchFamily="2" charset="2"/>
              <a:buChar char="Ø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لو أن المكتبة قامت سنة بعد سنة بشراء كل الكتب الهامة </a:t>
            </a:r>
          </a:p>
          <a:p>
            <a:pPr>
              <a:buNone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الحديثة فإن مشاكلها بالنسبة للكتب التى نفذت ستنعدم.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2627784" y="1481328"/>
            <a:ext cx="6059016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يمكن اعتبار عملية تنظيم الاختيار لمكتبة الجامعة شبيها بصفة عامة بالاختيار في مكتبة الكلية أو المعهد.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الأقسام في المعاهد والكليات في الجامعة تكون مسئولة عن الاختيار في مجالاتها الموضوعية على حين تبقى مسئولية اختيار الببليوجرافيات والمراجع العامه لموظفي المكتبة.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ومما يعقد عملية الاختيار في مكتبة الجامعة تضخم الحجم سواء في مجموعات المكتبة وكمية ما يقتنى أو في عدد الطلبة أو عدد أعضاء هيئة التدريس.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تنظيم عملية الاختيار وتحديد مسؤوليتها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ان مسؤولية الاختيار تقسم بين أمين المكتبة وهيئة الموظفين من جهة وهيئة التدريس بالجامعة من جهة أخرى كما يشارك لجنة المكتبة أو المجلس المشرف.</a:t>
            </a: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القول بأن أعضاء هيئة التدريس أقدر من موظفي المكتبة على اختيار المواد المكتبية قول يجب مناقشته.</a:t>
            </a:r>
          </a:p>
          <a:p>
            <a:pPr>
              <a:buNone/>
            </a:pPr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لأن الركون إلى أعضاء هيئة التدريس متعذر والحل </a:t>
            </a:r>
            <a:r>
              <a:rPr lang="ar-SA" sz="2800" b="1" dirty="0" err="1" smtClean="0">
                <a:solidFill>
                  <a:srgbClr val="002060"/>
                </a:solidFill>
                <a:cs typeface="Akhbar MT" pitchFamily="2" charset="-78"/>
              </a:rPr>
              <a:t>مزدوج :</a:t>
            </a:r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الاستفادة الكاملة من المعرفة المتخصصة لأعضاء هيئة التدريس.</a:t>
            </a:r>
          </a:p>
          <a:p>
            <a:pPr marL="624078" indent="-514350">
              <a:buFont typeface="+mj-lt"/>
              <a:buAutoNum type="arabicPeriod"/>
            </a:pP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وأن يضم قسم التزويد موظفين من تخصصات موضوعية مختلفة.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3851920" y="1481329"/>
            <a:ext cx="4608512" cy="4107912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ar-SA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وصل اللهم وسلم وبارك على سيدنا محمد وعلى آله وصحبه وسلم  </a:t>
            </a:r>
            <a:br>
              <a:rPr lang="ar-SA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</a:br>
            <a:r>
              <a:rPr lang="ar-SA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والحمد لله رب العالمين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</TotalTime>
  <Words>1050</Words>
  <Application>Microsoft Office PowerPoint</Application>
  <PresentationFormat>عرض على الشاشة (3:4)‏</PresentationFormat>
  <Paragraphs>109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ملتقى</vt:lpstr>
      <vt:lpstr>الشريحة 1</vt:lpstr>
      <vt:lpstr>اختيار الكتب في مكتبات الكليات والمكتبات الجامعية</vt:lpstr>
      <vt:lpstr>مقـــدمـــة</vt:lpstr>
      <vt:lpstr>العوامل المتحكمة في اسس اختيار الكتب من مكتبة كلية إلى أخرى</vt:lpstr>
      <vt:lpstr>تنظيم عملية الاختيار وتحديد مسؤوليتها</vt:lpstr>
      <vt:lpstr>الادارة</vt:lpstr>
      <vt:lpstr>أعضــــاء هيئــة التــدريــس</vt:lpstr>
      <vt:lpstr>أمين المكتبة وموظفوهـــا</vt:lpstr>
      <vt:lpstr>تقويم مجموعات مكتبة الكلية والمعهد</vt:lpstr>
      <vt:lpstr>الشريحة 10</vt:lpstr>
      <vt:lpstr>المعايير النوعية لقياس كفاية مجموعة المكتبة</vt:lpstr>
      <vt:lpstr>أسس اختيار الكتب في المكتبات الجامعية</vt:lpstr>
      <vt:lpstr>الخصائص التى تميز مكتبة الجامعة</vt:lpstr>
      <vt:lpstr>اختيار الكتب في المكتبة الجامعية لمساندة الوظائف الثلاث</vt:lpstr>
      <vt:lpstr>الشريحة 15</vt:lpstr>
      <vt:lpstr>الشريحة 16</vt:lpstr>
      <vt:lpstr>الشريحة 17</vt:lpstr>
      <vt:lpstr>تنظيم عملية الاختيار وتحديد مسؤوليتها</vt:lpstr>
      <vt:lpstr>الشريحة 19</vt:lpstr>
      <vt:lpstr>الشريحة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اختيار الكتب في مكتبات الكليات والمكتبات الجامعية</dc:title>
  <dc:creator>user</dc:creator>
  <cp:lastModifiedBy>باني</cp:lastModifiedBy>
  <cp:revision>37</cp:revision>
  <dcterms:created xsi:type="dcterms:W3CDTF">2013-02-26T07:41:05Z</dcterms:created>
  <dcterms:modified xsi:type="dcterms:W3CDTF">2013-03-03T21:07:07Z</dcterms:modified>
</cp:coreProperties>
</file>