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 varScale="1">
        <p:scale>
          <a:sx n="67" d="100"/>
          <a:sy n="67" d="100"/>
        </p:scale>
        <p:origin x="-147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مثلث قائم الزاوية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عنوان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7" name="عنوان فرعي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grpSp>
        <p:nvGrpSpPr>
          <p:cNvPr id="2" name="مجموعة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شكل حر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 dirty="0"/>
            </a:p>
          </p:txBody>
        </p:sp>
        <p:sp>
          <p:nvSpPr>
            <p:cNvPr id="8" name="شكل حر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 dirty="0"/>
            </a:p>
          </p:txBody>
        </p:sp>
        <p:sp>
          <p:nvSpPr>
            <p:cNvPr id="11" name="شكل حر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 dirty="0"/>
            </a:p>
          </p:txBody>
        </p:sp>
        <p:cxnSp>
          <p:nvCxnSpPr>
            <p:cNvPr id="12" name="رابط مستقيم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عنصر نائب للتاريخ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B8ABB09-4A1D-463E-8065-109CC2B7EFAA}" type="datetimeFigureOut">
              <a:rPr lang="ar-SA" smtClean="0"/>
              <a:pPr/>
              <a:t>04/04/1434</a:t>
            </a:fld>
            <a:endParaRPr lang="ar-SA" dirty="0"/>
          </a:p>
        </p:txBody>
      </p:sp>
      <p:sp>
        <p:nvSpPr>
          <p:cNvPr id="19" name="عنصر نائب للتذييل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ar-SA" dirty="0"/>
          </a:p>
        </p:txBody>
      </p:sp>
      <p:sp>
        <p:nvSpPr>
          <p:cNvPr id="27" name="عنصر نائب لرقم الشريحة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masterClrMapping/>
  </p:clrMapOvr>
  <p:transition>
    <p:wipe dir="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04/04/1434</a:t>
            </a:fld>
            <a:endParaRPr lang="ar-SA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 dirty="0"/>
          </a:p>
        </p:txBody>
      </p:sp>
      <p:sp>
        <p:nvSpPr>
          <p:cNvPr id="7" name="عنوان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Ovr>
    <a:masterClrMapping/>
  </p:clrMapOvr>
  <p:transition>
    <p:wipe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04/04/1434</a:t>
            </a:fld>
            <a:endParaRPr lang="ar-SA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 dirty="0"/>
          </a:p>
        </p:txBody>
      </p:sp>
      <p:sp>
        <p:nvSpPr>
          <p:cNvPr id="7" name="شارة رتبة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  <p:sp>
        <p:nvSpPr>
          <p:cNvPr id="8" name="شارة رتبة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wipe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04/04/1434</a:t>
            </a:fld>
            <a:endParaRPr lang="ar-SA" dirty="0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 dirty="0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 dirty="0"/>
          </a:p>
        </p:txBody>
      </p:sp>
      <p:sp>
        <p:nvSpPr>
          <p:cNvPr id="8" name="عنوان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wipe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مقارنة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04/04/1434</a:t>
            </a:fld>
            <a:endParaRPr lang="ar-SA" dirty="0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 dirty="0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wipe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04/04/1434</a:t>
            </a:fld>
            <a:endParaRPr lang="ar-SA" dirty="0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 dirty="0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 dirty="0"/>
          </a:p>
        </p:txBody>
      </p:sp>
      <p:sp>
        <p:nvSpPr>
          <p:cNvPr id="6" name="عنوان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wipe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04/04/1434</a:t>
            </a:fld>
            <a:endParaRPr lang="ar-SA" dirty="0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masterClrMapping/>
  </p:clrMapOvr>
  <p:transition>
    <p:wipe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ذو تسمية توضيحية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04/04/1434</a:t>
            </a:fld>
            <a:endParaRPr lang="ar-SA" dirty="0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 dirty="0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wipe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ar-SA" dirty="0" smtClean="0"/>
              <a:t>انقر فوق الرمز لإضافة صورة</a:t>
            </a:r>
            <a:endParaRPr kumimoji="0" lang="en-US" dirty="0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B8ABB09-4A1D-463E-8065-109CC2B7EFAA}" type="datetimeFigureOut">
              <a:rPr lang="ar-SA" smtClean="0"/>
              <a:pPr/>
              <a:t>04/04/1434</a:t>
            </a:fld>
            <a:endParaRPr lang="ar-SA" dirty="0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ar-SA" dirty="0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8" name="شكل حر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9" name="شكل حر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0" name="مثلث قائم الزاوية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cxnSp>
        <p:nvCxnSpPr>
          <p:cNvPr id="11" name="رابط مستقيم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شارة رتبة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  <p:sp>
        <p:nvSpPr>
          <p:cNvPr id="13" name="شارة رتبة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wipe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04/04/1434</a:t>
            </a:fld>
            <a:endParaRPr lang="ar-SA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masterClrMapping/>
  </p:clrMapOvr>
  <p:transition>
    <p:wipe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04/04/1434</a:t>
            </a:fld>
            <a:endParaRPr lang="ar-SA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masterClrMapping/>
  </p:clrMapOvr>
  <p:transition>
    <p:wipe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شكل حر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2" name="شكل حر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4" name="مثلث قائم الزاوية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cxnSp>
        <p:nvCxnSpPr>
          <p:cNvPr id="15" name="رابط مستقيم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عنصر نائب للعنوان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0" name="عنصر نائب للنص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10" name="عنصر نائب للتاريخ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1B8ABB09-4A1D-463E-8065-109CC2B7EFAA}" type="datetimeFigureOut">
              <a:rPr lang="ar-SA" smtClean="0"/>
              <a:pPr/>
              <a:t>04/04/1434</a:t>
            </a:fld>
            <a:endParaRPr lang="ar-SA" dirty="0"/>
          </a:p>
        </p:txBody>
      </p:sp>
      <p:sp>
        <p:nvSpPr>
          <p:cNvPr id="22" name="عنصر نائب للتذييل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ar-SA" dirty="0"/>
          </a:p>
        </p:txBody>
      </p:sp>
      <p:sp>
        <p:nvSpPr>
          <p:cNvPr id="18" name="عنصر نائب لرقم الشريحة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wipe dir="d"/>
  </p:transition>
  <p:txStyles>
    <p:titleStyle>
      <a:lvl1pPr algn="l" rtl="1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r" rtl="1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r" rtl="1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r" rtl="1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r" rtl="1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r" rtl="1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ar-SA" dirty="0" smtClean="0"/>
              <a:t>إدارة عملية التزويد وتنمية المجموعات</a:t>
            </a:r>
            <a:endParaRPr lang="ar-SA" dirty="0"/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2636912"/>
            <a:ext cx="8229600" cy="3370379"/>
          </a:xfrm>
        </p:spPr>
        <p:txBody>
          <a:bodyPr>
            <a:normAutofit fontScale="92500" lnSpcReduction="10000"/>
          </a:bodyPr>
          <a:lstStyle/>
          <a:p>
            <a:r>
              <a:rPr lang="ar-SA" dirty="0" smtClean="0"/>
              <a:t>وظائف </a:t>
            </a:r>
            <a:r>
              <a:rPr lang="ar-SA" dirty="0" smtClean="0"/>
              <a:t>أوعمليات</a:t>
            </a:r>
            <a:r>
              <a:rPr lang="ar-SA" dirty="0" smtClean="0"/>
              <a:t> </a:t>
            </a:r>
            <a:r>
              <a:rPr lang="ar-SA" dirty="0" smtClean="0"/>
              <a:t>قسم </a:t>
            </a:r>
            <a:r>
              <a:rPr lang="ar-SA" dirty="0" smtClean="0"/>
              <a:t>التزويد :</a:t>
            </a:r>
            <a:endParaRPr lang="ar-SA" dirty="0" smtClean="0"/>
          </a:p>
          <a:p>
            <a:pPr>
              <a:buNone/>
            </a:pPr>
            <a:endParaRPr lang="ar-SA" dirty="0" smtClean="0"/>
          </a:p>
          <a:p>
            <a:pPr marL="624078" indent="-514350">
              <a:buFont typeface="+mj-lt"/>
              <a:buAutoNum type="arabicParenR"/>
            </a:pPr>
            <a:r>
              <a:rPr lang="ar-SA" dirty="0" smtClean="0"/>
              <a:t>الاختيار.</a:t>
            </a:r>
            <a:endParaRPr lang="ar-SA" dirty="0" smtClean="0"/>
          </a:p>
          <a:p>
            <a:pPr marL="624078" indent="-514350">
              <a:buFont typeface="+mj-lt"/>
              <a:buAutoNum type="arabicParenR"/>
            </a:pPr>
            <a:r>
              <a:rPr lang="ar-SA" dirty="0" smtClean="0"/>
              <a:t>مضاهاة </a:t>
            </a:r>
            <a:r>
              <a:rPr lang="ar-SA" dirty="0" smtClean="0"/>
              <a:t>الاختيارات على </a:t>
            </a:r>
            <a:r>
              <a:rPr lang="ar-SA" dirty="0" smtClean="0"/>
              <a:t>المقتنيات.</a:t>
            </a:r>
          </a:p>
          <a:p>
            <a:pPr marL="624078" indent="-514350">
              <a:buFont typeface="+mj-lt"/>
              <a:buAutoNum type="arabicParenR"/>
            </a:pPr>
            <a:r>
              <a:rPr lang="ar-SA" dirty="0" smtClean="0"/>
              <a:t>طلب المواد.</a:t>
            </a:r>
          </a:p>
          <a:p>
            <a:pPr marL="624078" indent="-514350">
              <a:buFont typeface="+mj-lt"/>
              <a:buAutoNum type="arabicParenR"/>
            </a:pPr>
            <a:r>
              <a:rPr lang="ar-SA" dirty="0" smtClean="0"/>
              <a:t>استقبال </a:t>
            </a:r>
            <a:r>
              <a:rPr lang="ar-SA" dirty="0" smtClean="0"/>
              <a:t>وتلقي </a:t>
            </a:r>
            <a:r>
              <a:rPr lang="ar-SA" dirty="0" smtClean="0"/>
              <a:t>المواد.</a:t>
            </a:r>
          </a:p>
          <a:p>
            <a:pPr marL="624078" indent="-514350">
              <a:buFont typeface="+mj-lt"/>
              <a:buAutoNum type="arabicParenR"/>
            </a:pPr>
            <a:r>
              <a:rPr lang="ar-SA" dirty="0" smtClean="0"/>
              <a:t>التمويل والميزانية.</a:t>
            </a:r>
          </a:p>
          <a:p>
            <a:pPr marL="624078" indent="-514350">
              <a:buFont typeface="+mj-lt"/>
              <a:buAutoNum type="arabicParenR"/>
            </a:pPr>
            <a:r>
              <a:rPr lang="ar-SA" dirty="0" smtClean="0"/>
              <a:t>التنمية </a:t>
            </a:r>
            <a:r>
              <a:rPr lang="ar-SA" dirty="0" smtClean="0"/>
              <a:t>المهنية لموظفي التزويد.</a:t>
            </a:r>
            <a:endParaRPr lang="ar-SA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70186"/>
          </a:xfrm>
        </p:spPr>
        <p:txBody>
          <a:bodyPr>
            <a:normAutofit fontScale="90000"/>
          </a:bodyPr>
          <a:lstStyle/>
          <a:p>
            <a:pPr algn="ctr"/>
            <a:r>
              <a:rPr lang="ar-SA" dirty="0" smtClean="0"/>
              <a:t>التزويد :</a:t>
            </a: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>هي </a:t>
            </a:r>
            <a:r>
              <a:rPr lang="ar-SA" dirty="0" smtClean="0"/>
              <a:t>العمليات المتعلقة باختيار وطلب واستقبال مصادر المعلومات في المكتبات.</a:t>
            </a:r>
            <a:endParaRPr lang="ar-SA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24078" indent="-514350">
              <a:buFont typeface="+mj-lt"/>
              <a:buAutoNum type="arabicParenR"/>
            </a:pPr>
            <a:endParaRPr lang="ar-SA" dirty="0" smtClean="0"/>
          </a:p>
          <a:p>
            <a:pPr marL="624078" indent="-514350">
              <a:buFont typeface="+mj-lt"/>
              <a:buAutoNum type="arabicParenR"/>
            </a:pPr>
            <a:r>
              <a:rPr lang="ar-SA" dirty="0" smtClean="0"/>
              <a:t>الشراء.</a:t>
            </a:r>
          </a:p>
          <a:p>
            <a:pPr marL="624078" indent="-514350">
              <a:buFont typeface="+mj-lt"/>
              <a:buAutoNum type="arabicParenR"/>
            </a:pPr>
            <a:r>
              <a:rPr lang="ar-SA" dirty="0" smtClean="0"/>
              <a:t>الهدايا.</a:t>
            </a:r>
          </a:p>
          <a:p>
            <a:pPr marL="624078" indent="-514350">
              <a:buFont typeface="+mj-lt"/>
              <a:buAutoNum type="arabicParenR"/>
            </a:pPr>
            <a:r>
              <a:rPr lang="ar-SA" dirty="0" smtClean="0"/>
              <a:t>التبادل.</a:t>
            </a:r>
          </a:p>
          <a:p>
            <a:pPr marL="624078" indent="-514350">
              <a:buFont typeface="+mj-lt"/>
              <a:buAutoNum type="arabicParenR"/>
            </a:pPr>
            <a:r>
              <a:rPr lang="ar-SA" dirty="0" smtClean="0"/>
              <a:t>الإيداع</a:t>
            </a:r>
            <a:r>
              <a:rPr lang="ar-SA" dirty="0" smtClean="0"/>
              <a:t>.</a:t>
            </a:r>
            <a:endParaRPr lang="ar-SA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طرق التزويد وبناء المجموعات</a:t>
            </a:r>
            <a:endParaRPr lang="ar-SA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pPr marL="624078" indent="-514350">
              <a:buFont typeface="+mj-lt"/>
              <a:buAutoNum type="alphaUcPeriod"/>
            </a:pPr>
            <a:r>
              <a:rPr lang="ar-SA" dirty="0" smtClean="0"/>
              <a:t>ميكنة </a:t>
            </a:r>
            <a:r>
              <a:rPr lang="ar-SA" dirty="0" smtClean="0"/>
              <a:t>إدارة </a:t>
            </a:r>
            <a:r>
              <a:rPr lang="ar-SA" dirty="0" smtClean="0"/>
              <a:t>المجموعات.</a:t>
            </a:r>
          </a:p>
          <a:p>
            <a:pPr marL="624078" indent="-514350">
              <a:buFont typeface="+mj-lt"/>
              <a:buAutoNum type="alphaUcPeriod"/>
            </a:pPr>
            <a:r>
              <a:rPr lang="ar-SA" dirty="0" smtClean="0"/>
              <a:t>ا</a:t>
            </a:r>
            <a:r>
              <a:rPr lang="ar-SA" dirty="0" smtClean="0"/>
              <a:t>لمقتنيات </a:t>
            </a:r>
            <a:r>
              <a:rPr lang="ar-SA" dirty="0" smtClean="0"/>
              <a:t>بين التقليد </a:t>
            </a:r>
            <a:r>
              <a:rPr lang="ar-SA" dirty="0" smtClean="0"/>
              <a:t>والحداثة.</a:t>
            </a:r>
          </a:p>
          <a:p>
            <a:pPr marL="624078" indent="-514350">
              <a:buFont typeface="+mj-lt"/>
              <a:buAutoNum type="alphaUcPeriod"/>
            </a:pPr>
            <a:r>
              <a:rPr lang="ar-SA" dirty="0" smtClean="0"/>
              <a:t>برنامج </a:t>
            </a:r>
            <a:r>
              <a:rPr lang="ar-SA" dirty="0" smtClean="0"/>
              <a:t>تدبير المجموعات.</a:t>
            </a:r>
            <a:endParaRPr lang="ar-SA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قضايا إدارة المجموعات</a:t>
            </a:r>
            <a:endParaRPr lang="ar-SA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ar-SA" dirty="0" smtClean="0"/>
              <a:t>احتياجات القراء.</a:t>
            </a:r>
          </a:p>
          <a:p>
            <a:r>
              <a:rPr lang="ar-SA" dirty="0" smtClean="0"/>
              <a:t>تقييم المجموعات.</a:t>
            </a:r>
          </a:p>
          <a:p>
            <a:r>
              <a:rPr lang="ar-SA" dirty="0" smtClean="0"/>
              <a:t>رسالة وسياسة تنمية المجموعات.</a:t>
            </a:r>
          </a:p>
          <a:p>
            <a:r>
              <a:rPr lang="ar-SA" dirty="0" smtClean="0"/>
              <a:t>بدائل الشراء.</a:t>
            </a:r>
          </a:p>
          <a:p>
            <a:r>
              <a:rPr lang="ar-SA" dirty="0" smtClean="0"/>
              <a:t>الميزانيات والمخصصات المالية.</a:t>
            </a:r>
          </a:p>
          <a:p>
            <a:r>
              <a:rPr lang="ar-SA" dirty="0" smtClean="0"/>
              <a:t>عملية الاختيار.</a:t>
            </a:r>
          </a:p>
          <a:p>
            <a:r>
              <a:rPr lang="ar-SA" dirty="0" smtClean="0"/>
              <a:t>الوصول إلى المقتنيات.</a:t>
            </a:r>
          </a:p>
          <a:p>
            <a:r>
              <a:rPr lang="ar-SA" dirty="0" smtClean="0"/>
              <a:t>إتاحة المجموعات.</a:t>
            </a:r>
          </a:p>
          <a:p>
            <a:r>
              <a:rPr lang="ar-SA" dirty="0" smtClean="0"/>
              <a:t>الصيانة والإصلاح والإحلال.</a:t>
            </a:r>
          </a:p>
          <a:p>
            <a:r>
              <a:rPr lang="ar-SA" dirty="0" smtClean="0"/>
              <a:t>تحديث وتجديد المجموعات.</a:t>
            </a:r>
          </a:p>
          <a:p>
            <a:r>
              <a:rPr lang="ar-SA" dirty="0" smtClean="0"/>
              <a:t>التنقية والاستبعاد.</a:t>
            </a:r>
          </a:p>
          <a:p>
            <a:r>
              <a:rPr lang="ar-SA" dirty="0" smtClean="0"/>
              <a:t>تحليل ومراجعة المجموعات.</a:t>
            </a:r>
            <a:endParaRPr lang="ar-SA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عناصر إدارة وتدبير المجموعات</a:t>
            </a:r>
            <a:endParaRPr lang="ar-SA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ملتقى">
  <a:themeElements>
    <a:clrScheme name="ملتقى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ملتقى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ملتقى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15</TotalTime>
  <Words>109</Words>
  <Application>Microsoft Office PowerPoint</Application>
  <PresentationFormat>عرض على الشاشة (3:4)‏</PresentationFormat>
  <Paragraphs>34</Paragraphs>
  <Slides>5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5</vt:i4>
      </vt:variant>
    </vt:vector>
  </HeadingPairs>
  <TitlesOfParts>
    <vt:vector size="6" baseType="lpstr">
      <vt:lpstr>ملتقى</vt:lpstr>
      <vt:lpstr>إدارة عملية التزويد وتنمية المجموعات</vt:lpstr>
      <vt:lpstr>التزويد : هي العمليات المتعلقة باختيار وطلب واستقبال مصادر المعلومات في المكتبات.</vt:lpstr>
      <vt:lpstr>طرق التزويد وبناء المجموعات</vt:lpstr>
      <vt:lpstr>قضايا إدارة المجموعات</vt:lpstr>
      <vt:lpstr>عناصر إدارة وتدبير المجموعات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إدارة عملية التزويد وتنمية المجموعات</dc:title>
  <dc:creator>VAIO</dc:creator>
  <cp:lastModifiedBy>باني</cp:lastModifiedBy>
  <cp:revision>5</cp:revision>
  <dcterms:created xsi:type="dcterms:W3CDTF">2013-02-14T01:28:27Z</dcterms:created>
  <dcterms:modified xsi:type="dcterms:W3CDTF">2013-02-14T16:39:09Z</dcterms:modified>
</cp:coreProperties>
</file>