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نمط متوسط 2 - تميي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نمط متوسط 2 - تميي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5599" autoAdjust="0"/>
  </p:normalViewPr>
  <p:slideViewPr>
    <p:cSldViewPr>
      <p:cViewPr varScale="1">
        <p:scale>
          <a:sx n="71" d="100"/>
          <a:sy n="71" d="100"/>
        </p:scale>
        <p:origin x="-7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ثلث قائم الزاوية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grpSp>
        <p:nvGrpSpPr>
          <p:cNvPr id="2" name="مجموعة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شكل حر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شكل حر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شكل حر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رابط مستقيم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14/04/1434</a:t>
            </a:fld>
            <a:endParaRPr lang="ar-SA" dirty="0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ar-SA" dirty="0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14/04/1434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14/04/1434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7" name="شارة رتبة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شارة رتبة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randomBar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14/04/1434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randomBar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14/04/1434</a:t>
            </a:fld>
            <a:endParaRPr lang="ar-SA" dirty="0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Bar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14/04/1434</a:t>
            </a:fld>
            <a:endParaRPr lang="ar-SA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randomBar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14/04/1434</a:t>
            </a:fld>
            <a:endParaRPr lang="ar-SA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14/04/1434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Bar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14/04/1434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شكل حر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مثلث قائم الزاوية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رابط مستقيم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شارة رتبة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شارة رتبة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randomBar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14/04/1434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14/04/1434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شكل حر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شكل حر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مثلث قائم الزاوية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رابط مستقيم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14/04/1434</a:t>
            </a:fld>
            <a:endParaRPr lang="ar-SA" dirty="0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ar-SA" dirty="0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>
    <p:randomBar/>
  </p:transition>
  <p:timing>
    <p:tnLst>
      <p:par>
        <p:cTn id="1" dur="indefinite" restart="never" nodeType="tmRoot"/>
      </p:par>
    </p:tnLst>
  </p:timing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شكل بيضاوي 5"/>
          <p:cNvSpPr/>
          <p:nvPr/>
        </p:nvSpPr>
        <p:spPr>
          <a:xfrm>
            <a:off x="2123728" y="1340768"/>
            <a:ext cx="3923928" cy="2636912"/>
          </a:xfrm>
          <a:prstGeom prst="ellipse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ea typeface="+mj-ea"/>
                <a:cs typeface="Arabic Typesetting" pitchFamily="66" charset="-78"/>
              </a:rPr>
              <a:t>يا معلم ابراهيم علمني</a:t>
            </a:r>
          </a:p>
          <a:p>
            <a:pPr algn="ctr"/>
            <a:r>
              <a:rPr lang="ar-SA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ea typeface="+mj-ea"/>
                <a:cs typeface="Arabic Typesetting" pitchFamily="66" charset="-78"/>
              </a:rPr>
              <a:t>ويا مفهم سليمان فهمنى</a:t>
            </a: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95536" y="2780928"/>
            <a:ext cx="8534400" cy="936104"/>
          </a:xfrm>
        </p:spPr>
        <p:txBody>
          <a:bodyPr>
            <a:noAutofit/>
          </a:bodyPr>
          <a:lstStyle/>
          <a:p>
            <a:r>
              <a:rPr lang="ar-S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 pitchFamily="34" charset="0"/>
                <a:cs typeface="Microsoft Sans Serif" pitchFamily="34" charset="0"/>
              </a:rPr>
              <a:t>اختيار الكتب في مكتبـات الأطفـال والمكتبات المدرسيـة</a:t>
            </a:r>
            <a:endParaRPr lang="ar-SA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Sans Serif" pitchFamily="34" charset="0"/>
              <a:cs typeface="Microsoft Sans Serif" pitchFamily="34" charset="0"/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1752" y="2708920"/>
            <a:ext cx="8503920" cy="3744416"/>
          </a:xfrm>
        </p:spPr>
        <p:txBody>
          <a:bodyPr>
            <a:normAutofit fontScale="85000" lnSpcReduction="20000"/>
          </a:bodyPr>
          <a:lstStyle/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sz="4700" dirty="0" smtClean="0"/>
          </a:p>
          <a:p>
            <a:pPr>
              <a:buClr>
                <a:schemeClr val="bg2">
                  <a:lumMod val="10000"/>
                </a:schemeClr>
              </a:buClr>
              <a:buFont typeface="Wingdings" pitchFamily="2" charset="2"/>
              <a:buChar char="q"/>
            </a:pPr>
            <a:r>
              <a:rPr lang="ar-SA" sz="46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إن أوجه النشاط القرائي لدى الطفل يقع في ثلاثة أنواع رئيسية :</a:t>
            </a:r>
          </a:p>
          <a:p>
            <a:pPr marL="514350" indent="-514350">
              <a:buClr>
                <a:schemeClr val="bg2">
                  <a:lumMod val="10000"/>
                </a:schemeClr>
              </a:buClr>
              <a:buFont typeface="+mj-lt"/>
              <a:buAutoNum type="arabicPeriod"/>
            </a:pPr>
            <a:r>
              <a:rPr lang="ar-SA" sz="46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القراءة التى تهدف إلى تنمية جملة من المهارات.</a:t>
            </a:r>
          </a:p>
          <a:p>
            <a:pPr marL="514350" indent="-514350">
              <a:buClr>
                <a:schemeClr val="bg2">
                  <a:lumMod val="10000"/>
                </a:schemeClr>
              </a:buClr>
              <a:buFont typeface="+mj-lt"/>
              <a:buAutoNum type="arabicPeriod"/>
            </a:pPr>
            <a:r>
              <a:rPr lang="ar-SA" sz="46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القراءة بقصد المتعة الذهنية.</a:t>
            </a:r>
          </a:p>
          <a:p>
            <a:pPr marL="514350" indent="-514350">
              <a:buClr>
                <a:schemeClr val="bg2">
                  <a:lumMod val="10000"/>
                </a:schemeClr>
              </a:buClr>
              <a:buFont typeface="+mj-lt"/>
              <a:buAutoNum type="arabicPeriod"/>
            </a:pPr>
            <a:r>
              <a:rPr lang="ar-SA" sz="46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القراءة الوظيفية.</a:t>
            </a:r>
            <a:endParaRPr lang="ar-SA" sz="4600" b="1" dirty="0">
              <a:solidFill>
                <a:srgbClr val="00206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ar-S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 pitchFamily="34" charset="0"/>
                <a:cs typeface="Microsoft Sans Serif" pitchFamily="34" charset="0"/>
              </a:rPr>
              <a:t>اختيار كـــتب الأطفـــال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395536" y="2276872"/>
            <a:ext cx="8280920" cy="1008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هناك تداخلا واضحا بين اختيار كتب الأطفال في المكتبة العامة والمكتبة المدرسية إلا أن موضوع الاختيار هو الطفل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800" decel="100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800" decel="100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800" decel="100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1752" y="1844824"/>
            <a:ext cx="8503920" cy="4254224"/>
          </a:xfrm>
        </p:spPr>
        <p:txBody>
          <a:bodyPr>
            <a:noAutofit/>
          </a:bodyPr>
          <a:lstStyle/>
          <a:p>
            <a:pPr>
              <a:buClr>
                <a:schemeClr val="accent3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ar-SA" sz="36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القراءة التى تهدف إلى تنمية المهارات يقصد بها القدرة على تمييز عدد من الكلمات بمجرد النظر إليها والقدرة على فهم المادة وإكساب الطفل ثروة من الألفاظ والقدرة على استخلاص الأفكار.</a:t>
            </a:r>
          </a:p>
          <a:p>
            <a:pPr>
              <a:buClr>
                <a:schemeClr val="accent3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ar-SA" sz="36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القراءة التى تهدف إلى المتعه الذهنية يقصد بها تنمية الرغبة عند الطفل للقراءة في أوقات فراغه والشعور بالمتعة واللذة عند القراءة.</a:t>
            </a:r>
          </a:p>
          <a:p>
            <a:pPr>
              <a:buClr>
                <a:schemeClr val="accent3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ar-SA" sz="36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القراءة الوظيفية تهدف إلى تنمية قدرات معينة عند الطفل أهمها البحث والقدرة على استخدام الفهارس دوائر المعارف</a:t>
            </a:r>
            <a:r>
              <a:rPr lang="ar-SA" sz="3600" dirty="0" smtClean="0">
                <a:solidFill>
                  <a:srgbClr val="002060"/>
                </a:solidFill>
                <a:cs typeface="Akhbar MT" pitchFamily="2" charset="-78"/>
              </a:rPr>
              <a:t>.</a:t>
            </a:r>
            <a:endParaRPr lang="ar-SA" sz="3600" dirty="0">
              <a:solidFill>
                <a:srgbClr val="002060"/>
              </a:solidFill>
              <a:cs typeface="Akhbar MT" pitchFamily="2" charset="-78"/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539552" y="1556792"/>
          <a:ext cx="8360222" cy="4226908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202848"/>
                <a:gridCol w="4157374"/>
              </a:tblGrid>
              <a:tr h="486675">
                <a:tc>
                  <a:txBody>
                    <a:bodyPr/>
                    <a:lstStyle/>
                    <a:p>
                      <a:pPr algn="ctr" rtl="1"/>
                      <a:r>
                        <a:rPr kumimoji="0" lang="ar-SA" sz="3600" kern="1200" dirty="0" smtClean="0"/>
                        <a:t>المكتبة المدرسية</a:t>
                      </a:r>
                      <a:endParaRPr kumimoji="0" lang="ar-SA" sz="3600" b="1" kern="1200" dirty="0">
                        <a:solidFill>
                          <a:srgbClr val="002060"/>
                        </a:solidFill>
                        <a:latin typeface="Arabic Typesetting" pitchFamily="66" charset="-78"/>
                        <a:ea typeface="+mn-ea"/>
                        <a:cs typeface="Arabic Typesetting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SA" sz="3600" kern="1200" dirty="0" smtClean="0"/>
                        <a:t>المكتبة العامة</a:t>
                      </a:r>
                      <a:endParaRPr kumimoji="0" lang="ar-SA" sz="3600" b="1" kern="1200" dirty="0">
                        <a:solidFill>
                          <a:srgbClr val="002060"/>
                        </a:solidFill>
                        <a:latin typeface="Arabic Typesetting" pitchFamily="66" charset="-78"/>
                        <a:ea typeface="+mn-ea"/>
                        <a:cs typeface="Arabic Typesetting" pitchFamily="66" charset="-78"/>
                      </a:endParaRPr>
                    </a:p>
                  </a:txBody>
                  <a:tcPr/>
                </a:tc>
              </a:tr>
              <a:tr h="1320974">
                <a:tc>
                  <a:txBody>
                    <a:bodyPr/>
                    <a:lstStyle/>
                    <a:p>
                      <a:pPr algn="ctr" rtl="1"/>
                      <a:r>
                        <a:rPr kumimoji="0" lang="ar-SA" sz="2800" kern="1200" dirty="0" smtClean="0"/>
                        <a:t>تقتني كل ما يحقق الأهداف الثلاثة للقراءة</a:t>
                      </a:r>
                      <a:endParaRPr kumimoji="0" lang="ar-SA" sz="2800" b="1" kern="1200" dirty="0">
                        <a:solidFill>
                          <a:srgbClr val="002060"/>
                        </a:solidFill>
                        <a:latin typeface="Arabic Typesetting" pitchFamily="66" charset="-78"/>
                        <a:ea typeface="+mn-ea"/>
                        <a:cs typeface="Arabic Typesetting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SA" sz="2800" kern="1200" dirty="0" smtClean="0"/>
                        <a:t>تلتزم بوظيفة القراءة للمتعة الذهنية واكتشاف الذات للطفل</a:t>
                      </a:r>
                      <a:endParaRPr kumimoji="0" lang="ar-SA" sz="2800" b="1" kern="1200" dirty="0">
                        <a:solidFill>
                          <a:srgbClr val="002060"/>
                        </a:solidFill>
                        <a:latin typeface="Arabic Typesetting" pitchFamily="66" charset="-78"/>
                        <a:ea typeface="+mn-ea"/>
                        <a:cs typeface="Arabic Typesetting" pitchFamily="66" charset="-78"/>
                      </a:endParaRPr>
                    </a:p>
                  </a:txBody>
                  <a:tcPr/>
                </a:tc>
              </a:tr>
              <a:tr h="1320974">
                <a:tc>
                  <a:txBody>
                    <a:bodyPr/>
                    <a:lstStyle/>
                    <a:p>
                      <a:pPr algn="ctr" rtl="1"/>
                      <a:r>
                        <a:rPr kumimoji="0" lang="ar-SA" sz="2800" kern="1200" dirty="0" smtClean="0"/>
                        <a:t>ملتزمة تجاه الطفل الموهوب والمتخلف والعادي</a:t>
                      </a:r>
                      <a:endParaRPr kumimoji="0" lang="ar-SA" sz="2800" b="1" kern="1200" dirty="0">
                        <a:solidFill>
                          <a:srgbClr val="002060"/>
                        </a:solidFill>
                        <a:latin typeface="Arabic Typesetting" pitchFamily="66" charset="-78"/>
                        <a:ea typeface="+mn-ea"/>
                        <a:cs typeface="Arabic Typesetting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SA" sz="2800" kern="1200" dirty="0" smtClean="0"/>
                        <a:t>تقتني للطفل العادي </a:t>
                      </a:r>
                      <a:endParaRPr kumimoji="0" lang="ar-SA" sz="2800" b="1" kern="1200" dirty="0">
                        <a:solidFill>
                          <a:srgbClr val="002060"/>
                        </a:solidFill>
                        <a:latin typeface="Arabic Typesetting" pitchFamily="66" charset="-78"/>
                        <a:ea typeface="+mn-ea"/>
                        <a:cs typeface="Arabic Typesetting" pitchFamily="66" charset="-78"/>
                      </a:endParaRPr>
                    </a:p>
                  </a:txBody>
                  <a:tcPr/>
                </a:tc>
              </a:tr>
              <a:tr h="903825">
                <a:tc>
                  <a:txBody>
                    <a:bodyPr/>
                    <a:lstStyle/>
                    <a:p>
                      <a:pPr algn="ctr" rtl="1"/>
                      <a:r>
                        <a:rPr kumimoji="0" lang="ar-SA" sz="2800" kern="1200" dirty="0" smtClean="0"/>
                        <a:t>مقتنياتها تساند المناهج الدراسية </a:t>
                      </a:r>
                      <a:endParaRPr kumimoji="0" lang="ar-SA" sz="2800" b="1" kern="1200" dirty="0">
                        <a:solidFill>
                          <a:srgbClr val="002060"/>
                        </a:solidFill>
                        <a:latin typeface="Arabic Typesetting" pitchFamily="66" charset="-78"/>
                        <a:ea typeface="+mn-ea"/>
                        <a:cs typeface="Arabic Typesetting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SA" sz="2800" kern="1200" dirty="0" smtClean="0"/>
                        <a:t>ليست ملتزمة بمساندة المناهج الدراسية</a:t>
                      </a:r>
                      <a:endParaRPr kumimoji="0" lang="ar-SA" sz="2800" b="1" kern="1200" dirty="0">
                        <a:solidFill>
                          <a:srgbClr val="002060"/>
                        </a:solidFill>
                        <a:latin typeface="Arabic Typesetting" pitchFamily="66" charset="-78"/>
                        <a:ea typeface="+mn-ea"/>
                        <a:cs typeface="Arabic Typesetting" pitchFamily="66" charset="-78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ar-S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 pitchFamily="34" charset="0"/>
                <a:cs typeface="Microsoft Sans Serif" pitchFamily="34" charset="0"/>
              </a:rPr>
              <a:t>العــلاقة علاقــة شمــول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ar-S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 pitchFamily="34" charset="0"/>
                <a:cs typeface="Microsoft Sans Serif" pitchFamily="34" charset="0"/>
              </a:rPr>
              <a:t>معــايير وأسس اختيــار كتب الأطفــال </a:t>
            </a:r>
          </a:p>
        </p:txBody>
      </p:sp>
      <p:sp>
        <p:nvSpPr>
          <p:cNvPr id="4" name="وجه ضاحك 3"/>
          <p:cNvSpPr/>
          <p:nvPr/>
        </p:nvSpPr>
        <p:spPr>
          <a:xfrm>
            <a:off x="6156176" y="2060848"/>
            <a:ext cx="2448272" cy="2016224"/>
          </a:xfrm>
          <a:prstGeom prst="smileyFace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accent1"/>
            </a:solidFill>
            <a:prstDash val="solid"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الناحية الموضوعية</a:t>
            </a:r>
          </a:p>
        </p:txBody>
      </p:sp>
      <p:sp>
        <p:nvSpPr>
          <p:cNvPr id="6" name="وجه ضاحك 5"/>
          <p:cNvSpPr/>
          <p:nvPr/>
        </p:nvSpPr>
        <p:spPr>
          <a:xfrm>
            <a:off x="3419872" y="4221088"/>
            <a:ext cx="2448272" cy="2016224"/>
          </a:xfrm>
          <a:prstGeom prst="smileyFace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accent1"/>
            </a:solidFill>
            <a:prstDash val="solid"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الشكل المادي</a:t>
            </a:r>
          </a:p>
        </p:txBody>
      </p:sp>
      <p:sp>
        <p:nvSpPr>
          <p:cNvPr id="7" name="وجه ضاحك 6"/>
          <p:cNvSpPr/>
          <p:nvPr/>
        </p:nvSpPr>
        <p:spPr>
          <a:xfrm>
            <a:off x="467544" y="2132856"/>
            <a:ext cx="2448272" cy="2016224"/>
          </a:xfrm>
          <a:prstGeom prst="smileyFace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accent1"/>
            </a:solidFill>
            <a:prstDash val="solid"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ملائمة الكتاب لمستوى السن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1340768"/>
            <a:ext cx="8626160" cy="5040560"/>
          </a:xfrm>
        </p:spPr>
        <p:txBody>
          <a:bodyPr>
            <a:normAutofit fontScale="25000" lnSpcReduction="20000"/>
          </a:bodyPr>
          <a:lstStyle/>
          <a:p>
            <a:pPr>
              <a:buClr>
                <a:schemeClr val="accent3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ar-SA" sz="144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يمكن تطبيق ثلاثة مقاييس لجميع أنواع الكتب ولمختلف مستويات السن وهي:</a:t>
            </a:r>
          </a:p>
          <a:p>
            <a:pPr>
              <a:buClr>
                <a:schemeClr val="accent3">
                  <a:lumMod val="60000"/>
                  <a:lumOff val="40000"/>
                </a:schemeClr>
              </a:buClr>
              <a:buFont typeface="Wingdings" pitchFamily="2" charset="2"/>
              <a:buChar char="Ø"/>
            </a:pPr>
            <a:r>
              <a:rPr lang="ar-SA" sz="144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المادة</a:t>
            </a:r>
          </a:p>
          <a:p>
            <a:pPr>
              <a:buClr>
                <a:schemeClr val="accent3">
                  <a:lumMod val="60000"/>
                  <a:lumOff val="40000"/>
                </a:schemeClr>
              </a:buClr>
              <a:buFont typeface="Wingdings" pitchFamily="2" charset="2"/>
              <a:buChar char="Ø"/>
            </a:pPr>
            <a:r>
              <a:rPr lang="ar-SA" sz="144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الإخلاص</a:t>
            </a:r>
          </a:p>
          <a:p>
            <a:pPr>
              <a:buClr>
                <a:schemeClr val="accent3">
                  <a:lumMod val="60000"/>
                  <a:lumOff val="40000"/>
                </a:schemeClr>
              </a:buClr>
              <a:buFont typeface="Wingdings" pitchFamily="2" charset="2"/>
              <a:buChar char="Ø"/>
            </a:pPr>
            <a:r>
              <a:rPr lang="ar-SA" sz="144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الصدق</a:t>
            </a:r>
          </a:p>
          <a:p>
            <a:pPr>
              <a:buClr>
                <a:schemeClr val="accent3">
                  <a:lumMod val="60000"/>
                  <a:lumOff val="40000"/>
                </a:schemeClr>
              </a:buClr>
            </a:pPr>
            <a:endParaRPr lang="ar-SA" sz="14400" b="1" dirty="0" smtClean="0">
              <a:solidFill>
                <a:srgbClr val="002060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>
              <a:buClr>
                <a:schemeClr val="accent3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ar-SA" sz="144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يجب أن يكون للكتاب طابع أدبي ذو لغة سليمة واضحة غير معقدة.</a:t>
            </a:r>
          </a:p>
          <a:p>
            <a:pPr>
              <a:buClr>
                <a:schemeClr val="accent3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ar-SA" sz="144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كتب القصص يجب أن يتوفر فيها عنصر التشويق لتقليب الصفحات والخيال ليعيش في الكتاب.</a:t>
            </a:r>
          </a:p>
          <a:p>
            <a:pPr>
              <a:buClr>
                <a:schemeClr val="accent3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ar-SA" sz="144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في قصص المغامرات يجب الابتعاد عن الرعب والفزع والعنف والقسوة.</a:t>
            </a:r>
          </a:p>
          <a:p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ar-S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 pitchFamily="34" charset="0"/>
                <a:cs typeface="Microsoft Sans Serif" pitchFamily="34" charset="0"/>
              </a:rPr>
              <a:t>النــاحية الموضوعيــة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0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1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4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5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1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2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8" dur="8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9" dur="8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8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1752" y="1268760"/>
            <a:ext cx="8503920" cy="5184576"/>
          </a:xfrm>
        </p:spPr>
        <p:txBody>
          <a:bodyPr>
            <a:noAutofit/>
          </a:bodyPr>
          <a:lstStyle/>
          <a:p>
            <a:pPr>
              <a:buClr>
                <a:schemeClr val="accent3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ar-SA" sz="24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في مرحلة ما قبل المدرسة (4-6 سنوات) يقدم نوع من الكتب يسمى كتب الصور</a:t>
            </a:r>
            <a:r>
              <a:rPr lang="en-US" sz="24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picture books </a:t>
            </a:r>
            <a:r>
              <a:rPr lang="ar-SA" sz="24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 حيث تقدم تجربة بصرية وجمالية وتكون وسيلة اتصال.</a:t>
            </a:r>
          </a:p>
          <a:p>
            <a:pPr>
              <a:buClr>
                <a:schemeClr val="accent3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ar-SA" sz="24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ما بين (6-9 سنوات) المرحلة الأولى-الثالثة الابتدائية يقدم نوع من الكتب يسمى الكتب السهلة </a:t>
            </a:r>
            <a:r>
              <a:rPr lang="en-US" sz="24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easy books</a:t>
            </a:r>
            <a:r>
              <a:rPr lang="ar-SA" sz="24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 عبارة عن قصص وكتب متدرجة في العلوم.</a:t>
            </a:r>
          </a:p>
          <a:p>
            <a:pPr>
              <a:buClr>
                <a:schemeClr val="accent3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ar-SA" sz="24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في سنوات المرحلة الابتدائية (9-10 سنوات) تختلف الميول الأولاد مغرمين بقصص المغامرات والحوادث و البنات قصص المنزل والمدرسة.</a:t>
            </a:r>
          </a:p>
          <a:p>
            <a:pPr>
              <a:buClr>
                <a:schemeClr val="accent3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ar-SA" sz="24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ما بين (11-14 سنوات) يميل البنات إلى الروايات الغرامية ويكن أكثر </a:t>
            </a:r>
          </a:p>
          <a:p>
            <a:pPr>
              <a:buClr>
                <a:schemeClr val="accent3">
                  <a:lumMod val="60000"/>
                  <a:lumOff val="40000"/>
                </a:schemeClr>
              </a:buClr>
              <a:buNone/>
            </a:pPr>
            <a:r>
              <a:rPr lang="ar-SA" sz="24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خيال وعاطفة ويشاركن الأولاد في قراءة العجائب والمغامرات.</a:t>
            </a:r>
          </a:p>
          <a:p>
            <a:pPr>
              <a:buClr>
                <a:schemeClr val="accent3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ar-SA" sz="24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بعد (14 سنة) يميل الأولاد للرياضة والهوايات والفتيات يملن للاهتمام بأنفسهن .</a:t>
            </a:r>
          </a:p>
          <a:p>
            <a:pPr>
              <a:buClr>
                <a:schemeClr val="accent3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ar-SA" sz="24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الطفل بعد المرحلة الإعدادية التى تعتبر نهاية الطفولة يقل الحماس للقراءة </a:t>
            </a:r>
          </a:p>
          <a:p>
            <a:pPr>
              <a:buClr>
                <a:schemeClr val="accent3">
                  <a:lumMod val="60000"/>
                  <a:lumOff val="40000"/>
                </a:schemeClr>
              </a:buClr>
              <a:buNone/>
            </a:pPr>
            <a:r>
              <a:rPr lang="ar-SA" sz="24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نظرا لتعدد الأنشطة اليومية وقلة أوقات الفراغ</a:t>
            </a:r>
            <a:r>
              <a:rPr lang="ar-SA" sz="1400" b="1" dirty="0" smtClean="0"/>
              <a:t>.</a:t>
            </a:r>
            <a:endParaRPr lang="ar-SA" sz="1400" b="1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ar-S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 pitchFamily="34" charset="0"/>
                <a:cs typeface="Microsoft Sans Serif" pitchFamily="34" charset="0"/>
              </a:rPr>
              <a:t>ملائمــة الكتــاب لمستوى الســن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accent3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ar-SA" sz="36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تنقسم لثلاث أسس رئيسيه:</a:t>
            </a:r>
          </a:p>
          <a:p>
            <a:pPr>
              <a:buClr>
                <a:schemeClr val="accent3">
                  <a:lumMod val="60000"/>
                  <a:lumOff val="40000"/>
                </a:schemeClr>
              </a:buClr>
              <a:buFont typeface="Wingdings" pitchFamily="2" charset="2"/>
              <a:buChar char="Ø"/>
            </a:pPr>
            <a:r>
              <a:rPr lang="ar-SA" sz="36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الجاذبية-الأنقرائية-التحمل</a:t>
            </a:r>
          </a:p>
          <a:p>
            <a:pPr>
              <a:buClr>
                <a:schemeClr val="accent3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endParaRPr lang="ar-SA" sz="3600" b="1" dirty="0" smtClean="0">
              <a:solidFill>
                <a:srgbClr val="002060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>
              <a:buClr>
                <a:schemeClr val="accent3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ar-SA" sz="36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ومن الصفات التى تحبب الطفل للكتاب:</a:t>
            </a:r>
          </a:p>
          <a:p>
            <a:pPr>
              <a:buClr>
                <a:schemeClr val="accent3">
                  <a:lumMod val="60000"/>
                  <a:lumOff val="40000"/>
                </a:schemeClr>
              </a:buClr>
              <a:buFont typeface="Wingdings" pitchFamily="2" charset="2"/>
              <a:buChar char="Ø"/>
            </a:pPr>
            <a:r>
              <a:rPr lang="ar-SA" sz="36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حجم الكتاب-لون الغلاف-احتوائه على الصور-يتميز بهامش عريض-حروف الطباعة واضحة</a:t>
            </a:r>
            <a:endParaRPr lang="ar-SA" sz="3600" b="1" dirty="0">
              <a:solidFill>
                <a:srgbClr val="00206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ar-S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 pitchFamily="34" charset="0"/>
                <a:cs typeface="Microsoft Sans Serif" pitchFamily="34" charset="0"/>
              </a:rPr>
              <a:t>النـــاحيـة الماديـــة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0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1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1752" y="4221088"/>
            <a:ext cx="8503920" cy="1877960"/>
          </a:xfrm>
        </p:spPr>
        <p:txBody>
          <a:bodyPr/>
          <a:lstStyle/>
          <a:p>
            <a:pPr>
              <a:buClr>
                <a:schemeClr val="accent3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endParaRPr lang="ar-SA" sz="2200" b="1" dirty="0" smtClean="0">
              <a:solidFill>
                <a:srgbClr val="002060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algn="ctr">
              <a:buClr>
                <a:schemeClr val="accent3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ar-SA" sz="36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مسؤولية اختيار كتب الأطفال تقع على عاتق أمين المكتبة ولا أحد سواه لأنه متصل بشكل دائم ومباشر مع الأطفال</a:t>
            </a:r>
          </a:p>
          <a:p>
            <a:pPr>
              <a:buNone/>
            </a:pP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ar-S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 pitchFamily="34" charset="0"/>
                <a:cs typeface="Microsoft Sans Serif" pitchFamily="34" charset="0"/>
              </a:rPr>
              <a:t>مسؤوليــة اختيــار كــتب الأطفــال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accent3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endParaRPr lang="ar-SA" sz="3600" b="1" dirty="0" smtClean="0">
              <a:solidFill>
                <a:srgbClr val="002060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>
              <a:buClr>
                <a:schemeClr val="accent3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ar-SA" sz="36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إن عدد الأطفال في نطاق المكتبة وأعمارهم </a:t>
            </a:r>
          </a:p>
          <a:p>
            <a:pPr>
              <a:buClr>
                <a:schemeClr val="accent3">
                  <a:lumMod val="60000"/>
                  <a:lumOff val="40000"/>
                </a:schemeClr>
              </a:buClr>
              <a:buNone/>
            </a:pPr>
            <a:r>
              <a:rPr lang="ar-SA" sz="36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وجنسهم كلها عوامل تؤثر في عملية الشراء.</a:t>
            </a:r>
          </a:p>
          <a:p>
            <a:pPr>
              <a:buClr>
                <a:schemeClr val="accent3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ar-SA" sz="36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كما أن دراسة حياة الطفل ومعرفة ميوله</a:t>
            </a:r>
          </a:p>
          <a:p>
            <a:pPr>
              <a:buClr>
                <a:schemeClr val="accent3">
                  <a:lumMod val="60000"/>
                  <a:lumOff val="40000"/>
                </a:schemeClr>
              </a:buClr>
              <a:buNone/>
            </a:pPr>
            <a:r>
              <a:rPr lang="ar-SA" sz="36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 ورغباته وظروفه الاقتصادية كلها تؤثر ايضا</a:t>
            </a:r>
          </a:p>
          <a:p>
            <a:pPr>
              <a:buClr>
                <a:schemeClr val="accent3">
                  <a:lumMod val="60000"/>
                  <a:lumOff val="40000"/>
                </a:schemeClr>
              </a:buClr>
              <a:buNone/>
            </a:pPr>
            <a:r>
              <a:rPr lang="ar-SA" sz="36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 فأن لم يراعي أمين المكتبة ذلك فستكون النتيجة كتب بدون قراء وقراء بدون كتب.</a:t>
            </a:r>
            <a:endParaRPr lang="ar-SA" sz="3600" b="1" dirty="0">
              <a:solidFill>
                <a:srgbClr val="00206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ar-S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 pitchFamily="34" charset="0"/>
                <a:cs typeface="Microsoft Sans Serif" pitchFamily="34" charset="0"/>
              </a:rPr>
              <a:t>تقويــم مجموعـة كــتب الأطفـــال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accent3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ar-SA" sz="36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المكتبة في المدرسة-الكلية-المعهد نوع يسمى مكتبات الغرض الواحد ذلك لأنها:</a:t>
            </a:r>
          </a:p>
          <a:p>
            <a:pPr>
              <a:buClr>
                <a:schemeClr val="accent3">
                  <a:lumMod val="60000"/>
                  <a:lumOff val="40000"/>
                </a:schemeClr>
              </a:buClr>
              <a:buNone/>
            </a:pPr>
            <a:endParaRPr lang="ar-SA" sz="3600" b="1" dirty="0" smtClean="0">
              <a:solidFill>
                <a:srgbClr val="002060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>
              <a:buClr>
                <a:schemeClr val="accent3">
                  <a:lumMod val="60000"/>
                  <a:lumOff val="40000"/>
                </a:schemeClr>
              </a:buClr>
              <a:buFont typeface="Wingdings" pitchFamily="2" charset="2"/>
              <a:buChar char="Ø"/>
            </a:pPr>
            <a:r>
              <a:rPr lang="ar-SA" sz="36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تخدم مجتمع متشابه يسير في خطوات مرسومة ومحددة يقصد بها مساندة المنهج التعليمي.</a:t>
            </a:r>
          </a:p>
          <a:p>
            <a:pPr>
              <a:buClr>
                <a:schemeClr val="accent3">
                  <a:lumMod val="60000"/>
                  <a:lumOff val="40000"/>
                </a:schemeClr>
              </a:buClr>
              <a:buFont typeface="Wingdings" pitchFamily="2" charset="2"/>
              <a:buChar char="Ø"/>
            </a:pPr>
            <a:r>
              <a:rPr lang="ar-SA" sz="36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تضم مجموعة من المواد المكتبية كلها طبعات حديثة إلى جانب المجموعات التاريخية.</a:t>
            </a:r>
          </a:p>
          <a:p>
            <a:pPr>
              <a:buClr>
                <a:schemeClr val="accent3">
                  <a:lumMod val="60000"/>
                  <a:lumOff val="40000"/>
                </a:schemeClr>
              </a:buClr>
              <a:buFont typeface="Wingdings" pitchFamily="2" charset="2"/>
              <a:buChar char="Ø"/>
            </a:pPr>
            <a:r>
              <a:rPr lang="ar-SA" sz="36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أنها ليست مؤسسة مستقلة بذاتها بل تتبع لمؤسسة أم وتمثل جزءا من منظومتها.</a:t>
            </a:r>
          </a:p>
          <a:p>
            <a:pPr>
              <a:buClr>
                <a:schemeClr val="accent3">
                  <a:lumMod val="60000"/>
                  <a:lumOff val="40000"/>
                </a:schemeClr>
              </a:buClr>
              <a:buFont typeface="Wingdings" pitchFamily="2" charset="2"/>
              <a:buChar char="Ø"/>
            </a:pPr>
            <a:r>
              <a:rPr lang="ar-SA" sz="36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تتسع وظيفتها لتؤدي دورها كمركز لتزويد المدرسين والإداريين بالمواد الازمة لهم.</a:t>
            </a:r>
          </a:p>
          <a:p>
            <a:pPr>
              <a:buNone/>
            </a:pP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ar-S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 pitchFamily="34" charset="0"/>
                <a:cs typeface="Microsoft Sans Serif" pitchFamily="34" charset="0"/>
              </a:rPr>
              <a:t>اختيــار الكتب في المكتبــات المدرسيــة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accent3">
                  <a:lumMod val="60000"/>
                  <a:lumOff val="40000"/>
                </a:schemeClr>
              </a:buClr>
              <a:buFont typeface="Wingdings" pitchFamily="2" charset="2"/>
              <a:buChar char="Ø"/>
            </a:pPr>
            <a:r>
              <a:rPr lang="ar-SA" sz="36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اقتناء مواد تشبع حاجات القراء سواء للعمل المدرسي أو الترويحي.</a:t>
            </a:r>
          </a:p>
          <a:p>
            <a:pPr>
              <a:buClr>
                <a:schemeClr val="accent3">
                  <a:lumMod val="60000"/>
                  <a:lumOff val="40000"/>
                </a:schemeClr>
              </a:buClr>
              <a:buFont typeface="Wingdings" pitchFamily="2" charset="2"/>
              <a:buChar char="Ø"/>
            </a:pPr>
            <a:r>
              <a:rPr lang="ar-SA" sz="36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الاحتفاظ بتوازن مرن بين الحاجات المختلفة للموضوعات والميول والأعمار.</a:t>
            </a:r>
          </a:p>
          <a:p>
            <a:pPr>
              <a:buClr>
                <a:schemeClr val="accent3">
                  <a:lumMod val="60000"/>
                  <a:lumOff val="40000"/>
                </a:schemeClr>
              </a:buClr>
              <a:buFont typeface="Wingdings" pitchFamily="2" charset="2"/>
              <a:buChar char="Ø"/>
            </a:pPr>
            <a:r>
              <a:rPr lang="ar-SA" sz="36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لا يمكن إغفال حاجة المدرسين والإداريين عند اقتناء الكتب.</a:t>
            </a:r>
          </a:p>
          <a:p>
            <a:pPr>
              <a:buClr>
                <a:schemeClr val="accent3">
                  <a:lumMod val="60000"/>
                  <a:lumOff val="40000"/>
                </a:schemeClr>
              </a:buClr>
              <a:buFont typeface="Wingdings" pitchFamily="2" charset="2"/>
              <a:buChar char="Ø"/>
            </a:pPr>
            <a:r>
              <a:rPr lang="ar-SA" sz="36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تهيئة القراءات العلاجية للتلميذ الموهوب والمتخلف.</a:t>
            </a:r>
            <a:endParaRPr lang="ar-SA" sz="3600" b="1" dirty="0">
              <a:solidFill>
                <a:srgbClr val="00206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 pitchFamily="34" charset="0"/>
                <a:cs typeface="Microsoft Sans Serif" pitchFamily="34" charset="0"/>
              </a:rPr>
              <a:t>الغرض من اختيــار الكتب في المكتبــات المدرسيــة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0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1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accent3">
                  <a:lumMod val="60000"/>
                  <a:lumOff val="40000"/>
                </a:schemeClr>
              </a:buClr>
              <a:buFont typeface="Wingdings" pitchFamily="2" charset="2"/>
              <a:buChar char="Ø"/>
            </a:pPr>
            <a:endParaRPr lang="ar-SA" sz="3600" b="1" dirty="0" smtClean="0">
              <a:solidFill>
                <a:srgbClr val="002060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>
              <a:buClr>
                <a:schemeClr val="accent3">
                  <a:lumMod val="60000"/>
                  <a:lumOff val="40000"/>
                </a:schemeClr>
              </a:buClr>
              <a:buFont typeface="Wingdings" pitchFamily="2" charset="2"/>
              <a:buChar char="Ø"/>
            </a:pPr>
            <a:r>
              <a:rPr lang="ar-SA" sz="36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المشروعات والبحوث</a:t>
            </a:r>
          </a:p>
          <a:p>
            <a:pPr>
              <a:buClr>
                <a:schemeClr val="accent3">
                  <a:lumMod val="60000"/>
                  <a:lumOff val="40000"/>
                </a:schemeClr>
              </a:buClr>
              <a:buFont typeface="Wingdings" pitchFamily="2" charset="2"/>
              <a:buChar char="Ø"/>
            </a:pPr>
            <a:r>
              <a:rPr lang="ar-SA" sz="36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برامج قراءة فردية</a:t>
            </a:r>
          </a:p>
          <a:p>
            <a:pPr>
              <a:buClr>
                <a:schemeClr val="accent3">
                  <a:lumMod val="60000"/>
                  <a:lumOff val="40000"/>
                </a:schemeClr>
              </a:buClr>
              <a:buFont typeface="Wingdings" pitchFamily="2" charset="2"/>
              <a:buChar char="Ø"/>
            </a:pPr>
            <a:r>
              <a:rPr lang="ar-SA" sz="36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حلقات دراسية</a:t>
            </a:r>
            <a:endParaRPr lang="ar-SA" sz="3600" b="1" dirty="0">
              <a:solidFill>
                <a:srgbClr val="00206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 pitchFamily="34" charset="0"/>
                <a:cs typeface="Microsoft Sans Serif" pitchFamily="34" charset="0"/>
              </a:rPr>
              <a:t>تنمية الطفــل الموهـوب وتغذية عقله تتم عن طريق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1752" y="1484784"/>
            <a:ext cx="8503920" cy="4824536"/>
          </a:xfrm>
        </p:spPr>
        <p:txBody>
          <a:bodyPr>
            <a:noAutofit/>
          </a:bodyPr>
          <a:lstStyle/>
          <a:p>
            <a:pPr marL="514350" indent="-514350">
              <a:buClr>
                <a:schemeClr val="accent3">
                  <a:lumMod val="60000"/>
                  <a:lumOff val="40000"/>
                </a:schemeClr>
              </a:buClr>
              <a:buFont typeface="Wingdings" pitchFamily="2" charset="2"/>
              <a:buChar char="Ø"/>
            </a:pPr>
            <a:r>
              <a:rPr lang="ar-SA" sz="28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الكتب الترويحية</a:t>
            </a:r>
          </a:p>
          <a:p>
            <a:pPr marL="514350" indent="-514350">
              <a:buClr>
                <a:schemeClr val="accent3">
                  <a:lumMod val="60000"/>
                  <a:lumOff val="40000"/>
                </a:schemeClr>
              </a:buClr>
              <a:buFont typeface="Wingdings" pitchFamily="2" charset="2"/>
              <a:buChar char="Ø"/>
            </a:pPr>
            <a:r>
              <a:rPr lang="ar-SA" sz="28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التثقيفية</a:t>
            </a:r>
          </a:p>
          <a:p>
            <a:pPr marL="514350" indent="-514350">
              <a:buClr>
                <a:schemeClr val="accent3">
                  <a:lumMod val="60000"/>
                  <a:lumOff val="40000"/>
                </a:schemeClr>
              </a:buClr>
              <a:buFont typeface="Wingdings" pitchFamily="2" charset="2"/>
              <a:buChar char="Ø"/>
            </a:pPr>
            <a:r>
              <a:rPr lang="ar-SA" sz="28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كتب العمل</a:t>
            </a:r>
          </a:p>
          <a:p>
            <a:pPr marL="514350" indent="-514350">
              <a:buClr>
                <a:schemeClr val="accent3">
                  <a:lumMod val="60000"/>
                  <a:lumOff val="40000"/>
                </a:schemeClr>
              </a:buClr>
              <a:buFont typeface="+mj-lt"/>
              <a:buAutoNum type="arabicPeriod"/>
            </a:pPr>
            <a:r>
              <a:rPr lang="ar-SA" sz="28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كتب المراجع</a:t>
            </a:r>
          </a:p>
          <a:p>
            <a:pPr marL="514350" indent="-514350">
              <a:buClr>
                <a:schemeClr val="accent3">
                  <a:lumMod val="60000"/>
                  <a:lumOff val="40000"/>
                </a:schemeClr>
              </a:buClr>
              <a:buFont typeface="+mj-lt"/>
              <a:buAutoNum type="arabicPeriod"/>
            </a:pPr>
            <a:r>
              <a:rPr lang="ar-SA" sz="28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كتب المعلومات (تنمية الخبرة والمعرفة-مساندة المناهج-الآراء ووجهات النظر-كتب التفكير والسلوك)</a:t>
            </a:r>
          </a:p>
          <a:p>
            <a:pPr marL="514350" indent="-514350">
              <a:buClr>
                <a:schemeClr val="accent3">
                  <a:lumMod val="60000"/>
                  <a:lumOff val="40000"/>
                </a:schemeClr>
              </a:buClr>
              <a:buFont typeface="+mj-lt"/>
              <a:buAutoNum type="arabicPeriod"/>
            </a:pPr>
            <a:r>
              <a:rPr lang="ar-SA" sz="28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الأدوات التربوية</a:t>
            </a:r>
          </a:p>
          <a:p>
            <a:pPr marL="514350" indent="-514350">
              <a:buClr>
                <a:schemeClr val="accent3">
                  <a:lumMod val="60000"/>
                  <a:lumOff val="40000"/>
                </a:schemeClr>
              </a:buClr>
              <a:buFont typeface="+mj-lt"/>
              <a:buAutoNum type="arabicPeriod"/>
            </a:pPr>
            <a:r>
              <a:rPr lang="ar-SA" sz="28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أدوات لأمين المكتبة</a:t>
            </a:r>
          </a:p>
          <a:p>
            <a:pPr>
              <a:buClr>
                <a:schemeClr val="accent3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ar-SA" sz="28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من حسن الحظ أن المكتبة المدرسية هي النوع الوحيد من المكتبات التى يوجد لها سياسة مكتوبة في اختيار الكتب وهذه السياسة لدى إدارة المكتبات المدرسية بوزارة التربية والتعليم.</a:t>
            </a:r>
            <a:endParaRPr lang="ar-SA" sz="2800" b="1" dirty="0">
              <a:solidFill>
                <a:srgbClr val="00206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01752" y="0"/>
            <a:ext cx="8534400" cy="1340768"/>
          </a:xfrm>
        </p:spPr>
        <p:txBody>
          <a:bodyPr>
            <a:noAutofit/>
          </a:bodyPr>
          <a:lstStyle/>
          <a:p>
            <a:pPr algn="ctr"/>
            <a:r>
              <a:rPr lang="ar-S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 pitchFamily="34" charset="0"/>
                <a:cs typeface="Microsoft Sans Serif" pitchFamily="34" charset="0"/>
              </a:rPr>
              <a:t>اسس اختيار الكتب في المكتبة المدرسية تدور حول ثلاث فئات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accent3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ar-SA" sz="36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قيام أمين المكتبة بعملية الاختيار بمفرده لا يرجى أن تتم على الوجه الأكمل.</a:t>
            </a:r>
          </a:p>
          <a:p>
            <a:pPr>
              <a:buClr>
                <a:schemeClr val="accent3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ar-SA" sz="36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بل تكون لجنة من مدير المدرسة تضم وكيل المدرسة و أمين المكتبة وبعض المدرسين وبعض التلاميذ والإداريين.</a:t>
            </a:r>
          </a:p>
          <a:p>
            <a:pPr>
              <a:buClr>
                <a:schemeClr val="accent3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ar-SA" sz="36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اختيار كتب المكتبة المدرسية تتم بوسيلتين مركزية وغير مركزية.</a:t>
            </a:r>
          </a:p>
          <a:p>
            <a:pPr>
              <a:buClr>
                <a:schemeClr val="accent3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ar-SA" sz="36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حيث يقوم قسم المكتبات التابع للوزارة باختيار 85% من ميزانية الشراء.</a:t>
            </a:r>
          </a:p>
          <a:p>
            <a:pPr>
              <a:buClr>
                <a:schemeClr val="accent3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ar-SA" sz="36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و15% يتم الاختيار محليا بالمدرسة.</a:t>
            </a:r>
            <a:endParaRPr lang="ar-SA" sz="3600" b="1" dirty="0">
              <a:solidFill>
                <a:srgbClr val="00206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 pitchFamily="34" charset="0"/>
                <a:cs typeface="Microsoft Sans Serif" pitchFamily="34" charset="0"/>
              </a:rPr>
              <a:t>تنظيم عملية اختيــار الكتب في المكتبــات المدرسيــة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ar-S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 pitchFamily="34" charset="0"/>
                <a:cs typeface="Microsoft Sans Serif" pitchFamily="34" charset="0"/>
              </a:rPr>
              <a:t>تقــويم مجموعـــات المكــتبة المدرسيـــة</a:t>
            </a:r>
          </a:p>
        </p:txBody>
      </p:sp>
      <p:sp>
        <p:nvSpPr>
          <p:cNvPr id="4" name="سحابة 3"/>
          <p:cNvSpPr/>
          <p:nvPr/>
        </p:nvSpPr>
        <p:spPr>
          <a:xfrm>
            <a:off x="5940152" y="1628800"/>
            <a:ext cx="2880320" cy="1512168"/>
          </a:xfrm>
          <a:prstGeom prst="cloud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1"/>
            </a:solidFill>
            <a:prstDash val="solid"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المعـايـير العـددية</a:t>
            </a:r>
          </a:p>
        </p:txBody>
      </p:sp>
      <p:sp>
        <p:nvSpPr>
          <p:cNvPr id="5" name="سحابة 4"/>
          <p:cNvSpPr/>
          <p:nvPr/>
        </p:nvSpPr>
        <p:spPr>
          <a:xfrm>
            <a:off x="4427984" y="3861048"/>
            <a:ext cx="2880320" cy="1512168"/>
          </a:xfrm>
          <a:prstGeom prst="cloud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1"/>
            </a:solidFill>
            <a:prstDash val="solid"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المعـايـير النوعيـة</a:t>
            </a:r>
            <a:endParaRPr lang="ar-SA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accent6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ar-SA" sz="36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أوصى اتحاد المكتبات الأمريكية بأن أي مدرسة بها أقل من 200 تلميذ يجب ألا تقل مجموعاتها عن 1000-1700 كتاب.</a:t>
            </a:r>
          </a:p>
          <a:p>
            <a:pPr>
              <a:buClr>
                <a:schemeClr val="accent6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ar-SA" sz="36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ويجب ألا تقل الإضافات السنوية عن 100كتاب.</a:t>
            </a:r>
          </a:p>
          <a:p>
            <a:pPr>
              <a:buClr>
                <a:schemeClr val="accent6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ar-SA" sz="36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كلما زاد عدد التلاميذ زاد حجم المجموعة.</a:t>
            </a:r>
          </a:p>
          <a:p>
            <a:pPr>
              <a:buClr>
                <a:schemeClr val="accent6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ar-SA" sz="36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مع العلم أن حجم المدرسة ليس له إلا تأثير بسيط على حجم المجموعة</a:t>
            </a:r>
            <a:r>
              <a:rPr lang="ar-SA" dirty="0" smtClean="0"/>
              <a:t>.</a:t>
            </a: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ar-S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 pitchFamily="34" charset="0"/>
                <a:cs typeface="Microsoft Sans Serif" pitchFamily="34" charset="0"/>
              </a:rPr>
              <a:t>المعــــايير العدديـــة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0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1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accent6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endParaRPr lang="ar-SA" sz="3600" b="1" dirty="0" smtClean="0">
              <a:solidFill>
                <a:srgbClr val="002060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>
              <a:buClr>
                <a:schemeClr val="accent6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ar-SA" sz="36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المجموعات المتخصصة أكبر الأجزاء جميعا.</a:t>
            </a:r>
          </a:p>
          <a:p>
            <a:pPr>
              <a:buClr>
                <a:schemeClr val="accent6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ar-SA" sz="36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حداثة المطبوعات.</a:t>
            </a:r>
          </a:p>
          <a:p>
            <a:pPr>
              <a:buClr>
                <a:schemeClr val="accent6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ar-SA" sz="36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ملائمة المجموعات للمستويات القرائية للتلاميذ.</a:t>
            </a:r>
          </a:p>
          <a:p>
            <a:pPr>
              <a:buClr>
                <a:schemeClr val="accent6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ar-SA" sz="3600" b="1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صلاحية الكتب للتداول.</a:t>
            </a:r>
            <a:endParaRPr lang="ar-SA" sz="3600" b="1" dirty="0">
              <a:solidFill>
                <a:srgbClr val="00206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ar-S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 pitchFamily="34" charset="0"/>
                <a:cs typeface="Microsoft Sans Serif" pitchFamily="34" charset="0"/>
              </a:rPr>
              <a:t>المعـــــايير النوعيـــة</a:t>
            </a:r>
            <a:endParaRPr lang="ar-SA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Sans Serif" pitchFamily="34" charset="0"/>
              <a:cs typeface="Microsoft Sans Serif" pitchFamily="34" charset="0"/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وجة 3"/>
          <p:cNvSpPr/>
          <p:nvPr/>
        </p:nvSpPr>
        <p:spPr>
          <a:xfrm>
            <a:off x="2987824" y="2132856"/>
            <a:ext cx="4536504" cy="1944216"/>
          </a:xfrm>
          <a:prstGeom prst="wave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accent1"/>
            </a:solidFill>
            <a:prstDash val="solid"/>
          </a:ln>
          <a:effectLst>
            <a:reflection blurRad="6350" stA="50000" endA="300" endPos="90000" dir="5400000" sy="-100000" algn="bl" rotWithShape="0"/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والحمد لله رب العالمين</a:t>
            </a:r>
            <a:endParaRPr lang="ar-SA" sz="4400" dirty="0">
              <a:solidFill>
                <a:srgbClr val="00206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لتقى">
  <a:themeElements>
    <a:clrScheme name="ملتقى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ملتقى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ملتقى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417</TotalTime>
  <Words>820</Words>
  <Application>Microsoft Office PowerPoint</Application>
  <PresentationFormat>عرض على الشاشة (3:4)‏</PresentationFormat>
  <Paragraphs>110</Paragraphs>
  <Slides>20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1" baseType="lpstr">
      <vt:lpstr>ملتقى</vt:lpstr>
      <vt:lpstr>الشريحة 1</vt:lpstr>
      <vt:lpstr>اختيار الكتب في مكتبـات الأطفـال والمكتبات المدرسيـة</vt:lpstr>
      <vt:lpstr>اختيار كـــتب الأطفـــال</vt:lpstr>
      <vt:lpstr>الشريحة 4</vt:lpstr>
      <vt:lpstr>العــلاقة علاقــة شمــول</vt:lpstr>
      <vt:lpstr>معــايير وأسس اختيــار كتب الأطفــال </vt:lpstr>
      <vt:lpstr>النــاحية الموضوعيــة</vt:lpstr>
      <vt:lpstr>ملائمــة الكتــاب لمستوى الســن</vt:lpstr>
      <vt:lpstr>النـــاحيـة الماديـــة</vt:lpstr>
      <vt:lpstr>مسؤوليــة اختيــار كــتب الأطفــال</vt:lpstr>
      <vt:lpstr>تقويــم مجموعـة كــتب الأطفـــال</vt:lpstr>
      <vt:lpstr>اختيــار الكتب في المكتبــات المدرسيــة</vt:lpstr>
      <vt:lpstr>الغرض من اختيــار الكتب في المكتبــات المدرسيــة</vt:lpstr>
      <vt:lpstr>تنمية الطفــل الموهـوب وتغذية عقله تتم عن طريق</vt:lpstr>
      <vt:lpstr>اسس اختيار الكتب في المكتبة المدرسية تدور حول ثلاث فئات</vt:lpstr>
      <vt:lpstr>تنظيم عملية اختيــار الكتب في المكتبــات المدرسيــة</vt:lpstr>
      <vt:lpstr>تقــويم مجموعـــات المكــتبة المدرسيـــة</vt:lpstr>
      <vt:lpstr>المعــــايير العدديـــة</vt:lpstr>
      <vt:lpstr>المعـــــايير النوعيـــة</vt:lpstr>
      <vt:lpstr>الشريحة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VAIO</dc:creator>
  <cp:lastModifiedBy>باني</cp:lastModifiedBy>
  <cp:revision>53</cp:revision>
  <dcterms:created xsi:type="dcterms:W3CDTF">2013-02-22T20:26:30Z</dcterms:created>
  <dcterms:modified xsi:type="dcterms:W3CDTF">2013-02-24T19:02:35Z</dcterms:modified>
</cp:coreProperties>
</file>