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04/04/1434</a:t>
            </a:fld>
            <a:endParaRPr lang="ar-SA" dirty="0"/>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dirty="0"/>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dirty="0"/>
          </a:p>
        </p:txBody>
      </p:sp>
    </p:spTree>
  </p:cSld>
  <p:clrMapOvr>
    <a:masterClrMapping/>
  </p:clrMapOvr>
  <p:transition spd="med">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8" name="عنصر نائب للتذييل 7"/>
          <p:cNvSpPr>
            <a:spLocks noGrp="1"/>
          </p:cNvSpPr>
          <p:nvPr>
            <p:ph type="ftr" sz="quarter" idx="11"/>
          </p:nvPr>
        </p:nvSpPr>
        <p:spPr/>
        <p:txBody>
          <a:bodyPr/>
          <a:lstStyle>
            <a:extLst/>
          </a:lstStyle>
          <a:p>
            <a:endParaRPr lang="ar-SA" dirty="0"/>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4" name="عنصر نائب للتذييل 3"/>
          <p:cNvSpPr>
            <a:spLocks noGrp="1"/>
          </p:cNvSpPr>
          <p:nvPr>
            <p:ph type="ftr" sz="quarter" idx="11"/>
          </p:nvPr>
        </p:nvSpPr>
        <p:spPr/>
        <p:txBody>
          <a:bodyPr/>
          <a:lstStyle>
            <a:extLst/>
          </a:lstStyle>
          <a:p>
            <a:endParaRPr lang="ar-SA" dirty="0"/>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dirty="0"/>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3" name="عنصر نائب للتذييل 2"/>
          <p:cNvSpPr>
            <a:spLocks noGrp="1"/>
          </p:cNvSpPr>
          <p:nvPr>
            <p:ph type="ftr" sz="quarter" idx="11"/>
          </p:nvPr>
        </p:nvSpPr>
        <p:spPr/>
        <p:txBody>
          <a:bodyPr/>
          <a:lstStyle>
            <a:extLst/>
          </a:lstStyle>
          <a:p>
            <a:endParaRPr lang="ar-SA" dirty="0"/>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04/04/1434</a:t>
            </a:fld>
            <a:endParaRPr lang="ar-SA" dirty="0"/>
          </a:p>
        </p:txBody>
      </p:sp>
      <p:sp>
        <p:nvSpPr>
          <p:cNvPr id="6" name="عنصر نائب للتذييل 5"/>
          <p:cNvSpPr>
            <a:spLocks noGrp="1"/>
          </p:cNvSpPr>
          <p:nvPr>
            <p:ph type="ftr" sz="quarter" idx="11"/>
          </p:nvPr>
        </p:nvSpPr>
        <p:spPr/>
        <p:txBody>
          <a:bodyPr/>
          <a:lstStyle>
            <a:extLst/>
          </a:lstStyle>
          <a:p>
            <a:endParaRPr lang="ar-SA" dirty="0"/>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overrideClrMapping bg1="lt1" tx1="dk1" bg2="lt2" tx2="dk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dirty="0"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04/04/1434</a:t>
            </a:fld>
            <a:endParaRPr lang="ar-SA" dirty="0"/>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dirty="0"/>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dirty="0"/>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spd="med">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dirty="0"/>
          </a:p>
        </p:txBody>
      </p:sp>
      <p:sp>
        <p:nvSpPr>
          <p:cNvPr id="5" name="عنصر نائب للتذييل 4"/>
          <p:cNvSpPr>
            <a:spLocks noGrp="1"/>
          </p:cNvSpPr>
          <p:nvPr>
            <p:ph type="ftr" sz="quarter" idx="11"/>
          </p:nvPr>
        </p:nvSpPr>
        <p:spPr/>
        <p:txBody>
          <a:bodyPr/>
          <a:lstStyle>
            <a:extLst/>
          </a:lstStyle>
          <a:p>
            <a:endParaRPr lang="ar-SA" dirty="0"/>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dirty="0"/>
          </a:p>
        </p:txBody>
      </p:sp>
    </p:spTree>
  </p:cSld>
  <p:clrMapOvr>
    <a:masterClrMapping/>
  </p:clrMapOvr>
  <p:transition spd="med">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04/04/1434</a:t>
            </a:fld>
            <a:endParaRPr lang="ar-SA" dirty="0"/>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dirty="0"/>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d"/>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ar-SA" dirty="0" smtClean="0"/>
              <a:t>اختيار الكتب في المكتبات العامة</a:t>
            </a:r>
            <a:endParaRPr lang="ar-SA" dirty="0"/>
          </a:p>
        </p:txBody>
      </p:sp>
    </p:spTree>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اختيار الكتب هو العمل المكتبي الأول </a:t>
            </a:r>
            <a:r>
              <a:rPr lang="ar-SA" dirty="0" smtClean="0"/>
              <a:t>به</a:t>
            </a:r>
            <a:r>
              <a:rPr lang="ar-SA" dirty="0" smtClean="0"/>
              <a:t> تبدأ كل العمليات وحوله تدور كافة العمليات</a:t>
            </a:r>
            <a:r>
              <a:rPr lang="ar-SA" dirty="0" smtClean="0"/>
              <a:t>.</a:t>
            </a:r>
          </a:p>
          <a:p>
            <a:pPr>
              <a:buNone/>
            </a:pPr>
            <a:endParaRPr lang="ar-SA" dirty="0" smtClean="0"/>
          </a:p>
          <a:p>
            <a:r>
              <a:rPr lang="ar-SA" dirty="0" smtClean="0"/>
              <a:t>القيمة المطلقة للمكتبة تتوقف على طريقة اختياراتها للمجموعات</a:t>
            </a:r>
            <a:r>
              <a:rPr lang="ar-SA" dirty="0" smtClean="0"/>
              <a:t>.</a:t>
            </a:r>
          </a:p>
          <a:p>
            <a:pPr>
              <a:buNone/>
            </a:pPr>
            <a:endParaRPr lang="ar-SA" dirty="0" smtClean="0"/>
          </a:p>
          <a:p>
            <a:r>
              <a:rPr lang="ar-SA" dirty="0" smtClean="0"/>
              <a:t>مجموعة فقيرة من الكتب أحسنت إدارتها أفضل من مجموعة قوية أسيئت إدارتها</a:t>
            </a:r>
            <a:r>
              <a:rPr lang="ar-SA" dirty="0" smtClean="0"/>
              <a:t>.</a:t>
            </a:r>
          </a:p>
          <a:p>
            <a:pPr>
              <a:buNone/>
            </a:pPr>
            <a:endParaRPr lang="ar-SA" dirty="0" smtClean="0"/>
          </a:p>
          <a:p>
            <a:r>
              <a:rPr lang="ar-SA" dirty="0" smtClean="0"/>
              <a:t>لكي نجعل من عملية اختيار الكتب عملا علميا يجب على أمين المكتبة أن يعتمد على خطة مكتوبة يسير عليها ويجب أن تكون مرنة وتراجع باستمرار.</a:t>
            </a:r>
            <a:endParaRPr lang="ar-SA" dirty="0"/>
          </a:p>
        </p:txBody>
      </p:sp>
      <p:sp>
        <p:nvSpPr>
          <p:cNvPr id="2" name="عنوان 1"/>
          <p:cNvSpPr>
            <a:spLocks noGrp="1"/>
          </p:cNvSpPr>
          <p:nvPr>
            <p:ph type="title"/>
          </p:nvPr>
        </p:nvSpPr>
        <p:spPr/>
        <p:txBody>
          <a:bodyPr/>
          <a:lstStyle/>
          <a:p>
            <a:pPr algn="ctr"/>
            <a:r>
              <a:rPr lang="ar-SA" dirty="0" smtClean="0"/>
              <a:t>مقدمة</a:t>
            </a:r>
            <a:endParaRPr lang="ar-SA" dirty="0"/>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24078" indent="-514350">
              <a:buFont typeface="+mj-lt"/>
              <a:buAutoNum type="arabicPeriod"/>
            </a:pPr>
            <a:endParaRPr lang="ar-SA" dirty="0" smtClean="0"/>
          </a:p>
          <a:p>
            <a:pPr marL="624078" indent="-514350">
              <a:buFont typeface="+mj-lt"/>
              <a:buAutoNum type="arabicPeriod"/>
            </a:pPr>
            <a:r>
              <a:rPr lang="ar-SA" dirty="0" smtClean="0"/>
              <a:t>أغراض </a:t>
            </a:r>
            <a:r>
              <a:rPr lang="ar-SA" dirty="0" smtClean="0"/>
              <a:t>المكتبة وأهدافها </a:t>
            </a:r>
            <a:r>
              <a:rPr lang="ar-SA" dirty="0" smtClean="0"/>
              <a:t>ووظائفها.</a:t>
            </a:r>
          </a:p>
          <a:p>
            <a:pPr marL="624078" indent="-514350">
              <a:buFont typeface="+mj-lt"/>
              <a:buAutoNum type="arabicPeriod"/>
            </a:pPr>
            <a:r>
              <a:rPr lang="ar-SA" dirty="0" smtClean="0"/>
              <a:t>اسس </a:t>
            </a:r>
            <a:r>
              <a:rPr lang="ar-SA" dirty="0" smtClean="0"/>
              <a:t>اختيار الكتب وتنظيم عمليات </a:t>
            </a:r>
            <a:r>
              <a:rPr lang="ar-SA" dirty="0" smtClean="0"/>
              <a:t>الاختيار.</a:t>
            </a:r>
          </a:p>
          <a:p>
            <a:pPr marL="624078" indent="-514350">
              <a:buFont typeface="+mj-lt"/>
              <a:buAutoNum type="arabicPeriod"/>
            </a:pPr>
            <a:r>
              <a:rPr lang="ar-SA" dirty="0" smtClean="0"/>
              <a:t>تقويم </a:t>
            </a:r>
            <a:r>
              <a:rPr lang="ar-SA" dirty="0" smtClean="0"/>
              <a:t>المجموعات الحالية للمكتبة.</a:t>
            </a:r>
            <a:endParaRPr lang="ar-SA" dirty="0"/>
          </a:p>
        </p:txBody>
      </p:sp>
      <p:sp>
        <p:nvSpPr>
          <p:cNvPr id="2" name="عنوان 1"/>
          <p:cNvSpPr>
            <a:spLocks noGrp="1"/>
          </p:cNvSpPr>
          <p:nvPr>
            <p:ph type="title"/>
          </p:nvPr>
        </p:nvSpPr>
        <p:spPr/>
        <p:txBody>
          <a:bodyPr/>
          <a:lstStyle/>
          <a:p>
            <a:pPr algn="ctr"/>
            <a:r>
              <a:rPr lang="ar-SA" dirty="0" smtClean="0"/>
              <a:t>فلسفة اختيار الكتب من عدة زوايا</a:t>
            </a:r>
            <a:endParaRPr lang="ar-SA" dirty="0"/>
          </a:p>
        </p:txBody>
      </p:sp>
    </p:spTree>
  </p:cSld>
  <p:clrMapOvr>
    <a:masterClrMapping/>
  </p:clrMapOvr>
  <p:transition spd="med">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r>
              <a:rPr lang="ar-SA" dirty="0" smtClean="0"/>
              <a:t>المكتبة العامة هي جامعة الشعب</a:t>
            </a:r>
            <a:r>
              <a:rPr lang="ar-SA" dirty="0" smtClean="0"/>
              <a:t>.</a:t>
            </a:r>
          </a:p>
          <a:p>
            <a:pPr>
              <a:buNone/>
            </a:pPr>
            <a:endParaRPr lang="ar-SA" dirty="0" smtClean="0"/>
          </a:p>
          <a:p>
            <a:r>
              <a:rPr lang="ar-SA" dirty="0" smtClean="0"/>
              <a:t>من المظاهر </a:t>
            </a:r>
            <a:r>
              <a:rPr lang="ar-SA" dirty="0" smtClean="0"/>
              <a:t>القرائية أو أغراض القراءة </a:t>
            </a:r>
            <a:r>
              <a:rPr lang="ar-SA" dirty="0" smtClean="0"/>
              <a:t>للفرد :</a:t>
            </a:r>
            <a:endParaRPr lang="ar-SA" dirty="0" smtClean="0"/>
          </a:p>
          <a:p>
            <a:pPr marL="624078" indent="-514350">
              <a:buFont typeface="+mj-lt"/>
              <a:buAutoNum type="alphaUcPeriod"/>
            </a:pPr>
            <a:r>
              <a:rPr lang="ar-SA" dirty="0" smtClean="0"/>
              <a:t>قضاء وقت </a:t>
            </a:r>
            <a:r>
              <a:rPr lang="ar-SA" dirty="0" smtClean="0"/>
              <a:t>الفراغ.</a:t>
            </a:r>
          </a:p>
          <a:p>
            <a:pPr marL="624078" indent="-514350">
              <a:buFont typeface="+mj-lt"/>
              <a:buAutoNum type="alphaUcPeriod"/>
            </a:pPr>
            <a:r>
              <a:rPr lang="ar-SA" dirty="0" smtClean="0"/>
              <a:t>اتقان </a:t>
            </a:r>
            <a:r>
              <a:rPr lang="ar-SA" dirty="0" smtClean="0"/>
              <a:t>حرفة </a:t>
            </a:r>
            <a:r>
              <a:rPr lang="ar-SA" dirty="0" smtClean="0"/>
              <a:t>ما.</a:t>
            </a:r>
          </a:p>
          <a:p>
            <a:pPr marL="624078" indent="-514350">
              <a:buFont typeface="+mj-lt"/>
              <a:buAutoNum type="alphaUcPeriod"/>
            </a:pPr>
            <a:r>
              <a:rPr lang="ar-SA" dirty="0" smtClean="0"/>
              <a:t>لنسيان الهموم.</a:t>
            </a:r>
          </a:p>
          <a:p>
            <a:pPr marL="624078" indent="-514350">
              <a:buFont typeface="+mj-lt"/>
              <a:buAutoNum type="alphaUcPeriod"/>
            </a:pPr>
            <a:r>
              <a:rPr lang="ar-SA" dirty="0" smtClean="0"/>
              <a:t>ليعيش الأحلام.</a:t>
            </a:r>
          </a:p>
          <a:p>
            <a:pPr marL="624078" indent="-514350">
              <a:buFont typeface="+mj-lt"/>
              <a:buAutoNum type="alphaUcPeriod"/>
            </a:pPr>
            <a:r>
              <a:rPr lang="ar-SA" dirty="0" smtClean="0"/>
              <a:t>لمتعة </a:t>
            </a:r>
            <a:r>
              <a:rPr lang="ar-SA" dirty="0" smtClean="0"/>
              <a:t>القراءة في حد ذاتها.</a:t>
            </a:r>
          </a:p>
          <a:p>
            <a:pPr marL="624078" indent="-514350">
              <a:buFont typeface="+mj-lt"/>
              <a:buAutoNum type="alphaUcPeriod"/>
            </a:pPr>
            <a:r>
              <a:rPr lang="ar-SA" dirty="0" smtClean="0"/>
              <a:t>ليوسع مداركه.</a:t>
            </a:r>
          </a:p>
          <a:p>
            <a:pPr marL="624078" indent="-514350">
              <a:buFont typeface="+mj-lt"/>
              <a:buAutoNum type="alphaUcPeriod"/>
            </a:pPr>
            <a:r>
              <a:rPr lang="ar-SA" dirty="0" smtClean="0"/>
              <a:t>لينمي شخصيته.</a:t>
            </a:r>
          </a:p>
          <a:p>
            <a:pPr marL="624078" indent="-514350">
              <a:buFont typeface="+mj-lt"/>
              <a:buAutoNum type="alphaUcPeriod"/>
            </a:pPr>
            <a:r>
              <a:rPr lang="ar-SA" dirty="0" smtClean="0"/>
              <a:t>ليزيد فهمه </a:t>
            </a:r>
            <a:r>
              <a:rPr lang="ar-SA" dirty="0" smtClean="0"/>
              <a:t>للإنسانية.</a:t>
            </a:r>
            <a:endParaRPr lang="ar-SA" dirty="0" smtClean="0"/>
          </a:p>
        </p:txBody>
      </p:sp>
    </p:spTree>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10000"/>
          </a:bodyPr>
          <a:lstStyle/>
          <a:p>
            <a:pPr marL="624078" indent="-514350">
              <a:buFont typeface="+mj-lt"/>
              <a:buAutoNum type="arabicPeriod"/>
            </a:pPr>
            <a:r>
              <a:rPr lang="ar-SA" dirty="0" smtClean="0"/>
              <a:t>نظرية الإمداد/ وهي تقلص وظيفة المكتبة العامه إلى مجرد إمداد القراء باحتياجاتهم ورغباتهم.</a:t>
            </a:r>
          </a:p>
          <a:p>
            <a:pPr marL="624078" indent="-514350">
              <a:buFont typeface="+mj-lt"/>
              <a:buAutoNum type="arabicPeriod"/>
            </a:pPr>
            <a:r>
              <a:rPr lang="ar-SA" dirty="0" smtClean="0"/>
              <a:t>نظرية التوجيه/ وهي تفرض على المكتبة العامه تقديم زاد فكري على مستوى عال لتصبح أداة تربوية تعليمية</a:t>
            </a:r>
            <a:r>
              <a:rPr lang="ar-SA" dirty="0" smtClean="0"/>
              <a:t>.</a:t>
            </a:r>
          </a:p>
          <a:p>
            <a:pPr marL="624078" indent="-514350">
              <a:buNone/>
            </a:pPr>
            <a:endParaRPr lang="ar-SA" dirty="0" smtClean="0"/>
          </a:p>
          <a:p>
            <a:r>
              <a:rPr lang="ar-SA" dirty="0" smtClean="0"/>
              <a:t>ولنوفق بين النظريتين يجب على المكتبه العامه اشباع احتياجات المجتمع وإرضاء ميوله وفي ذات الوقت تحاول الارتفاع بالمستوى الثقافي لروادها باقتناء كتب قوية في حد ذاتها دون أن يكون عليها طلب والعمل على جذب القراء لها</a:t>
            </a:r>
            <a:r>
              <a:rPr lang="ar-SA" dirty="0" smtClean="0"/>
              <a:t>.</a:t>
            </a:r>
          </a:p>
          <a:p>
            <a:pPr>
              <a:buNone/>
            </a:pPr>
            <a:endParaRPr lang="ar-SA" dirty="0" smtClean="0"/>
          </a:p>
          <a:p>
            <a:r>
              <a:rPr lang="ar-SA" dirty="0" smtClean="0"/>
              <a:t>ولكن </a:t>
            </a:r>
            <a:r>
              <a:rPr lang="ar-SA" dirty="0" smtClean="0"/>
              <a:t>للتوفيق </a:t>
            </a:r>
            <a:r>
              <a:rPr lang="ar-SA" dirty="0" smtClean="0"/>
              <a:t>يجب معرفة امكانيات وميول القراء واختلافهم وذلك تبعا للموقع الجغرافي السن المهنه الجنس والظروف الاجتماعية.</a:t>
            </a:r>
            <a:endParaRPr lang="ar-SA" dirty="0"/>
          </a:p>
        </p:txBody>
      </p:sp>
      <p:sp>
        <p:nvSpPr>
          <p:cNvPr id="2" name="عنوان 1"/>
          <p:cNvSpPr>
            <a:spLocks noGrp="1"/>
          </p:cNvSpPr>
          <p:nvPr>
            <p:ph type="title"/>
          </p:nvPr>
        </p:nvSpPr>
        <p:spPr/>
        <p:txBody>
          <a:bodyPr>
            <a:normAutofit fontScale="90000"/>
          </a:bodyPr>
          <a:lstStyle/>
          <a:p>
            <a:pPr algn="ctr"/>
            <a:r>
              <a:rPr lang="ar-SA" dirty="0" smtClean="0"/>
              <a:t>عند اختيار الكتب للمكتبة العامة نصادف نظريتين </a:t>
            </a:r>
            <a:endParaRPr lang="ar-SA" dirty="0"/>
          </a:p>
        </p:txBody>
      </p:sp>
    </p:spTree>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55000" lnSpcReduction="20000"/>
          </a:bodyPr>
          <a:lstStyle/>
          <a:p>
            <a:pPr marL="624078" indent="-514350">
              <a:buFont typeface="+mj-lt"/>
              <a:buAutoNum type="arabicPeriod"/>
            </a:pPr>
            <a:r>
              <a:rPr lang="ar-SA" sz="3200" dirty="0" smtClean="0"/>
              <a:t>دراسة مجتمع المكتبة ومعرفة ملامحه وخصائصه المميزة.</a:t>
            </a:r>
          </a:p>
          <a:p>
            <a:pPr marL="624078" indent="-514350">
              <a:buFont typeface="+mj-lt"/>
              <a:buAutoNum type="arabicPeriod"/>
            </a:pPr>
            <a:r>
              <a:rPr lang="ar-SA" sz="3200" dirty="0" smtClean="0"/>
              <a:t>الإلمام بموضوعات الاهتمام الحاضر للمجتمع.</a:t>
            </a:r>
          </a:p>
          <a:p>
            <a:pPr marL="624078" indent="-514350">
              <a:buFont typeface="+mj-lt"/>
              <a:buAutoNum type="arabicPeriod"/>
            </a:pPr>
            <a:r>
              <a:rPr lang="ar-SA" sz="3200" dirty="0" smtClean="0"/>
              <a:t>اجعل من مجموعة التاريخ مجموعة واسعة ومفيدة(الاهتمام بالتراث الوطني</a:t>
            </a:r>
            <a:r>
              <a:rPr lang="ar-SA" sz="3200" dirty="0" smtClean="0"/>
              <a:t>).</a:t>
            </a:r>
            <a:endParaRPr lang="ar-SA" sz="3200" dirty="0" smtClean="0"/>
          </a:p>
          <a:p>
            <a:pPr marL="624078" indent="-514350">
              <a:buFont typeface="+mj-lt"/>
              <a:buAutoNum type="arabicPeriod"/>
            </a:pPr>
            <a:r>
              <a:rPr lang="ar-SA" sz="3200" dirty="0" smtClean="0"/>
              <a:t>اقتن للقراء الحاليين والمحتملين وتوقع الحاجات المستقبلية.</a:t>
            </a:r>
          </a:p>
          <a:p>
            <a:pPr marL="624078" indent="-514350">
              <a:buFont typeface="+mj-lt"/>
              <a:buAutoNum type="arabicPeriod"/>
            </a:pPr>
            <a:r>
              <a:rPr lang="ar-SA" sz="3200" dirty="0" smtClean="0"/>
              <a:t>اقتن مجموعة الكتب ذات القيمة الدائمة التي تمثل حجر الزاوية في الموضوعات بصرف النظر عن استعمالها.</a:t>
            </a:r>
          </a:p>
          <a:p>
            <a:pPr marL="624078" indent="-514350">
              <a:buFont typeface="+mj-lt"/>
              <a:buAutoNum type="arabicPeriod"/>
            </a:pPr>
            <a:r>
              <a:rPr lang="ar-SA" sz="3200" dirty="0" smtClean="0"/>
              <a:t>الوقوف جنبا إلى جنب مع التيارات الفكرية واتجاهات الرأي ومثل تمثيلا عادلا.</a:t>
            </a:r>
          </a:p>
          <a:p>
            <a:pPr marL="624078" indent="-514350">
              <a:buFont typeface="+mj-lt"/>
              <a:buAutoNum type="arabicPeriod"/>
            </a:pPr>
            <a:r>
              <a:rPr lang="ar-SA" sz="3200" dirty="0" smtClean="0"/>
              <a:t>السرعة والانتظام في الامداد بالكتب الحديثة.</a:t>
            </a:r>
          </a:p>
          <a:p>
            <a:pPr marL="624078" indent="-514350">
              <a:buFont typeface="+mj-lt"/>
              <a:buAutoNum type="arabicPeriod"/>
            </a:pPr>
            <a:r>
              <a:rPr lang="ar-SA" sz="3200" dirty="0" smtClean="0"/>
              <a:t>لا تترك الاختيار يتأثر بميول أو هوى شخص أو جماعة.</a:t>
            </a:r>
          </a:p>
          <a:p>
            <a:pPr marL="624078" indent="-514350">
              <a:buFont typeface="+mj-lt"/>
              <a:buAutoNum type="arabicPeriod"/>
            </a:pPr>
            <a:r>
              <a:rPr lang="ar-SA" sz="3200" dirty="0" smtClean="0"/>
              <a:t>الكتب التي تمثل طائفة معينة أو مذهبا لابد اختيارها بحذر بحيث تمثل التمثيل الصادق وتفيد القارئ العام.</a:t>
            </a:r>
          </a:p>
          <a:p>
            <a:pPr marL="624078" indent="-514350">
              <a:buFont typeface="+mj-lt"/>
              <a:buAutoNum type="arabicPeriod"/>
            </a:pPr>
            <a:r>
              <a:rPr lang="ar-SA" sz="3200" dirty="0" smtClean="0"/>
              <a:t>يجب أن تتعدد كتب الموضوع الواحد من ناحية مستوى المعالجة.</a:t>
            </a:r>
          </a:p>
          <a:p>
            <a:pPr marL="624078" indent="-514350">
              <a:buFont typeface="+mj-lt"/>
              <a:buAutoNum type="arabicPeriod"/>
            </a:pPr>
            <a:r>
              <a:rPr lang="ar-SA" sz="3200" dirty="0" smtClean="0"/>
              <a:t>عدم التعصب ضد جماعة أو مدرسة فكرية وغيرها.</a:t>
            </a:r>
          </a:p>
          <a:p>
            <a:pPr marL="624078" indent="-514350">
              <a:buFont typeface="+mj-lt"/>
              <a:buAutoNum type="arabicPeriod"/>
            </a:pPr>
            <a:r>
              <a:rPr lang="ar-SA" sz="3200" dirty="0" smtClean="0"/>
              <a:t>في المسائل الجدلية يجب اختيار الكتب التي تمثل جميع وجهات النظر وهذا </a:t>
            </a:r>
            <a:r>
              <a:rPr lang="ar-SA" sz="3200" dirty="0" smtClean="0"/>
              <a:t>لا يعني </a:t>
            </a:r>
            <a:r>
              <a:rPr lang="ar-SA" sz="3200" dirty="0" smtClean="0"/>
              <a:t>التوازن العددي.</a:t>
            </a:r>
          </a:p>
          <a:p>
            <a:pPr marL="624078" indent="-514350">
              <a:buFont typeface="+mj-lt"/>
              <a:buAutoNum type="arabicPeriod"/>
            </a:pPr>
            <a:r>
              <a:rPr lang="ar-SA" sz="3200" dirty="0" smtClean="0"/>
              <a:t>لا تقتني كتب تحتوي على تعاليم أو عقائد فاسدة أو ما يثير الرذيلة والتمرد ولا يميز بين حق وباطل.</a:t>
            </a:r>
          </a:p>
          <a:p>
            <a:endParaRPr lang="ar-SA" dirty="0"/>
          </a:p>
        </p:txBody>
      </p:sp>
      <p:sp>
        <p:nvSpPr>
          <p:cNvPr id="2" name="عنوان 1"/>
          <p:cNvSpPr>
            <a:spLocks noGrp="1"/>
          </p:cNvSpPr>
          <p:nvPr>
            <p:ph type="title"/>
          </p:nvPr>
        </p:nvSpPr>
        <p:spPr/>
        <p:txBody>
          <a:bodyPr/>
          <a:lstStyle/>
          <a:p>
            <a:pPr algn="ctr"/>
            <a:r>
              <a:rPr lang="ar-SA" dirty="0" smtClean="0"/>
              <a:t>أسس اختيار الكتب للمكتبة العامه</a:t>
            </a:r>
            <a:endParaRPr lang="ar-SA" dirty="0"/>
          </a:p>
        </p:txBody>
      </p:sp>
    </p:spTree>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ان اختيار الكتب في المكتبات الفرعية يرتبط ارتباط وثيق بطبيعة المجتمع الذي </a:t>
            </a:r>
            <a:r>
              <a:rPr lang="ar-SA" dirty="0" smtClean="0"/>
              <a:t>تخدمه.</a:t>
            </a:r>
          </a:p>
          <a:p>
            <a:pPr>
              <a:buNone/>
            </a:pPr>
            <a:endParaRPr lang="ar-SA" dirty="0" smtClean="0"/>
          </a:p>
          <a:p>
            <a:r>
              <a:rPr lang="ar-SA" dirty="0" smtClean="0"/>
              <a:t>المكتبات الفرعية لا تحتفظ بالمراجع الضخمة غالبا في حين تهتم بالقراءات الأكثر عمومية</a:t>
            </a:r>
            <a:r>
              <a:rPr lang="ar-SA" dirty="0" smtClean="0"/>
              <a:t>.</a:t>
            </a:r>
          </a:p>
          <a:p>
            <a:pPr>
              <a:buNone/>
            </a:pPr>
            <a:endParaRPr lang="ar-SA" dirty="0" smtClean="0"/>
          </a:p>
          <a:p>
            <a:r>
              <a:rPr lang="ar-SA" dirty="0" smtClean="0"/>
              <a:t>المكتبة الفرعية </a:t>
            </a:r>
            <a:r>
              <a:rPr lang="ar-SA" dirty="0" smtClean="0"/>
              <a:t>لا </a:t>
            </a:r>
            <a:r>
              <a:rPr lang="ar-SA" dirty="0" smtClean="0"/>
              <a:t>تختزن المواد قليلة الاستخدام ولا تحاول مساندة البحث المتخصص</a:t>
            </a:r>
            <a:r>
              <a:rPr lang="ar-SA" dirty="0" smtClean="0"/>
              <a:t>.</a:t>
            </a:r>
          </a:p>
          <a:p>
            <a:pPr>
              <a:buNone/>
            </a:pPr>
            <a:endParaRPr lang="ar-SA" dirty="0" smtClean="0"/>
          </a:p>
          <a:p>
            <a:r>
              <a:rPr lang="ar-SA" dirty="0" smtClean="0"/>
              <a:t>أما المكتبة المركزية فهي تهتم بالمجموعات الكبيرة جدا وتخدم اهتمامات البحث المختلفة.</a:t>
            </a:r>
            <a:endParaRPr lang="ar-SA" dirty="0"/>
          </a:p>
        </p:txBody>
      </p:sp>
      <p:sp>
        <p:nvSpPr>
          <p:cNvPr id="2" name="عنوان 1"/>
          <p:cNvSpPr>
            <a:spLocks noGrp="1"/>
          </p:cNvSpPr>
          <p:nvPr>
            <p:ph type="title"/>
          </p:nvPr>
        </p:nvSpPr>
        <p:spPr/>
        <p:txBody>
          <a:bodyPr/>
          <a:lstStyle/>
          <a:p>
            <a:pPr algn="ctr"/>
            <a:r>
              <a:rPr lang="ar-SA" dirty="0" smtClean="0"/>
              <a:t>تنظيم عملية الاختيار وتحديد مسؤوليتها</a:t>
            </a:r>
            <a:endParaRPr lang="ar-SA" dirty="0"/>
          </a:p>
        </p:txBody>
      </p:sp>
    </p:spTree>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251520" y="980727"/>
          <a:ext cx="8712969" cy="4176466"/>
        </p:xfrm>
        <a:graphic>
          <a:graphicData uri="http://schemas.openxmlformats.org/drawingml/2006/table">
            <a:tbl>
              <a:tblPr rtl="1" firstRow="1" bandRow="1">
                <a:tableStyleId>{5C22544A-7EE6-4342-B048-85BDC9FD1C3A}</a:tableStyleId>
              </a:tblPr>
              <a:tblGrid>
                <a:gridCol w="2904323"/>
                <a:gridCol w="2904323"/>
                <a:gridCol w="2904323"/>
              </a:tblGrid>
              <a:tr h="545406">
                <a:tc>
                  <a:txBody>
                    <a:bodyPr/>
                    <a:lstStyle/>
                    <a:p>
                      <a:pPr algn="ctr" rtl="1"/>
                      <a:r>
                        <a:rPr lang="ar-SA" dirty="0" smtClean="0"/>
                        <a:t>المكتبة الكبيرة</a:t>
                      </a:r>
                      <a:endParaRPr lang="ar-SA" dirty="0"/>
                    </a:p>
                  </a:txBody>
                  <a:tcPr/>
                </a:tc>
                <a:tc>
                  <a:txBody>
                    <a:bodyPr/>
                    <a:lstStyle/>
                    <a:p>
                      <a:pPr algn="ctr" rtl="1"/>
                      <a:r>
                        <a:rPr lang="ar-SA" dirty="0" smtClean="0"/>
                        <a:t>المكتبة المتوسطة </a:t>
                      </a:r>
                      <a:endParaRPr lang="ar-SA" dirty="0"/>
                    </a:p>
                  </a:txBody>
                  <a:tcPr/>
                </a:tc>
                <a:tc>
                  <a:txBody>
                    <a:bodyPr/>
                    <a:lstStyle/>
                    <a:p>
                      <a:pPr algn="ctr" rtl="1"/>
                      <a:r>
                        <a:rPr lang="ar-SA" dirty="0" smtClean="0"/>
                        <a:t>المكتبة الصغيرة</a:t>
                      </a:r>
                      <a:endParaRPr lang="ar-SA" dirty="0"/>
                    </a:p>
                  </a:txBody>
                  <a:tcPr/>
                </a:tc>
              </a:tr>
              <a:tr h="941386">
                <a:tc>
                  <a:txBody>
                    <a:bodyPr/>
                    <a:lstStyle/>
                    <a:p>
                      <a:pPr algn="ctr" rtl="1"/>
                      <a:r>
                        <a:rPr lang="ar-SA" dirty="0" smtClean="0"/>
                        <a:t>تتعامل </a:t>
                      </a:r>
                      <a:r>
                        <a:rPr lang="ar-SA" dirty="0" smtClean="0"/>
                        <a:t>مع عدد كبير جدا من القراء باختلاف الاهتمامات والميول</a:t>
                      </a:r>
                      <a:endParaRPr lang="ar-SA" dirty="0"/>
                    </a:p>
                  </a:txBody>
                  <a:tcPr/>
                </a:tc>
                <a:tc>
                  <a:txBody>
                    <a:bodyPr/>
                    <a:lstStyle/>
                    <a:p>
                      <a:pPr algn="ctr" rtl="1"/>
                      <a:endParaRPr lang="ar-SA" dirty="0" smtClean="0"/>
                    </a:p>
                    <a:p>
                      <a:pPr algn="ctr" rtl="1"/>
                      <a:r>
                        <a:rPr lang="ar-SA" dirty="0" smtClean="0"/>
                        <a:t>تتعامل </a:t>
                      </a:r>
                      <a:r>
                        <a:rPr lang="ar-SA" dirty="0" smtClean="0"/>
                        <a:t>مع عدد كبير أيضا من القراء</a:t>
                      </a:r>
                      <a:endParaRPr lang="ar-SA" dirty="0"/>
                    </a:p>
                  </a:txBody>
                  <a:tcPr/>
                </a:tc>
                <a:tc>
                  <a:txBody>
                    <a:bodyPr/>
                    <a:lstStyle/>
                    <a:p>
                      <a:pPr algn="ctr" rtl="1"/>
                      <a:r>
                        <a:rPr lang="ar-SA" dirty="0" smtClean="0"/>
                        <a:t>المجتمع </a:t>
                      </a:r>
                      <a:r>
                        <a:rPr lang="ar-SA" dirty="0" smtClean="0"/>
                        <a:t>الذي تخدمه ضيق</a:t>
                      </a:r>
                      <a:r>
                        <a:rPr lang="ar-SA" baseline="0" dirty="0" smtClean="0"/>
                        <a:t> جدا وبالتالي فإن ميول القراء أقل تنوع</a:t>
                      </a:r>
                      <a:endParaRPr lang="ar-SA" dirty="0"/>
                    </a:p>
                  </a:txBody>
                  <a:tcPr/>
                </a:tc>
              </a:tr>
              <a:tr h="1344837">
                <a:tc>
                  <a:txBody>
                    <a:bodyPr/>
                    <a:lstStyle/>
                    <a:p>
                      <a:pPr algn="ctr" rtl="1"/>
                      <a:endParaRPr lang="ar-SA" dirty="0" smtClean="0"/>
                    </a:p>
                    <a:p>
                      <a:pPr algn="ctr" rtl="1"/>
                      <a:r>
                        <a:rPr lang="ar-SA" dirty="0" smtClean="0"/>
                        <a:t>ميزانيتها </a:t>
                      </a:r>
                      <a:r>
                        <a:rPr lang="ar-SA" dirty="0" smtClean="0"/>
                        <a:t>كبيرة وبالتالي الاختيارات الخاطئة أقل تأثير على ميزانيتها</a:t>
                      </a:r>
                      <a:endParaRPr lang="ar-SA" dirty="0"/>
                    </a:p>
                  </a:txBody>
                  <a:tcPr/>
                </a:tc>
                <a:tc>
                  <a:txBody>
                    <a:bodyPr/>
                    <a:lstStyle/>
                    <a:p>
                      <a:pPr algn="ctr" rtl="1"/>
                      <a:endParaRPr lang="ar-SA" dirty="0" smtClean="0"/>
                    </a:p>
                    <a:p>
                      <a:pPr algn="ctr" rtl="1"/>
                      <a:r>
                        <a:rPr lang="ar-SA" dirty="0" smtClean="0"/>
                        <a:t>ميزانيتها </a:t>
                      </a:r>
                      <a:r>
                        <a:rPr lang="ar-SA" dirty="0" smtClean="0"/>
                        <a:t>محددة وبالتالي يكون الاختيار بمنتهى الدقة والعناية</a:t>
                      </a:r>
                      <a:endParaRPr lang="ar-SA" dirty="0"/>
                    </a:p>
                  </a:txBody>
                  <a:tcPr/>
                </a:tc>
                <a:tc>
                  <a:txBody>
                    <a:bodyPr/>
                    <a:lstStyle/>
                    <a:p>
                      <a:pPr algn="ctr" rtl="1"/>
                      <a:endParaRPr lang="ar-SA" dirty="0" smtClean="0"/>
                    </a:p>
                    <a:p>
                      <a:pPr algn="ctr" rtl="1"/>
                      <a:r>
                        <a:rPr lang="ar-SA" dirty="0" smtClean="0"/>
                        <a:t>ميزانيتها </a:t>
                      </a:r>
                      <a:r>
                        <a:rPr lang="ar-SA" dirty="0" smtClean="0"/>
                        <a:t>ضعيفة وبالتالي اختياراتها تكون بعناية فائقة والعامل الغالب بالاختيار هو الطلب</a:t>
                      </a:r>
                      <a:endParaRPr lang="ar-SA" dirty="0"/>
                    </a:p>
                  </a:txBody>
                  <a:tcPr/>
                </a:tc>
              </a:tr>
              <a:tr h="1344837">
                <a:tc>
                  <a:txBody>
                    <a:bodyPr/>
                    <a:lstStyle/>
                    <a:p>
                      <a:pPr algn="ctr" rtl="1"/>
                      <a:endParaRPr lang="ar-SA" dirty="0" smtClean="0"/>
                    </a:p>
                    <a:p>
                      <a:pPr algn="ctr" rtl="1"/>
                      <a:r>
                        <a:rPr lang="ar-SA" dirty="0" smtClean="0"/>
                        <a:t>تشكل</a:t>
                      </a:r>
                      <a:r>
                        <a:rPr lang="ar-SA" baseline="0" dirty="0" smtClean="0"/>
                        <a:t> </a:t>
                      </a:r>
                      <a:r>
                        <a:rPr lang="ar-SA" dirty="0" smtClean="0"/>
                        <a:t>قسم </a:t>
                      </a:r>
                      <a:r>
                        <a:rPr lang="ar-SA" dirty="0" smtClean="0"/>
                        <a:t>متخصص </a:t>
                      </a:r>
                      <a:r>
                        <a:rPr lang="ar-SA" dirty="0" smtClean="0"/>
                        <a:t>لعملية </a:t>
                      </a:r>
                      <a:r>
                        <a:rPr lang="ar-SA" dirty="0" smtClean="0"/>
                        <a:t>الاختيار من أخصائيين ومكتبيين</a:t>
                      </a:r>
                      <a:endParaRPr lang="ar-SA" dirty="0"/>
                    </a:p>
                  </a:txBody>
                  <a:tcPr/>
                </a:tc>
                <a:tc>
                  <a:txBody>
                    <a:bodyPr/>
                    <a:lstStyle/>
                    <a:p>
                      <a:pPr algn="ctr" rtl="1"/>
                      <a:endParaRPr lang="ar-SA" dirty="0" smtClean="0"/>
                    </a:p>
                    <a:p>
                      <a:pPr algn="ctr" rtl="1"/>
                      <a:r>
                        <a:rPr lang="ar-SA" dirty="0" smtClean="0"/>
                        <a:t>يشترك </a:t>
                      </a:r>
                      <a:r>
                        <a:rPr lang="ar-SA" dirty="0" smtClean="0"/>
                        <a:t>في الاختيار جميع المكتبيين المؤهلين</a:t>
                      </a:r>
                      <a:r>
                        <a:rPr lang="ar-SA" baseline="0" dirty="0" smtClean="0"/>
                        <a:t> ويرفع تقرير لرئيس المكتبة </a:t>
                      </a:r>
                      <a:endParaRPr lang="ar-SA" dirty="0"/>
                    </a:p>
                  </a:txBody>
                  <a:tcPr/>
                </a:tc>
                <a:tc>
                  <a:txBody>
                    <a:bodyPr/>
                    <a:lstStyle/>
                    <a:p>
                      <a:pPr algn="ctr" rtl="1"/>
                      <a:endParaRPr lang="ar-SA" dirty="0" smtClean="0"/>
                    </a:p>
                    <a:p>
                      <a:pPr algn="ctr" rtl="1"/>
                      <a:r>
                        <a:rPr lang="ar-SA" dirty="0" smtClean="0"/>
                        <a:t>يقتصر </a:t>
                      </a:r>
                      <a:r>
                        <a:rPr lang="ar-SA" dirty="0" smtClean="0"/>
                        <a:t>الاختيار على شخص  واحد هو أمين المكتبة كما تجد مقترحات القراء تقديرا أكبر</a:t>
                      </a:r>
                      <a:endParaRPr lang="ar-SA" dirty="0"/>
                    </a:p>
                  </a:txBody>
                  <a:tcPr/>
                </a:tc>
              </a:tr>
            </a:tbl>
          </a:graphicData>
        </a:graphic>
      </p:graphicFrame>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pPr marL="624078" indent="-514350">
              <a:buFont typeface="+mj-lt"/>
              <a:buAutoNum type="arabicPeriod"/>
            </a:pPr>
            <a:r>
              <a:rPr lang="ar-SA" dirty="0" smtClean="0"/>
              <a:t>مقاييس </a:t>
            </a:r>
            <a:r>
              <a:rPr lang="ar-SA" dirty="0" smtClean="0"/>
              <a:t>عددية.</a:t>
            </a:r>
          </a:p>
          <a:p>
            <a:pPr marL="624078" indent="-514350">
              <a:buFont typeface="+mj-lt"/>
              <a:buAutoNum type="arabicPeriod"/>
            </a:pPr>
            <a:r>
              <a:rPr lang="ar-SA" dirty="0" smtClean="0"/>
              <a:t>مقاييس نوعية.</a:t>
            </a:r>
            <a:endParaRPr lang="ar-SA" dirty="0"/>
          </a:p>
        </p:txBody>
      </p:sp>
      <p:sp>
        <p:nvSpPr>
          <p:cNvPr id="2" name="عنوان 1"/>
          <p:cNvSpPr>
            <a:spLocks noGrp="1"/>
          </p:cNvSpPr>
          <p:nvPr>
            <p:ph type="title"/>
          </p:nvPr>
        </p:nvSpPr>
        <p:spPr/>
        <p:txBody>
          <a:bodyPr/>
          <a:lstStyle/>
          <a:p>
            <a:pPr algn="ctr"/>
            <a:r>
              <a:rPr lang="ar-SA" dirty="0" smtClean="0"/>
              <a:t>تقويم مجموعات المكتبة العامه</a:t>
            </a:r>
            <a:endParaRPr lang="ar-SA" dirty="0"/>
          </a:p>
        </p:txBody>
      </p:sp>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r>
              <a:rPr lang="ar-SA" dirty="0" smtClean="0"/>
              <a:t>عدد </a:t>
            </a:r>
            <a:r>
              <a:rPr lang="ar-SA" dirty="0" smtClean="0"/>
              <a:t>الكتب التي يجب أن توجد في المكتبة العامه لتؤدي </a:t>
            </a:r>
            <a:r>
              <a:rPr lang="ar-SA" dirty="0" smtClean="0"/>
              <a:t>وظيفتها ؟</a:t>
            </a:r>
            <a:endParaRPr lang="ar-SA" dirty="0" smtClean="0"/>
          </a:p>
          <a:p>
            <a:r>
              <a:rPr lang="ar-SA" dirty="0" smtClean="0"/>
              <a:t>بمعنى أخر </a:t>
            </a:r>
            <a:r>
              <a:rPr lang="ar-SA" dirty="0" smtClean="0"/>
              <a:t>ما هو </a:t>
            </a:r>
            <a:r>
              <a:rPr lang="ar-SA" dirty="0" smtClean="0"/>
              <a:t>الحد الأدنى من الكتب اللازم للقيام بخدمة مكتبية </a:t>
            </a:r>
            <a:r>
              <a:rPr lang="ar-SA" dirty="0" smtClean="0"/>
              <a:t>فعالة ؟</a:t>
            </a:r>
            <a:endParaRPr lang="ar-SA" dirty="0" smtClean="0"/>
          </a:p>
          <a:p>
            <a:pPr>
              <a:buNone/>
            </a:pPr>
            <a:endParaRPr lang="ar-SA" dirty="0" smtClean="0"/>
          </a:p>
          <a:p>
            <a:r>
              <a:rPr lang="ar-SA" dirty="0" smtClean="0"/>
              <a:t>مجموعتين من </a:t>
            </a:r>
            <a:r>
              <a:rPr lang="ar-SA" dirty="0" smtClean="0"/>
              <a:t>المقاييس :</a:t>
            </a:r>
            <a:endParaRPr lang="ar-SA" dirty="0" smtClean="0"/>
          </a:p>
          <a:p>
            <a:pPr marL="514350" indent="-514350">
              <a:buFont typeface="+mj-lt"/>
              <a:buAutoNum type="alphaUcPeriod"/>
            </a:pPr>
            <a:r>
              <a:rPr lang="ar-SA" dirty="0" smtClean="0"/>
              <a:t>المجموع الكلي أو الرصيد الأساسي.</a:t>
            </a:r>
          </a:p>
          <a:p>
            <a:pPr marL="514350" indent="-514350">
              <a:buFont typeface="+mj-lt"/>
              <a:buAutoNum type="alphaUcPeriod"/>
            </a:pPr>
            <a:r>
              <a:rPr lang="ar-SA" dirty="0" smtClean="0"/>
              <a:t>الإضافات السنوية.</a:t>
            </a:r>
            <a:endParaRPr lang="ar-SA" dirty="0"/>
          </a:p>
        </p:txBody>
      </p:sp>
      <p:sp>
        <p:nvSpPr>
          <p:cNvPr id="2" name="عنوان 1"/>
          <p:cNvSpPr>
            <a:spLocks noGrp="1"/>
          </p:cNvSpPr>
          <p:nvPr>
            <p:ph type="title"/>
          </p:nvPr>
        </p:nvSpPr>
        <p:spPr/>
        <p:txBody>
          <a:bodyPr/>
          <a:lstStyle/>
          <a:p>
            <a:pPr marL="742950" indent="-742950" algn="ctr">
              <a:buFont typeface="+mj-lt"/>
              <a:buAutoNum type="arabicPeriod"/>
            </a:pPr>
            <a:r>
              <a:rPr lang="ar-SA" dirty="0" smtClean="0"/>
              <a:t>المقاييس العددية</a:t>
            </a:r>
            <a:endParaRPr lang="ar-SA" dirty="0"/>
          </a:p>
        </p:txBody>
      </p:sp>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يجب أن يكون الرصيد كافي </a:t>
            </a:r>
            <a:r>
              <a:rPr lang="ar-SA" dirty="0" smtClean="0"/>
              <a:t>للإستشاره</a:t>
            </a:r>
            <a:r>
              <a:rPr lang="ar-SA" dirty="0" smtClean="0"/>
              <a:t> </a:t>
            </a:r>
            <a:r>
              <a:rPr lang="ar-SA" dirty="0" smtClean="0"/>
              <a:t>(المراجع) والاستعارة.</a:t>
            </a:r>
          </a:p>
          <a:p>
            <a:r>
              <a:rPr lang="ar-SA" dirty="0" smtClean="0"/>
              <a:t>أن يكون الحد الأدنى يغطي عدد سكان المنطقة ليس عدد الكتب للقارئ الفرد بل عدد الكتب للمواطن الفرد.</a:t>
            </a:r>
          </a:p>
          <a:p>
            <a:r>
              <a:rPr lang="ar-SA" dirty="0" smtClean="0"/>
              <a:t>استقر خبراء المكتبات على أن الحد الأدنى لمجموعة الكتب في أي مكتبة لا </a:t>
            </a:r>
            <a:r>
              <a:rPr lang="ar-SA" dirty="0" smtClean="0"/>
              <a:t>يقل </a:t>
            </a:r>
            <a:r>
              <a:rPr lang="ar-SA" dirty="0" smtClean="0"/>
              <a:t>عن 6 آلاف مجلد بصرف النظر عن عدد السكان.</a:t>
            </a:r>
          </a:p>
          <a:p>
            <a:r>
              <a:rPr lang="ar-SA" dirty="0" smtClean="0"/>
              <a:t>في التشكيلات المكتبية ذات الفروع يجب ألا يقل الحد الأدنى لمجموعة الكتب في الفرع عن الثلث.</a:t>
            </a:r>
          </a:p>
          <a:p>
            <a:r>
              <a:rPr lang="ar-SA" dirty="0" smtClean="0"/>
              <a:t>عند استعمال مقياس التناسب العكسي-مقياس مجموعة المكتبة بالنسبة لكل </a:t>
            </a:r>
            <a:r>
              <a:rPr lang="ar-SA" dirty="0" smtClean="0"/>
              <a:t>نسمة- نجد أنه </a:t>
            </a:r>
            <a:r>
              <a:rPr lang="ar-SA" dirty="0" smtClean="0"/>
              <a:t>كلما زاد عدد السكان كلما قل نصيب الفرد من المجلدات والعكس.</a:t>
            </a:r>
          </a:p>
          <a:p>
            <a:r>
              <a:rPr lang="ar-SA" dirty="0" smtClean="0"/>
              <a:t>وهناك معيار عددي أخر لقياس مجموعات المكتبة وهو ان نخصص نسبا تتجزأ وفقا للمجموعات مثلا ما هي النسبة المئوية من الرصيد العام-الميزانية-المخصصة لكتب الكبار </a:t>
            </a:r>
            <a:r>
              <a:rPr lang="ar-SA" dirty="0" smtClean="0"/>
              <a:t>القصصية ؟</a:t>
            </a:r>
            <a:endParaRPr lang="ar-SA" dirty="0"/>
          </a:p>
        </p:txBody>
      </p:sp>
      <p:sp>
        <p:nvSpPr>
          <p:cNvPr id="2" name="عنوان 1"/>
          <p:cNvSpPr>
            <a:spLocks noGrp="1"/>
          </p:cNvSpPr>
          <p:nvPr>
            <p:ph type="title"/>
          </p:nvPr>
        </p:nvSpPr>
        <p:spPr/>
        <p:txBody>
          <a:bodyPr/>
          <a:lstStyle/>
          <a:p>
            <a:pPr marL="742950" indent="-742950" algn="ctr">
              <a:buFont typeface="+mj-lt"/>
              <a:buAutoNum type="alphaUcPeriod"/>
            </a:pPr>
            <a:r>
              <a:rPr lang="ar-SA" dirty="0" smtClean="0"/>
              <a:t>المجموعة الكلية أو الرصيد الأساسي</a:t>
            </a:r>
            <a:endParaRPr lang="ar-SA" dirty="0"/>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ar-SA" dirty="0" smtClean="0"/>
          </a:p>
          <a:p>
            <a:r>
              <a:rPr lang="ar-SA" dirty="0" smtClean="0"/>
              <a:t>يضاف </a:t>
            </a:r>
            <a:r>
              <a:rPr lang="ar-SA" dirty="0" smtClean="0"/>
              <a:t>سنويا إلى مجموعة الكتب عدد من أهم الانتاج الفكري الجاري والذي يغطي المعلومات الجارية</a:t>
            </a:r>
            <a:r>
              <a:rPr lang="ar-SA" dirty="0" smtClean="0"/>
              <a:t>.</a:t>
            </a:r>
          </a:p>
          <a:p>
            <a:pPr>
              <a:buNone/>
            </a:pPr>
            <a:endParaRPr lang="ar-SA" dirty="0" smtClean="0"/>
          </a:p>
          <a:p>
            <a:r>
              <a:rPr lang="ar-SA" dirty="0" smtClean="0"/>
              <a:t>تهدف إلى تكرار الكتب القليله نسبيا التي يقبل عليها الجمهور.</a:t>
            </a:r>
          </a:p>
          <a:p>
            <a:pPr>
              <a:buNone/>
            </a:pPr>
            <a:endParaRPr lang="ar-SA" dirty="0"/>
          </a:p>
        </p:txBody>
      </p:sp>
      <p:sp>
        <p:nvSpPr>
          <p:cNvPr id="2" name="عنوان 1"/>
          <p:cNvSpPr>
            <a:spLocks noGrp="1"/>
          </p:cNvSpPr>
          <p:nvPr>
            <p:ph type="title"/>
          </p:nvPr>
        </p:nvSpPr>
        <p:spPr/>
        <p:txBody>
          <a:bodyPr/>
          <a:lstStyle/>
          <a:p>
            <a:pPr algn="ctr"/>
            <a:r>
              <a:rPr lang="en-US" dirty="0" smtClean="0"/>
              <a:t>B</a:t>
            </a:r>
            <a:r>
              <a:rPr lang="ar-SA" dirty="0" smtClean="0"/>
              <a:t>.</a:t>
            </a:r>
            <a:r>
              <a:rPr lang="ar-SA" dirty="0" smtClean="0"/>
              <a:t> الاضافات </a:t>
            </a:r>
            <a:r>
              <a:rPr lang="ar-SA" dirty="0" smtClean="0"/>
              <a:t>السنوية</a:t>
            </a:r>
            <a:endParaRPr lang="ar-SA" dirty="0"/>
          </a:p>
        </p:txBody>
      </p:sp>
    </p:spTree>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عند تقييم المجموعات يطرح أمين المكتبة عدة </a:t>
            </a:r>
            <a:r>
              <a:rPr lang="ar-SA" dirty="0" smtClean="0"/>
              <a:t>تساؤلات.</a:t>
            </a:r>
          </a:p>
          <a:p>
            <a:pPr marL="624078" indent="-514350">
              <a:buFont typeface="+mj-lt"/>
              <a:buAutoNum type="alphaUcPeriod"/>
            </a:pPr>
            <a:endParaRPr lang="ar-SA" dirty="0" smtClean="0"/>
          </a:p>
          <a:p>
            <a:pPr marL="624078" indent="-514350">
              <a:buFont typeface="+mj-lt"/>
              <a:buAutoNum type="alphaUcPeriod"/>
            </a:pPr>
            <a:r>
              <a:rPr lang="ar-SA" dirty="0" smtClean="0"/>
              <a:t>هل تشبع مجموعات المكتبة ميول القراءة لدى الجميع وهل تهدف إلى اشباع الميول </a:t>
            </a:r>
            <a:r>
              <a:rPr lang="ar-SA" dirty="0" smtClean="0"/>
              <a:t>الخاصة ؟</a:t>
            </a:r>
            <a:endParaRPr lang="ar-SA" dirty="0" smtClean="0"/>
          </a:p>
          <a:p>
            <a:pPr marL="624078" indent="-514350">
              <a:buFont typeface="+mj-lt"/>
              <a:buAutoNum type="alphaUcPeriod"/>
            </a:pPr>
            <a:r>
              <a:rPr lang="ar-SA" dirty="0" smtClean="0"/>
              <a:t>هل تتأثر مجموعات المكتبة بوجود مكتبات بنفس المنطقة وهل تحاول أن لا تكرر بل تنمي النقص الموجود </a:t>
            </a:r>
            <a:r>
              <a:rPr lang="ar-SA" dirty="0" smtClean="0"/>
              <a:t>فيها ؟</a:t>
            </a:r>
            <a:endParaRPr lang="ar-SA" dirty="0" smtClean="0"/>
          </a:p>
          <a:p>
            <a:pPr marL="624078" indent="-514350">
              <a:buFont typeface="+mj-lt"/>
              <a:buAutoNum type="alphaUcPeriod"/>
            </a:pPr>
            <a:r>
              <a:rPr lang="ar-SA" dirty="0" smtClean="0"/>
              <a:t>هل المجموعات في هذه المكتبة تعتبر كائنا حيا يطرأ عليها ما يطرأ على غيرها من التغيير </a:t>
            </a:r>
            <a:r>
              <a:rPr lang="ar-SA" dirty="0" smtClean="0"/>
              <a:t>والنمو ؟</a:t>
            </a:r>
            <a:endParaRPr lang="ar-SA" dirty="0" smtClean="0"/>
          </a:p>
          <a:p>
            <a:pPr marL="624078" indent="-514350">
              <a:buFont typeface="+mj-lt"/>
              <a:buAutoNum type="alphaUcPeriod"/>
            </a:pPr>
            <a:r>
              <a:rPr lang="ar-SA" dirty="0" smtClean="0"/>
              <a:t>هل يوجد لكل قارئ كتابه ولكل </a:t>
            </a:r>
            <a:r>
              <a:rPr lang="ar-SA" dirty="0" smtClean="0"/>
              <a:t>قارئة </a:t>
            </a:r>
            <a:r>
              <a:rPr lang="ar-SA" dirty="0" smtClean="0"/>
              <a:t>؟</a:t>
            </a:r>
            <a:endParaRPr lang="ar-SA" dirty="0" smtClean="0"/>
          </a:p>
          <a:p>
            <a:pPr marL="624078" indent="-514350">
              <a:buNone/>
            </a:pPr>
            <a:endParaRPr lang="ar-SA" dirty="0" smtClean="0"/>
          </a:p>
          <a:p>
            <a:r>
              <a:rPr lang="ar-SA" dirty="0" smtClean="0"/>
              <a:t>الإجابة على هذه </a:t>
            </a:r>
            <a:r>
              <a:rPr lang="ar-SA" dirty="0" smtClean="0"/>
              <a:t>الأسئلة </a:t>
            </a:r>
            <a:r>
              <a:rPr lang="ar-SA" dirty="0" smtClean="0"/>
              <a:t>بالإيجاب يجعل أمين المكتبه يطمئن على مجموعات مكتبته.</a:t>
            </a:r>
          </a:p>
          <a:p>
            <a:endParaRPr lang="ar-SA" dirty="0" smtClean="0"/>
          </a:p>
        </p:txBody>
      </p:sp>
      <p:sp>
        <p:nvSpPr>
          <p:cNvPr id="2" name="عنوان 1"/>
          <p:cNvSpPr>
            <a:spLocks noGrp="1"/>
          </p:cNvSpPr>
          <p:nvPr>
            <p:ph type="title"/>
          </p:nvPr>
        </p:nvSpPr>
        <p:spPr/>
        <p:txBody>
          <a:bodyPr/>
          <a:lstStyle/>
          <a:p>
            <a:pPr algn="ctr"/>
            <a:r>
              <a:rPr lang="ar-SA" dirty="0" smtClean="0"/>
              <a:t>2.</a:t>
            </a:r>
            <a:r>
              <a:rPr lang="ar-SA" dirty="0" smtClean="0"/>
              <a:t> المقاييس </a:t>
            </a:r>
            <a:r>
              <a:rPr lang="ar-SA" dirty="0" smtClean="0"/>
              <a:t>النوعية</a:t>
            </a:r>
            <a:endParaRPr lang="ar-SA" dirty="0"/>
          </a:p>
        </p:txBody>
      </p:sp>
    </p:spTree>
  </p:cSld>
  <p:clrMapOvr>
    <a:masterClrMapping/>
  </p:clrMapOvr>
  <p:transition spd="med">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229</TotalTime>
  <Words>840</Words>
  <Application>Microsoft Office PowerPoint</Application>
  <PresentationFormat>عرض على الشاشة (3:4)‏</PresentationFormat>
  <Paragraphs>106</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ملتقى</vt:lpstr>
      <vt:lpstr>اختيار الكتب في المكتبات العامة</vt:lpstr>
      <vt:lpstr>مقدمة</vt:lpstr>
      <vt:lpstr>فلسفة اختيار الكتب من عدة زوايا</vt:lpstr>
      <vt:lpstr>الشريحة 4</vt:lpstr>
      <vt:lpstr>عند اختيار الكتب للمكتبة العامة نصادف نظريتين </vt:lpstr>
      <vt:lpstr>أسس اختيار الكتب للمكتبة العامه</vt:lpstr>
      <vt:lpstr>تنظيم عملية الاختيار وتحديد مسؤوليتها</vt:lpstr>
      <vt:lpstr>الشريحة 8</vt:lpstr>
      <vt:lpstr>تقويم مجموعات المكتبة العامه</vt:lpstr>
      <vt:lpstr>المقاييس العددية</vt:lpstr>
      <vt:lpstr>المجموعة الكلية أو الرصيد الأساسي</vt:lpstr>
      <vt:lpstr>B. الاضافات السنوية</vt:lpstr>
      <vt:lpstr>2. المقاييس النوعية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اختيار الكتب في المكتبات العامة</dc:title>
  <dc:creator>VAIO</dc:creator>
  <cp:lastModifiedBy>باني</cp:lastModifiedBy>
  <cp:revision>30</cp:revision>
  <dcterms:created xsi:type="dcterms:W3CDTF">2013-02-14T01:45:46Z</dcterms:created>
  <dcterms:modified xsi:type="dcterms:W3CDTF">2013-02-14T17:21:41Z</dcterms:modified>
</cp:coreProperties>
</file>