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84066" autoAdjust="0"/>
    <p:restoredTop sz="94660"/>
  </p:normalViewPr>
  <p:slideViewPr>
    <p:cSldViewPr>
      <p:cViewPr varScale="1">
        <p:scale>
          <a:sx n="68" d="100"/>
          <a:sy n="68" d="100"/>
        </p:scale>
        <p:origin x="-570"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14" name="عنوان 13"/>
          <p:cNvSpPr>
            <a:spLocks noGrp="1"/>
          </p:cNvSpPr>
          <p:nvPr>
            <p:ph type="ctrTitle"/>
          </p:nvPr>
        </p:nvSpPr>
        <p:spPr>
          <a:xfrm>
            <a:off x="1432560" y="359898"/>
            <a:ext cx="7406640" cy="1472184"/>
          </a:xfrm>
        </p:spPr>
        <p:txBody>
          <a:bodyPr anchor="b"/>
          <a:lstStyle>
            <a:lvl1pPr algn="l">
              <a:defRPr/>
            </a:lvl1pPr>
            <a:extLst/>
          </a:lstStyle>
          <a:p>
            <a:r>
              <a:rPr kumimoji="0" lang="ar-SA" smtClean="0"/>
              <a:t>انقر لتحرير نمط العنوان الرئيسي</a:t>
            </a:r>
            <a:endParaRPr kumimoji="0" lang="en-US"/>
          </a:p>
        </p:txBody>
      </p:sp>
      <p:sp>
        <p:nvSpPr>
          <p:cNvPr id="22" name="عنوان فرعي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ar-SA" smtClean="0"/>
              <a:t>انقر لتحرير نمط العنوان الثانوي الرئيسي</a:t>
            </a:r>
            <a:endParaRPr kumimoji="0" lang="en-US"/>
          </a:p>
        </p:txBody>
      </p:sp>
      <p:sp>
        <p:nvSpPr>
          <p:cNvPr id="7" name="عنصر نائب للتاريخ 6"/>
          <p:cNvSpPr>
            <a:spLocks noGrp="1"/>
          </p:cNvSpPr>
          <p:nvPr>
            <p:ph type="dt" sz="half" idx="10"/>
          </p:nvPr>
        </p:nvSpPr>
        <p:spPr/>
        <p:txBody>
          <a:bodyPr/>
          <a:lstStyle>
            <a:extLst/>
          </a:lstStyle>
          <a:p>
            <a:fld id="{C786164B-D01F-4A49-AA66-220927BC1C16}" type="datetimeFigureOut">
              <a:rPr lang="ar-SA" smtClean="0"/>
              <a:pPr/>
              <a:t>04/04/34</a:t>
            </a:fld>
            <a:endParaRPr lang="ar-SA"/>
          </a:p>
        </p:txBody>
      </p:sp>
      <p:sp>
        <p:nvSpPr>
          <p:cNvPr id="20" name="عنصر نائب للتذييل 19"/>
          <p:cNvSpPr>
            <a:spLocks noGrp="1"/>
          </p:cNvSpPr>
          <p:nvPr>
            <p:ph type="ftr" sz="quarter" idx="11"/>
          </p:nvPr>
        </p:nvSpPr>
        <p:spPr/>
        <p:txBody>
          <a:bodyPr/>
          <a:lstStyle>
            <a:extLst/>
          </a:lstStyle>
          <a:p>
            <a:endParaRPr lang="ar-SA"/>
          </a:p>
        </p:txBody>
      </p:sp>
      <p:sp>
        <p:nvSpPr>
          <p:cNvPr id="10" name="عنصر نائب لرقم الشريحة 9"/>
          <p:cNvSpPr>
            <a:spLocks noGrp="1"/>
          </p:cNvSpPr>
          <p:nvPr>
            <p:ph type="sldNum" sz="quarter" idx="12"/>
          </p:nvPr>
        </p:nvSpPr>
        <p:spPr/>
        <p:txBody>
          <a:bodyPr/>
          <a:lstStyle>
            <a:extLst/>
          </a:lstStyle>
          <a:p>
            <a:fld id="{A41C9EC3-9BCA-4096-A9F2-A342F7ABD478}" type="slidenum">
              <a:rPr lang="ar-SA" smtClean="0"/>
              <a:pPr/>
              <a:t>‹#›</a:t>
            </a:fld>
            <a:endParaRPr lang="ar-SA"/>
          </a:p>
        </p:txBody>
      </p:sp>
      <p:sp>
        <p:nvSpPr>
          <p:cNvPr id="8" name="شكل بيضاوي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شكل بيضاوي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extLst/>
          </a:lstStyle>
          <a:p>
            <a:r>
              <a:rPr kumimoji="0" lang="ar-SA" smtClean="0"/>
              <a:t>انقر لتحرير نمط العنوان الرئيسي</a:t>
            </a:r>
            <a:endParaRPr kumimoji="0" lang="en-US"/>
          </a:p>
        </p:txBody>
      </p:sp>
      <p:sp>
        <p:nvSpPr>
          <p:cNvPr id="3" name="عنصر نائب للمحتوى 2"/>
          <p:cNvSpPr>
            <a:spLocks noGrp="1"/>
          </p:cNvSpPr>
          <p:nvPr>
            <p:ph idx="1"/>
          </p:nvPr>
        </p:nvSpPr>
        <p:spPr/>
        <p:txBody>
          <a:bodyPr/>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C786164B-D01F-4A49-AA66-220927BC1C16}" type="datetimeFigureOut">
              <a:rPr lang="ar-SA" smtClean="0"/>
              <a:pPr/>
              <a:t>04/04/34</a:t>
            </a:fld>
            <a:endParaRPr lang="ar-SA"/>
          </a:p>
        </p:txBody>
      </p:sp>
      <p:sp>
        <p:nvSpPr>
          <p:cNvPr id="5" name="عنصر نائب للتذييل 4"/>
          <p:cNvSpPr>
            <a:spLocks noGrp="1"/>
          </p:cNvSpPr>
          <p:nvPr>
            <p:ph type="ftr" sz="quarter" idx="11"/>
          </p:nvPr>
        </p:nvSpPr>
        <p:spPr/>
        <p:txBody>
          <a:bodyPr/>
          <a:lstStyle>
            <a:extLst/>
          </a:lstStyle>
          <a:p>
            <a:endParaRPr lang="ar-SA"/>
          </a:p>
        </p:txBody>
      </p:sp>
      <p:sp>
        <p:nvSpPr>
          <p:cNvPr id="6" name="عنصر نائب لرقم الشريحة 5"/>
          <p:cNvSpPr>
            <a:spLocks noGrp="1"/>
          </p:cNvSpPr>
          <p:nvPr>
            <p:ph type="sldNum" sz="quarter" idx="12"/>
          </p:nvPr>
        </p:nvSpPr>
        <p:spPr/>
        <p:txBody>
          <a:bodyPr/>
          <a:lstStyle>
            <a:extLst/>
          </a:lstStyle>
          <a:p>
            <a:fld id="{A41C9EC3-9BCA-4096-A9F2-A342F7ABD478}" type="slidenum">
              <a:rPr lang="ar-SA" smtClean="0"/>
              <a:pPr/>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عنوان المقطع">
    <p:spTree>
      <p:nvGrpSpPr>
        <p:cNvPr id="1" name=""/>
        <p:cNvGrpSpPr/>
        <p:nvPr/>
      </p:nvGrpSpPr>
      <p:grpSpPr>
        <a:xfrm>
          <a:off x="0" y="0"/>
          <a:ext cx="0" cy="0"/>
          <a:chOff x="0" y="0"/>
          <a:chExt cx="0" cy="0"/>
        </a:xfrm>
      </p:grpSpPr>
      <p:sp>
        <p:nvSpPr>
          <p:cNvPr id="7" name="مستطيل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عنوان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ar-SA" smtClean="0"/>
              <a:t>انقر لتحرير أنماط النص الرئيسي</a:t>
            </a:r>
          </a:p>
        </p:txBody>
      </p:sp>
      <p:sp>
        <p:nvSpPr>
          <p:cNvPr id="4" name="عنصر نائب للتاريخ 3"/>
          <p:cNvSpPr>
            <a:spLocks noGrp="1"/>
          </p:cNvSpPr>
          <p:nvPr>
            <p:ph type="dt" sz="half" idx="10"/>
          </p:nvPr>
        </p:nvSpPr>
        <p:spPr/>
        <p:txBody>
          <a:bodyPr/>
          <a:lstStyle>
            <a:extLst/>
          </a:lstStyle>
          <a:p>
            <a:fld id="{C786164B-D01F-4A49-AA66-220927BC1C16}" type="datetimeFigureOut">
              <a:rPr lang="ar-SA" smtClean="0"/>
              <a:pPr/>
              <a:t>04/04/34</a:t>
            </a:fld>
            <a:endParaRPr lang="ar-SA"/>
          </a:p>
        </p:txBody>
      </p:sp>
      <p:sp>
        <p:nvSpPr>
          <p:cNvPr id="5" name="عنصر نائب للتذييل 4"/>
          <p:cNvSpPr>
            <a:spLocks noGrp="1"/>
          </p:cNvSpPr>
          <p:nvPr>
            <p:ph type="ftr" sz="quarter" idx="11"/>
          </p:nvPr>
        </p:nvSpPr>
        <p:spPr/>
        <p:txBody>
          <a:bodyPr/>
          <a:lstStyle>
            <a:extLst/>
          </a:lstStyle>
          <a:p>
            <a:endParaRPr lang="ar-SA"/>
          </a:p>
        </p:txBody>
      </p:sp>
      <p:sp>
        <p:nvSpPr>
          <p:cNvPr id="6" name="عنصر نائب لرقم الشريحة 5"/>
          <p:cNvSpPr>
            <a:spLocks noGrp="1"/>
          </p:cNvSpPr>
          <p:nvPr>
            <p:ph type="sldNum" sz="quarter" idx="12"/>
          </p:nvPr>
        </p:nvSpPr>
        <p:spPr/>
        <p:txBody>
          <a:bodyPr/>
          <a:lstStyle>
            <a:extLst/>
          </a:lstStyle>
          <a:p>
            <a:fld id="{A41C9EC3-9BCA-4096-A9F2-A342F7ABD478}" type="slidenum">
              <a:rPr lang="ar-SA" smtClean="0"/>
              <a:pPr/>
              <a:t>‹#›</a:t>
            </a:fld>
            <a:endParaRPr lang="ar-SA"/>
          </a:p>
        </p:txBody>
      </p:sp>
      <p:sp>
        <p:nvSpPr>
          <p:cNvPr id="10" name="مستطيل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شكل بيضاوي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شكل بيضاوي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a:xfrm>
            <a:off x="1435608" y="274320"/>
            <a:ext cx="7498080" cy="1143000"/>
          </a:xfrm>
        </p:spPr>
        <p:txBody>
          <a:bodyPr/>
          <a:lstStyle>
            <a:extLst/>
          </a:lstStyle>
          <a:p>
            <a:r>
              <a:rPr kumimoji="0" lang="ar-SA" smtClean="0"/>
              <a:t>انقر لتحرير نمط العنوان الرئيسي</a:t>
            </a:r>
            <a:endParaRPr kumimoji="0" lang="en-US"/>
          </a:p>
        </p:txBody>
      </p:sp>
      <p:sp>
        <p:nvSpPr>
          <p:cNvPr id="3" name="عنصر نائب للمحتوى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محتوى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extLst/>
          </a:lstStyle>
          <a:p>
            <a:fld id="{C786164B-D01F-4A49-AA66-220927BC1C16}" type="datetimeFigureOut">
              <a:rPr lang="ar-SA" smtClean="0"/>
              <a:pPr/>
              <a:t>04/04/34</a:t>
            </a:fld>
            <a:endParaRPr lang="ar-SA"/>
          </a:p>
        </p:txBody>
      </p:sp>
      <p:sp>
        <p:nvSpPr>
          <p:cNvPr id="6" name="عنصر نائب للتذييل 5"/>
          <p:cNvSpPr>
            <a:spLocks noGrp="1"/>
          </p:cNvSpPr>
          <p:nvPr>
            <p:ph type="ftr" sz="quarter" idx="11"/>
          </p:nvPr>
        </p:nvSpPr>
        <p:spPr/>
        <p:txBody>
          <a:bodyPr/>
          <a:lstStyle>
            <a:extLst/>
          </a:lstStyle>
          <a:p>
            <a:endParaRPr lang="ar-SA"/>
          </a:p>
        </p:txBody>
      </p:sp>
      <p:sp>
        <p:nvSpPr>
          <p:cNvPr id="7" name="عنصر نائب لرقم الشريحة 6"/>
          <p:cNvSpPr>
            <a:spLocks noGrp="1"/>
          </p:cNvSpPr>
          <p:nvPr>
            <p:ph type="sldNum" sz="quarter" idx="12"/>
          </p:nvPr>
        </p:nvSpPr>
        <p:spPr/>
        <p:txBody>
          <a:bodyPr/>
          <a:lstStyle>
            <a:extLst/>
          </a:lstStyle>
          <a:p>
            <a:fld id="{A41C9EC3-9BCA-4096-A9F2-A342F7ABD478}" type="slidenum">
              <a:rPr lang="ar-SA" smtClean="0"/>
              <a:pPr/>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ar-SA" smtClean="0"/>
              <a:t>انقر لتحرير أنماط النص الرئيسي</a:t>
            </a:r>
          </a:p>
        </p:txBody>
      </p:sp>
      <p:sp>
        <p:nvSpPr>
          <p:cNvPr id="4" name="عنصر نائب للنص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ar-SA" smtClean="0"/>
              <a:t>انقر لتحرير أنماط النص الرئيسي</a:t>
            </a:r>
          </a:p>
        </p:txBody>
      </p:sp>
      <p:sp>
        <p:nvSpPr>
          <p:cNvPr id="5" name="عنصر نائب للمحتوى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6" name="عنصر نائب للمحتوى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7" name="عنصر نائب للتاريخ 6"/>
          <p:cNvSpPr>
            <a:spLocks noGrp="1"/>
          </p:cNvSpPr>
          <p:nvPr>
            <p:ph type="dt" sz="half" idx="10"/>
          </p:nvPr>
        </p:nvSpPr>
        <p:spPr/>
        <p:txBody>
          <a:bodyPr/>
          <a:lstStyle>
            <a:extLst/>
          </a:lstStyle>
          <a:p>
            <a:fld id="{C786164B-D01F-4A49-AA66-220927BC1C16}" type="datetimeFigureOut">
              <a:rPr lang="ar-SA" smtClean="0"/>
              <a:pPr/>
              <a:t>04/04/34</a:t>
            </a:fld>
            <a:endParaRPr lang="ar-SA"/>
          </a:p>
        </p:txBody>
      </p:sp>
      <p:sp>
        <p:nvSpPr>
          <p:cNvPr id="8" name="عنصر نائب للتذييل 7"/>
          <p:cNvSpPr>
            <a:spLocks noGrp="1"/>
          </p:cNvSpPr>
          <p:nvPr>
            <p:ph type="ftr" sz="quarter" idx="11"/>
          </p:nvPr>
        </p:nvSpPr>
        <p:spPr/>
        <p:txBody>
          <a:bodyPr/>
          <a:lstStyle>
            <a:extLst/>
          </a:lstStyle>
          <a:p>
            <a:endParaRPr lang="ar-SA"/>
          </a:p>
        </p:txBody>
      </p:sp>
      <p:sp>
        <p:nvSpPr>
          <p:cNvPr id="9" name="عنصر نائب لرقم الشريحة 8"/>
          <p:cNvSpPr>
            <a:spLocks noGrp="1"/>
          </p:cNvSpPr>
          <p:nvPr>
            <p:ph type="sldNum" sz="quarter" idx="12"/>
          </p:nvPr>
        </p:nvSpPr>
        <p:spPr/>
        <p:txBody>
          <a:bodyPr/>
          <a:lstStyle>
            <a:extLst/>
          </a:lstStyle>
          <a:p>
            <a:fld id="{A41C9EC3-9BCA-4096-A9F2-A342F7ABD478}" type="slidenum">
              <a:rPr lang="ar-SA" smtClean="0"/>
              <a:pPr/>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a:xfrm>
            <a:off x="1435608" y="274320"/>
            <a:ext cx="7498080" cy="1143000"/>
          </a:xfrm>
        </p:spPr>
        <p:txBody>
          <a:bodyPr anchor="ctr"/>
          <a:lstStyle>
            <a:extLst/>
          </a:lstStyle>
          <a:p>
            <a:r>
              <a:rPr kumimoji="0" lang="ar-SA" smtClean="0"/>
              <a:t>انقر لتحرير نمط العنوان الرئيسي</a:t>
            </a:r>
            <a:endParaRPr kumimoji="0" lang="en-US"/>
          </a:p>
        </p:txBody>
      </p:sp>
      <p:sp>
        <p:nvSpPr>
          <p:cNvPr id="3" name="عنصر نائب للتاريخ 2"/>
          <p:cNvSpPr>
            <a:spLocks noGrp="1"/>
          </p:cNvSpPr>
          <p:nvPr>
            <p:ph type="dt" sz="half" idx="10"/>
          </p:nvPr>
        </p:nvSpPr>
        <p:spPr/>
        <p:txBody>
          <a:bodyPr/>
          <a:lstStyle>
            <a:extLst/>
          </a:lstStyle>
          <a:p>
            <a:fld id="{C786164B-D01F-4A49-AA66-220927BC1C16}" type="datetimeFigureOut">
              <a:rPr lang="ar-SA" smtClean="0"/>
              <a:pPr/>
              <a:t>04/04/34</a:t>
            </a:fld>
            <a:endParaRPr lang="ar-SA"/>
          </a:p>
        </p:txBody>
      </p:sp>
      <p:sp>
        <p:nvSpPr>
          <p:cNvPr id="4" name="عنصر نائب للتذييل 3"/>
          <p:cNvSpPr>
            <a:spLocks noGrp="1"/>
          </p:cNvSpPr>
          <p:nvPr>
            <p:ph type="ftr" sz="quarter" idx="11"/>
          </p:nvPr>
        </p:nvSpPr>
        <p:spPr/>
        <p:txBody>
          <a:bodyPr/>
          <a:lstStyle>
            <a:extLst/>
          </a:lstStyle>
          <a:p>
            <a:endParaRPr lang="ar-SA"/>
          </a:p>
        </p:txBody>
      </p:sp>
      <p:sp>
        <p:nvSpPr>
          <p:cNvPr id="5" name="عنصر نائب لرقم الشريحة 4"/>
          <p:cNvSpPr>
            <a:spLocks noGrp="1"/>
          </p:cNvSpPr>
          <p:nvPr>
            <p:ph type="sldNum" sz="quarter" idx="12"/>
          </p:nvPr>
        </p:nvSpPr>
        <p:spPr/>
        <p:txBody>
          <a:bodyPr/>
          <a:lstStyle>
            <a:extLst/>
          </a:lstStyle>
          <a:p>
            <a:fld id="{A41C9EC3-9BCA-4096-A9F2-A342F7ABD478}" type="slidenum">
              <a:rPr lang="ar-SA" smtClean="0"/>
              <a:pPr/>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فارغ">
    <p:spTree>
      <p:nvGrpSpPr>
        <p:cNvPr id="1" name=""/>
        <p:cNvGrpSpPr/>
        <p:nvPr/>
      </p:nvGrpSpPr>
      <p:grpSpPr>
        <a:xfrm>
          <a:off x="0" y="0"/>
          <a:ext cx="0" cy="0"/>
          <a:chOff x="0" y="0"/>
          <a:chExt cx="0" cy="0"/>
        </a:xfrm>
      </p:grpSpPr>
      <p:sp>
        <p:nvSpPr>
          <p:cNvPr id="5" name="مستطيل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عنصر نائب للتاريخ 1"/>
          <p:cNvSpPr>
            <a:spLocks noGrp="1"/>
          </p:cNvSpPr>
          <p:nvPr>
            <p:ph type="dt" sz="half" idx="10"/>
          </p:nvPr>
        </p:nvSpPr>
        <p:spPr/>
        <p:txBody>
          <a:bodyPr/>
          <a:lstStyle>
            <a:extLst/>
          </a:lstStyle>
          <a:p>
            <a:fld id="{C786164B-D01F-4A49-AA66-220927BC1C16}" type="datetimeFigureOut">
              <a:rPr lang="ar-SA" smtClean="0"/>
              <a:pPr/>
              <a:t>04/04/34</a:t>
            </a:fld>
            <a:endParaRPr lang="ar-SA"/>
          </a:p>
        </p:txBody>
      </p:sp>
      <p:sp>
        <p:nvSpPr>
          <p:cNvPr id="3" name="عنصر نائب للتذييل 2"/>
          <p:cNvSpPr>
            <a:spLocks noGrp="1"/>
          </p:cNvSpPr>
          <p:nvPr>
            <p:ph type="ftr" sz="quarter" idx="11"/>
          </p:nvPr>
        </p:nvSpPr>
        <p:spPr/>
        <p:txBody>
          <a:bodyPr/>
          <a:lstStyle>
            <a:extLst/>
          </a:lstStyle>
          <a:p>
            <a:endParaRPr lang="ar-SA"/>
          </a:p>
        </p:txBody>
      </p:sp>
      <p:sp>
        <p:nvSpPr>
          <p:cNvPr id="4" name="عنصر نائب لرقم الشريحة 3"/>
          <p:cNvSpPr>
            <a:spLocks noGrp="1"/>
          </p:cNvSpPr>
          <p:nvPr>
            <p:ph type="sldNum" sz="quarter" idx="12"/>
          </p:nvPr>
        </p:nvSpPr>
        <p:spPr/>
        <p:txBody>
          <a:bodyPr/>
          <a:lstStyle>
            <a:extLst/>
          </a:lstStyle>
          <a:p>
            <a:fld id="{A41C9EC3-9BCA-4096-A9F2-A342F7ABD478}" type="slidenum">
              <a:rPr lang="ar-SA" smtClean="0"/>
              <a:pPr/>
              <a:t>‹#›</a:t>
            </a:fld>
            <a:endParaRPr lang="ar-SA"/>
          </a:p>
        </p:txBody>
      </p:sp>
      <p:sp>
        <p:nvSpPr>
          <p:cNvPr id="6" name="مستطيل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ar-SA" smtClean="0"/>
              <a:t>انقر لتحرير أنماط النص الرئيسي</a:t>
            </a:r>
          </a:p>
        </p:txBody>
      </p:sp>
      <p:sp>
        <p:nvSpPr>
          <p:cNvPr id="4" name="عنصر نائب للمحتوى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extLst/>
          </a:lstStyle>
          <a:p>
            <a:fld id="{C786164B-D01F-4A49-AA66-220927BC1C16}" type="datetimeFigureOut">
              <a:rPr lang="ar-SA" smtClean="0"/>
              <a:pPr/>
              <a:t>04/04/34</a:t>
            </a:fld>
            <a:endParaRPr lang="ar-SA"/>
          </a:p>
        </p:txBody>
      </p:sp>
      <p:sp>
        <p:nvSpPr>
          <p:cNvPr id="6" name="عنصر نائب للتذييل 5"/>
          <p:cNvSpPr>
            <a:spLocks noGrp="1"/>
          </p:cNvSpPr>
          <p:nvPr>
            <p:ph type="ftr" sz="quarter" idx="11"/>
          </p:nvPr>
        </p:nvSpPr>
        <p:spPr/>
        <p:txBody>
          <a:bodyPr/>
          <a:lstStyle>
            <a:extLst/>
          </a:lstStyle>
          <a:p>
            <a:endParaRPr lang="ar-SA"/>
          </a:p>
        </p:txBody>
      </p:sp>
      <p:sp>
        <p:nvSpPr>
          <p:cNvPr id="7" name="عنصر نائب لرقم الشريحة 6"/>
          <p:cNvSpPr>
            <a:spLocks noGrp="1"/>
          </p:cNvSpPr>
          <p:nvPr>
            <p:ph type="sldNum" sz="quarter" idx="12"/>
          </p:nvPr>
        </p:nvSpPr>
        <p:spPr/>
        <p:txBody>
          <a:bodyPr/>
          <a:lstStyle>
            <a:extLst/>
          </a:lstStyle>
          <a:p>
            <a:fld id="{A41C9EC3-9BCA-4096-A9F2-A342F7ABD478}" type="slidenum">
              <a:rPr lang="ar-SA" smtClean="0"/>
              <a:pPr/>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ar-SA" smtClean="0"/>
              <a:t>انقر لتحرير نمط العنوان الرئيسي</a:t>
            </a:r>
            <a:endParaRPr kumimoji="0" lang="en-US"/>
          </a:p>
        </p:txBody>
      </p:sp>
      <p:sp>
        <p:nvSpPr>
          <p:cNvPr id="5" name="عنصر نائب للتاريخ 4"/>
          <p:cNvSpPr>
            <a:spLocks noGrp="1"/>
          </p:cNvSpPr>
          <p:nvPr>
            <p:ph type="dt" sz="half" idx="10"/>
          </p:nvPr>
        </p:nvSpPr>
        <p:spPr/>
        <p:txBody>
          <a:bodyPr/>
          <a:lstStyle>
            <a:extLst/>
          </a:lstStyle>
          <a:p>
            <a:fld id="{C786164B-D01F-4A49-AA66-220927BC1C16}" type="datetimeFigureOut">
              <a:rPr lang="ar-SA" smtClean="0"/>
              <a:pPr/>
              <a:t>04/04/34</a:t>
            </a:fld>
            <a:endParaRPr lang="ar-SA"/>
          </a:p>
        </p:txBody>
      </p:sp>
      <p:sp>
        <p:nvSpPr>
          <p:cNvPr id="6" name="عنصر نائب للتذييل 5"/>
          <p:cNvSpPr>
            <a:spLocks noGrp="1"/>
          </p:cNvSpPr>
          <p:nvPr>
            <p:ph type="ftr" sz="quarter" idx="11"/>
          </p:nvPr>
        </p:nvSpPr>
        <p:spPr/>
        <p:txBody>
          <a:bodyPr/>
          <a:lstStyle>
            <a:extLst/>
          </a:lstStyle>
          <a:p>
            <a:endParaRPr lang="ar-SA"/>
          </a:p>
        </p:txBody>
      </p:sp>
      <p:sp>
        <p:nvSpPr>
          <p:cNvPr id="7" name="عنصر نائب لرقم الشريحة 6"/>
          <p:cNvSpPr>
            <a:spLocks noGrp="1"/>
          </p:cNvSpPr>
          <p:nvPr>
            <p:ph type="sldNum" sz="quarter" idx="12"/>
          </p:nvPr>
        </p:nvSpPr>
        <p:spPr/>
        <p:txBody>
          <a:bodyPr/>
          <a:lstStyle>
            <a:extLst/>
          </a:lstStyle>
          <a:p>
            <a:fld id="{A41C9EC3-9BCA-4096-A9F2-A342F7ABD478}" type="slidenum">
              <a:rPr lang="ar-SA" smtClean="0"/>
              <a:pPr/>
              <a:t>‹#›</a:t>
            </a:fld>
            <a:endParaRPr lang="ar-SA"/>
          </a:p>
        </p:txBody>
      </p:sp>
      <p:sp>
        <p:nvSpPr>
          <p:cNvPr id="8" name="مستطيل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عنصر نائب للصورة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ar-SA" smtClean="0"/>
              <a:t>انقر فوق الرمز لإضافة صورة</a:t>
            </a:r>
            <a:endParaRPr kumimoji="0" lang="en-US" dirty="0"/>
          </a:p>
        </p:txBody>
      </p:sp>
      <p:sp>
        <p:nvSpPr>
          <p:cNvPr id="9" name="مخطط انسيابي: معالجة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مخطط انسيابي: معالجة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عنصر نائب للنص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ar-SA" smtClean="0"/>
              <a:t>انقر لتحرير أنماط النص الرئيسي</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extLs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p:txBody>
          <a:bodyPr vert="eaVert"/>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C786164B-D01F-4A49-AA66-220927BC1C16}" type="datetimeFigureOut">
              <a:rPr lang="ar-SA" smtClean="0"/>
              <a:pPr/>
              <a:t>04/04/34</a:t>
            </a:fld>
            <a:endParaRPr lang="ar-SA"/>
          </a:p>
        </p:txBody>
      </p:sp>
      <p:sp>
        <p:nvSpPr>
          <p:cNvPr id="5" name="عنصر نائب للتذييل 4"/>
          <p:cNvSpPr>
            <a:spLocks noGrp="1"/>
          </p:cNvSpPr>
          <p:nvPr>
            <p:ph type="ftr" sz="quarter" idx="11"/>
          </p:nvPr>
        </p:nvSpPr>
        <p:spPr/>
        <p:txBody>
          <a:bodyPr/>
          <a:lstStyle>
            <a:extLst/>
          </a:lstStyle>
          <a:p>
            <a:endParaRPr lang="ar-SA"/>
          </a:p>
        </p:txBody>
      </p:sp>
      <p:sp>
        <p:nvSpPr>
          <p:cNvPr id="6" name="عنصر نائب لرقم الشريحة 5"/>
          <p:cNvSpPr>
            <a:spLocks noGrp="1"/>
          </p:cNvSpPr>
          <p:nvPr>
            <p:ph type="sldNum" sz="quarter" idx="12"/>
          </p:nvPr>
        </p:nvSpPr>
        <p:spPr/>
        <p:txBody>
          <a:bodyPr/>
          <a:lstStyle>
            <a:extLst/>
          </a:lstStyle>
          <a:p>
            <a:fld id="{A41C9EC3-9BCA-4096-A9F2-A342F7ABD478}"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858000" y="274639"/>
            <a:ext cx="1828800" cy="5851525"/>
          </a:xfrm>
        </p:spPr>
        <p:txBody>
          <a:bodyPr vert="eaVert"/>
          <a:lstStyle>
            <a:extLs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1143000" y="274640"/>
            <a:ext cx="5562600" cy="5851525"/>
          </a:xfrm>
        </p:spPr>
        <p:txBody>
          <a:bodyPr vert="eaVert"/>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C786164B-D01F-4A49-AA66-220927BC1C16}" type="datetimeFigureOut">
              <a:rPr lang="ar-SA" smtClean="0"/>
              <a:pPr/>
              <a:t>04/04/34</a:t>
            </a:fld>
            <a:endParaRPr lang="ar-SA"/>
          </a:p>
        </p:txBody>
      </p:sp>
      <p:sp>
        <p:nvSpPr>
          <p:cNvPr id="5" name="عنصر نائب للتذييل 4"/>
          <p:cNvSpPr>
            <a:spLocks noGrp="1"/>
          </p:cNvSpPr>
          <p:nvPr>
            <p:ph type="ftr" sz="quarter" idx="11"/>
          </p:nvPr>
        </p:nvSpPr>
        <p:spPr/>
        <p:txBody>
          <a:bodyPr/>
          <a:lstStyle>
            <a:extLst/>
          </a:lstStyle>
          <a:p>
            <a:endParaRPr lang="ar-SA"/>
          </a:p>
        </p:txBody>
      </p:sp>
      <p:sp>
        <p:nvSpPr>
          <p:cNvPr id="6" name="عنصر نائب لرقم الشريحة 5"/>
          <p:cNvSpPr>
            <a:spLocks noGrp="1"/>
          </p:cNvSpPr>
          <p:nvPr>
            <p:ph type="sldNum" sz="quarter" idx="12"/>
          </p:nvPr>
        </p:nvSpPr>
        <p:spPr/>
        <p:txBody>
          <a:bodyPr/>
          <a:lstStyle>
            <a:extLst/>
          </a:lstStyle>
          <a:p>
            <a:fld id="{A41C9EC3-9BCA-4096-A9F2-A342F7ABD478}" type="slidenum">
              <a:rPr lang="ar-SA" smtClean="0"/>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دائري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شكل بيضاوي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دائرة مجوفة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مستطيل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عنصر نائب للعنوان 4"/>
          <p:cNvSpPr>
            <a:spLocks noGrp="1"/>
          </p:cNvSpPr>
          <p:nvPr>
            <p:ph type="title"/>
          </p:nvPr>
        </p:nvSpPr>
        <p:spPr>
          <a:xfrm>
            <a:off x="1435608" y="274638"/>
            <a:ext cx="7498080" cy="1143000"/>
          </a:xfrm>
          <a:prstGeom prst="rect">
            <a:avLst/>
          </a:prstGeom>
        </p:spPr>
        <p:txBody>
          <a:bodyPr anchor="ctr">
            <a:normAutofit/>
          </a:bodyPr>
          <a:lstStyle>
            <a:extLst/>
          </a:lstStyle>
          <a:p>
            <a:r>
              <a:rPr kumimoji="0" lang="ar-SA" smtClean="0"/>
              <a:t>انقر لتحرير نمط العنوان الرئيسي</a:t>
            </a:r>
            <a:endParaRPr kumimoji="0" lang="en-US"/>
          </a:p>
        </p:txBody>
      </p:sp>
      <p:sp>
        <p:nvSpPr>
          <p:cNvPr id="9" name="عنصر نائب للنص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
        <p:nvSpPr>
          <p:cNvPr id="24" name="عنصر نائب للتاريخ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C786164B-D01F-4A49-AA66-220927BC1C16}" type="datetimeFigureOut">
              <a:rPr lang="ar-SA" smtClean="0"/>
              <a:pPr/>
              <a:t>04/04/34</a:t>
            </a:fld>
            <a:endParaRPr lang="ar-SA"/>
          </a:p>
        </p:txBody>
      </p:sp>
      <p:sp>
        <p:nvSpPr>
          <p:cNvPr id="10" name="عنصر نائب للتذييل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ar-SA"/>
          </a:p>
        </p:txBody>
      </p:sp>
      <p:sp>
        <p:nvSpPr>
          <p:cNvPr id="22" name="عنصر نائب لرقم الشريحة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A41C9EC3-9BCA-4096-A9F2-A342F7ABD478}" type="slidenum">
              <a:rPr lang="ar-SA" smtClean="0"/>
              <a:pPr/>
              <a:t>‹#›</a:t>
            </a:fld>
            <a:endParaRPr lang="ar-SA"/>
          </a:p>
        </p:txBody>
      </p:sp>
      <p:sp>
        <p:nvSpPr>
          <p:cNvPr id="15" name="مستطيل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1"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r" rtl="1"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r" rtl="1"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r" rtl="1"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r" rtl="1"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r" rtl="1"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r" rtl="1"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r" rtl="1"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r" rtl="1"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r" rtl="1"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714348" y="1643050"/>
            <a:ext cx="7406640" cy="2043688"/>
          </a:xfrm>
        </p:spPr>
        <p:txBody>
          <a:bodyPr>
            <a:normAutofit fontScale="90000"/>
          </a:bodyPr>
          <a:lstStyle/>
          <a:p>
            <a:pPr algn="r"/>
            <a:r>
              <a:rPr lang="ar-SA" b="1" i="1" u="sng" dirty="0" smtClean="0"/>
              <a:t>عوامل ضعف العالم </a:t>
            </a:r>
            <a:r>
              <a:rPr lang="ar-SA" b="1" i="1" u="sng" dirty="0" smtClean="0"/>
              <a:t>الإسلامي</a:t>
            </a:r>
            <a:r>
              <a:rPr lang="en-US" b="1" i="1" u="sng" dirty="0" smtClean="0"/>
              <a:t/>
            </a:r>
            <a:br>
              <a:rPr lang="en-US" b="1" i="1" u="sng" dirty="0" smtClean="0"/>
            </a:br>
            <a:r>
              <a:rPr lang="ar-SA" b="1" i="1" u="sng" dirty="0" smtClean="0"/>
              <a:t>اولا:العوامل الداخليه </a:t>
            </a:r>
            <a:r>
              <a:rPr lang="en-US" b="1" i="1" u="sng" dirty="0" smtClean="0"/>
              <a:t/>
            </a:r>
            <a:br>
              <a:rPr lang="en-US" b="1" i="1" u="sng" dirty="0" smtClean="0"/>
            </a:br>
            <a:endParaRPr lang="ar-SA" b="1" i="1" u="sng"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r>
              <a:rPr lang="ar-SA" sz="2800" dirty="0" smtClean="0"/>
              <a:t>سنتناول فيما يلي العوامل الداخلية </a:t>
            </a:r>
            <a:r>
              <a:rPr lang="ar-SA" sz="2800" dirty="0" smtClean="0"/>
              <a:t>تلك </a:t>
            </a:r>
            <a:r>
              <a:rPr lang="ar-SA" sz="2800" dirty="0" smtClean="0"/>
              <a:t>التي اسهمت في نقل المسلمين من ماضيهم المجيد إلى حاضرهم الأليم </a:t>
            </a:r>
            <a:endParaRPr lang="ar-SA" sz="2800" dirty="0"/>
          </a:p>
        </p:txBody>
      </p:sp>
      <p:sp>
        <p:nvSpPr>
          <p:cNvPr id="3" name="عنصر نائب للمحتوى 2"/>
          <p:cNvSpPr>
            <a:spLocks noGrp="1"/>
          </p:cNvSpPr>
          <p:nvPr>
            <p:ph idx="1"/>
          </p:nvPr>
        </p:nvSpPr>
        <p:spPr/>
        <p:txBody>
          <a:bodyPr/>
          <a:lstStyle/>
          <a:p>
            <a:r>
              <a:rPr lang="ar-SA" b="1" dirty="0" smtClean="0"/>
              <a:t>العوامل الداخلية </a:t>
            </a:r>
          </a:p>
          <a:p>
            <a:r>
              <a:rPr lang="ar-SA" b="1" i="1" dirty="0" smtClean="0"/>
              <a:t>1- انشقاق المسلمين إلى </a:t>
            </a:r>
            <a:r>
              <a:rPr lang="ar-SA" b="1" i="1" dirty="0" err="1" smtClean="0"/>
              <a:t>فرق :</a:t>
            </a:r>
            <a:r>
              <a:rPr lang="ar-SA" b="1" i="1" dirty="0" smtClean="0"/>
              <a:t> </a:t>
            </a:r>
          </a:p>
          <a:p>
            <a:pPr algn="just">
              <a:buNone/>
            </a:pPr>
            <a:r>
              <a:rPr lang="ar-SA" sz="2000" dirty="0" smtClean="0"/>
              <a:t>نجحت </a:t>
            </a:r>
            <a:r>
              <a:rPr lang="ar-SA" sz="2000" dirty="0" smtClean="0"/>
              <a:t>القوى الحاقدة  على الإسلام المتسللة في صفوف المسلمين , في شق المسلمين وصدعهم فظهرت فرق الخوارج وفرق الشيعة </a:t>
            </a:r>
            <a:r>
              <a:rPr lang="ar-SA" sz="2000" dirty="0" smtClean="0"/>
              <a:t>وقد </a:t>
            </a:r>
            <a:r>
              <a:rPr lang="ar-SA" sz="2000" dirty="0" smtClean="0"/>
              <a:t>ناهضت كل منهما أهل السنة والجماعة  فعمل ذلك على تبديد طاقة المسلمين المادية والعسكرية والفكرية </a:t>
            </a:r>
            <a:r>
              <a:rPr lang="ar-SA" sz="2000" dirty="0" smtClean="0"/>
              <a:t>بتوجيهها </a:t>
            </a:r>
            <a:r>
              <a:rPr lang="ar-SA" sz="2000" dirty="0" smtClean="0"/>
              <a:t>إلى داخلهم في صراعات دامية كما ظهرت فرق أخرى كالمرجئة والجهمية والمعتزلة وغيرها اقلقت بال المسلمين وشغلتهم . </a:t>
            </a:r>
          </a:p>
          <a:p>
            <a:pPr algn="just">
              <a:buNone/>
            </a:pPr>
            <a:endParaRPr lang="ar-SA" sz="2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971600" y="1447800"/>
            <a:ext cx="7962088" cy="4800600"/>
          </a:xfrm>
        </p:spPr>
        <p:txBody>
          <a:bodyPr>
            <a:normAutofit/>
          </a:bodyPr>
          <a:lstStyle/>
          <a:p>
            <a:r>
              <a:rPr lang="ar-SA" b="1" i="1" dirty="0" smtClean="0"/>
              <a:t>2- اشتغال المسلمين بالفلسفة وعلم </a:t>
            </a:r>
            <a:r>
              <a:rPr lang="ar-SA" b="1" i="1" dirty="0" err="1" smtClean="0"/>
              <a:t>الكلام  .</a:t>
            </a:r>
            <a:endParaRPr lang="ar-SA" b="1" i="1" dirty="0" smtClean="0"/>
          </a:p>
          <a:p>
            <a:r>
              <a:rPr lang="ar-SA" sz="2000" dirty="0" err="1" smtClean="0"/>
              <a:t>اشتغل</a:t>
            </a:r>
            <a:r>
              <a:rPr lang="ar-SA" sz="2000" dirty="0" smtClean="0"/>
              <a:t> بعض المسلمين في العصر العباسي </a:t>
            </a:r>
            <a:r>
              <a:rPr lang="ar-SA" sz="2000" dirty="0" err="1" smtClean="0"/>
              <a:t>الأول (132 </a:t>
            </a:r>
            <a:r>
              <a:rPr lang="ar-SA" sz="2000" dirty="0" smtClean="0"/>
              <a:t>– 232 </a:t>
            </a:r>
            <a:r>
              <a:rPr lang="ar-SA" sz="2000" dirty="0" err="1" smtClean="0"/>
              <a:t>هـ </a:t>
            </a:r>
            <a:r>
              <a:rPr lang="ar-SA" sz="2000" dirty="0" smtClean="0"/>
              <a:t>) بترجمة العلوم اليونانية والهندية </a:t>
            </a:r>
            <a:r>
              <a:rPr lang="ar-SA" sz="2000" dirty="0"/>
              <a:t> </a:t>
            </a:r>
            <a:r>
              <a:rPr lang="ar-SA" sz="2000" dirty="0" smtClean="0"/>
              <a:t>إلى اللغة العربية ثم  انحرف هذا الاتجاه إلى ترجمة الفلسفة الإلهية </a:t>
            </a:r>
            <a:r>
              <a:rPr lang="ar-SA" sz="2000" dirty="0" err="1" smtClean="0"/>
              <a:t>الإغريقية .</a:t>
            </a:r>
            <a:endParaRPr lang="ar-SA" sz="2000" dirty="0" smtClean="0"/>
          </a:p>
          <a:p>
            <a:r>
              <a:rPr lang="ar-SA" sz="2000" dirty="0" smtClean="0"/>
              <a:t>فدخلت الحياة الفكرية في العالم </a:t>
            </a:r>
            <a:r>
              <a:rPr lang="ar-SA" sz="2000" dirty="0" err="1" smtClean="0"/>
              <a:t>الإسلامي .</a:t>
            </a:r>
            <a:r>
              <a:rPr lang="ar-SA" sz="2000" dirty="0" smtClean="0"/>
              <a:t>   </a:t>
            </a:r>
          </a:p>
          <a:p>
            <a:r>
              <a:rPr lang="ar-SA" sz="2000" dirty="0" smtClean="0"/>
              <a:t>وكان القسم الأكبر من هؤلاء النقلة من السريان والأقل من اليهود فنقلوا </a:t>
            </a:r>
            <a:r>
              <a:rPr lang="ar-SA" sz="2000" dirty="0" err="1" smtClean="0"/>
              <a:t>مانقلوه</a:t>
            </a:r>
            <a:r>
              <a:rPr lang="ar-SA" sz="2000" dirty="0" smtClean="0"/>
              <a:t> وفق أهواء خاصة وأكثرهم لم تكن غايته البحث عن الحقيقة بل كان همهم الدعوة إلى </a:t>
            </a:r>
            <a:r>
              <a:rPr lang="ar-SA" sz="2000" dirty="0" err="1" smtClean="0"/>
              <a:t>شيعتهم .</a:t>
            </a:r>
            <a:endParaRPr lang="ar-SA" sz="2000" dirty="0" smtClean="0"/>
          </a:p>
          <a:p>
            <a:pPr>
              <a:buNone/>
            </a:pPr>
            <a:r>
              <a:rPr lang="ar-SA" sz="2000" dirty="0" smtClean="0"/>
              <a:t>ولو كان هناك الوعي الكامل لاقتصرت الترجمة على ترجمة العلوم البحتة كالهندسة والطب والفلك وغيرها من العلوم النافعة وبشرط ان تكون صياغة ترجمتها متفقة مع عقيدة الإسلام ولكن الخطأ حصل بترجمة جميع العلوم ومنها الإلهيات عند ارسطو وأفلاطون </a:t>
            </a:r>
            <a:r>
              <a:rPr lang="ar-SA" sz="2000" dirty="0" err="1" smtClean="0"/>
              <a:t>وغيرهم .</a:t>
            </a:r>
            <a:r>
              <a:rPr lang="ar-SA" sz="2000" dirty="0" smtClean="0"/>
              <a:t> </a:t>
            </a:r>
          </a:p>
          <a:p>
            <a:pPr>
              <a:buNone/>
            </a:pPr>
            <a:r>
              <a:rPr lang="ar-SA" sz="2000" dirty="0" smtClean="0"/>
              <a:t>هؤلاء اهل الكتاب المخالفون للكتاب والسنة الذين ذمهم السلف </a:t>
            </a:r>
            <a:r>
              <a:rPr lang="ar-SA" sz="2000" dirty="0" err="1" smtClean="0"/>
              <a:t>والأئمة .</a:t>
            </a:r>
            <a:r>
              <a:rPr lang="ar-SA" sz="2000" dirty="0" smtClean="0"/>
              <a:t> </a:t>
            </a:r>
            <a:endParaRPr lang="ar-SA" sz="2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r>
              <a:rPr lang="ar-SA" b="1" i="1" dirty="0" smtClean="0"/>
              <a:t>3- </a:t>
            </a:r>
            <a:r>
              <a:rPr lang="ar-SA" b="1" i="1" dirty="0" err="1" smtClean="0"/>
              <a:t>الأنقسام</a:t>
            </a:r>
            <a:r>
              <a:rPr lang="ar-SA" b="1" i="1" dirty="0" smtClean="0"/>
              <a:t> السياسي لدولة الإسلام  </a:t>
            </a:r>
          </a:p>
          <a:p>
            <a:pPr>
              <a:buNone/>
            </a:pPr>
            <a:r>
              <a:rPr lang="ar-SA" sz="2000" dirty="0" smtClean="0"/>
              <a:t>جاء القرن الرابع الهجري وكان في العالم الإسلامي  ثلاثة </a:t>
            </a:r>
            <a:r>
              <a:rPr lang="ar-SA" sz="2000" dirty="0" err="1" smtClean="0"/>
              <a:t>خلفاء </a:t>
            </a:r>
            <a:r>
              <a:rPr lang="ar-SA" sz="2000" dirty="0" smtClean="0"/>
              <a:t>: الخليفة العباسي الشرعي في بغداد </a:t>
            </a:r>
          </a:p>
          <a:p>
            <a:pPr>
              <a:buNone/>
            </a:pPr>
            <a:r>
              <a:rPr lang="ar-SA" sz="2000" dirty="0" smtClean="0"/>
              <a:t>والخليفة الفاطمي في مصر والخليفة الأموي  في الأندلس وهذا أدى إلى اهتزاز ثقة المسلمين بالخليفة ثم هانت عليهم </a:t>
            </a:r>
            <a:r>
              <a:rPr lang="ar-SA" sz="2000" dirty="0" err="1" smtClean="0"/>
              <a:t>الخلافة .</a:t>
            </a:r>
            <a:r>
              <a:rPr lang="ar-SA" sz="2000" dirty="0" smtClean="0"/>
              <a:t> وهذا طبعا أدى إلى طمع العدو الخارجي في العالم </a:t>
            </a:r>
            <a:r>
              <a:rPr lang="ar-SA" sz="2000" dirty="0" err="1" smtClean="0"/>
              <a:t>الإسلامي  .</a:t>
            </a:r>
            <a:r>
              <a:rPr lang="ar-SA" sz="2000" dirty="0" smtClean="0"/>
              <a:t> </a:t>
            </a:r>
            <a:endParaRPr lang="ar-SA" sz="2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331640" y="1340768"/>
            <a:ext cx="7498080" cy="4800600"/>
          </a:xfrm>
        </p:spPr>
        <p:txBody>
          <a:bodyPr>
            <a:normAutofit/>
          </a:bodyPr>
          <a:lstStyle/>
          <a:p>
            <a:pPr>
              <a:buNone/>
            </a:pPr>
            <a:r>
              <a:rPr lang="ar-SA" b="1" i="1" dirty="0" smtClean="0"/>
              <a:t>4- الشعوبية </a:t>
            </a:r>
          </a:p>
          <a:p>
            <a:pPr>
              <a:buNone/>
            </a:pPr>
            <a:r>
              <a:rPr lang="ar-SA" sz="2000" dirty="0" smtClean="0"/>
              <a:t>اكتسبت الشعوبية مفهوما خاصا فأطلقت على محتقري العرب والذين يصغرون شأنهم  وقد بدأها الذين تسللوا إلى الإسلام وهم يحقدون عليه من اليهود والنصارى والمجوس وقد رد بعض العرب بالتعصب للعرب فخالف المتعصب ضد العرب والمتعصب للعرب روح الإسلام لأنها حملت روح التفرقة بين العرب وغيرهم من </a:t>
            </a:r>
            <a:r>
              <a:rPr lang="ar-SA" sz="2000" dirty="0" err="1" smtClean="0"/>
              <a:t>المسلمين .</a:t>
            </a:r>
            <a:r>
              <a:rPr lang="ar-SA" sz="2000" dirty="0" smtClean="0"/>
              <a:t> </a:t>
            </a:r>
            <a:endParaRPr lang="ar-SA" sz="2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normAutofit/>
          </a:bodyPr>
          <a:lstStyle/>
          <a:p>
            <a:pPr>
              <a:buNone/>
            </a:pPr>
            <a:r>
              <a:rPr lang="ar-SA" b="1" i="1" dirty="0" smtClean="0"/>
              <a:t>5- الباطنية  </a:t>
            </a:r>
          </a:p>
          <a:p>
            <a:pPr>
              <a:buNone/>
            </a:pPr>
            <a:r>
              <a:rPr lang="ar-SA" sz="2000" dirty="0" smtClean="0"/>
              <a:t>وكانت من أكبر عوامل الهدم من الداخل في العالم </a:t>
            </a:r>
            <a:r>
              <a:rPr lang="ar-SA" sz="2000" dirty="0" smtClean="0"/>
              <a:t>الإسلامي </a:t>
            </a:r>
            <a:r>
              <a:rPr lang="ar-SA" sz="2000" dirty="0" smtClean="0"/>
              <a:t>فقد ضمت جميع العناصر </a:t>
            </a:r>
            <a:r>
              <a:rPr lang="ar-SA" sz="2000" dirty="0" smtClean="0"/>
              <a:t>المناهضة  </a:t>
            </a:r>
            <a:r>
              <a:rPr lang="ar-SA" sz="2000" dirty="0" smtClean="0"/>
              <a:t>للإسلام من زرادشتية ومانوية ويهود ونصارى وهدفهم الرئيسي هو هدم الشريعة وتحريفها لتلائم مقاصدهم  </a:t>
            </a:r>
            <a:r>
              <a:rPr lang="ar-SA" sz="2000" dirty="0" smtClean="0"/>
              <a:t>.</a:t>
            </a:r>
            <a:endParaRPr lang="ar-SA" sz="2000" dirty="0" smtClean="0"/>
          </a:p>
          <a:p>
            <a:pPr>
              <a:buNone/>
            </a:pPr>
            <a:r>
              <a:rPr lang="ar-SA" sz="2000" dirty="0" smtClean="0"/>
              <a:t>وتمكنت الباطنية من إفراز جناح عسكري في القرن الخامس الهجري بقيادة الحسن الصباح الذي اتخذ من قلعة الموت مركزا له يبث منها دعاته ليخدعوا الأحداث والبسطاء </a:t>
            </a:r>
            <a:r>
              <a:rPr lang="ar-SA" sz="2000" dirty="0" smtClean="0"/>
              <a:t>باسم </a:t>
            </a:r>
            <a:r>
              <a:rPr lang="ar-SA" sz="2000" dirty="0" smtClean="0"/>
              <a:t>الدين ونصرة ال البيت </a:t>
            </a:r>
            <a:r>
              <a:rPr lang="ar-SA" sz="2000" dirty="0" smtClean="0"/>
              <a:t>واستعانوا </a:t>
            </a:r>
            <a:r>
              <a:rPr lang="ar-SA" sz="2000" dirty="0" smtClean="0"/>
              <a:t>في التأثير على الأتباع بالحشيش الذي كانوا يقدمونه لهم  لذلك سموا بالحشاشين  </a:t>
            </a:r>
          </a:p>
          <a:p>
            <a:pPr>
              <a:buNone/>
            </a:pPr>
            <a:r>
              <a:rPr lang="ar-SA" sz="2000" dirty="0" smtClean="0"/>
              <a:t>وللباطنية العديد من المواقف الغير مشرفة مع </a:t>
            </a:r>
            <a:r>
              <a:rPr lang="ar-SA" sz="2000" dirty="0" err="1" smtClean="0"/>
              <a:t>المسلمين .</a:t>
            </a:r>
            <a:r>
              <a:rPr lang="ar-SA" sz="2000" dirty="0" smtClean="0"/>
              <a:t>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normAutofit/>
          </a:bodyPr>
          <a:lstStyle/>
          <a:p>
            <a:r>
              <a:rPr lang="ar-SA" b="1" i="1" dirty="0" smtClean="0"/>
              <a:t>6- الصوفية  </a:t>
            </a:r>
          </a:p>
          <a:p>
            <a:pPr>
              <a:buNone/>
            </a:pPr>
            <a:r>
              <a:rPr lang="ar-SA" sz="2000" dirty="0" smtClean="0"/>
              <a:t>هي انصراف بعض العباد المسلمين إلى الزهد في الدنيا والإنقطاع للعبادة ولقد نهى رسول الله صلى الله عليه وسلم عن ذلك </a:t>
            </a:r>
            <a:r>
              <a:rPr lang="ar-SA" sz="2000" dirty="0" smtClean="0"/>
              <a:t>.</a:t>
            </a:r>
            <a:endParaRPr lang="ar-SA" sz="2000" dirty="0" smtClean="0"/>
          </a:p>
          <a:p>
            <a:pPr>
              <a:buNone/>
            </a:pPr>
            <a:r>
              <a:rPr lang="ar-SA" sz="2000" dirty="0" smtClean="0"/>
              <a:t>ومن الجدير بالذكر ان الصوفية اخذت تنتشر في المجتمع الإسلامي زمن العباسين ولكنها كانت ركنا منعزلا عن المجتمع وصارت هي المجتمع في عهد الدولة العثمانية وأصبحت بالنسبة للعامة هي المدخل إلى الدين فتسلطت مجموعة من الخرافات الأوهام تتعلق بالمشايخ الأحياء منهم والأموات وصار التدين هو الإيمان بالشيخ وكراماته وأحواله </a:t>
            </a:r>
          </a:p>
          <a:p>
            <a:pPr>
              <a:buNone/>
            </a:pPr>
            <a:r>
              <a:rPr lang="ar-SA" sz="2000" dirty="0" smtClean="0"/>
              <a:t>وأدرك أئمة المسلمين وعلمائهم اهداف الصوفية وكانت لهم جهودهم في رد كيدهم وإبراز الحق ومن أبرز هؤلاء العلماء الأئمة الأربعة وفي العصور الحديثة هاجمهم الشيخ محمد بن عبد الوهاب </a:t>
            </a:r>
          </a:p>
          <a:p>
            <a:pPr>
              <a:buNone/>
            </a:pPr>
            <a:r>
              <a:rPr lang="ar-SA" sz="2000" dirty="0" smtClean="0"/>
              <a:t>فكان العلماء المخلصون بالمرصاد لكل من يحاول العبث بدين </a:t>
            </a:r>
            <a:r>
              <a:rPr lang="ar-SA" sz="2000" dirty="0" smtClean="0"/>
              <a:t>الإسلام </a:t>
            </a:r>
            <a:r>
              <a:rPr lang="ar-SA" sz="2000" dirty="0" smtClean="0"/>
              <a:t>.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normAutofit/>
          </a:bodyPr>
          <a:lstStyle/>
          <a:p>
            <a:r>
              <a:rPr lang="ar-SA" b="1" i="1" dirty="0" smtClean="0"/>
              <a:t>7- الإسرائيليات  </a:t>
            </a:r>
          </a:p>
          <a:p>
            <a:pPr>
              <a:buNone/>
            </a:pPr>
            <a:r>
              <a:rPr lang="ar-SA" sz="2000" dirty="0" smtClean="0"/>
              <a:t>وهي جميع العقائد غير الإسلامية لاسيما تلك التي دسها أهل الكتاب من اليهود والنصارى بواسطة من تظاهر منهم بالإسلام فتمكنوا من دس تفاصيل كثيرة باطلة وتوسعات عديدة تتعارض مع الإسلام القائم أصلا على التوحيد والمتصل اتصالا واضحا بالإيمان بالغيب والبعث والجزاء والمستمد من قواعد القران الكريم ومنهجه ومنطقه في مواجهة مختلف القضايا والأمور الخاصة فيما يتعلق بعالم الغيب وماوراء المحسوس وعلى عصمة الأنبياء والرسل  </a:t>
            </a:r>
            <a:r>
              <a:rPr lang="ar-SA" sz="2000" dirty="0" smtClean="0"/>
              <a:t>.</a:t>
            </a:r>
            <a:endParaRPr lang="ar-SA" sz="2000" dirty="0" smtClean="0"/>
          </a:p>
          <a:p>
            <a:pPr>
              <a:buNone/>
            </a:pPr>
            <a:r>
              <a:rPr lang="ar-SA" sz="2000" dirty="0" smtClean="0"/>
              <a:t>لقد نجح أهل الكتاب في دس الإسرائيليات وأبرز </a:t>
            </a:r>
            <a:r>
              <a:rPr lang="ar-SA" sz="2000" dirty="0" err="1" smtClean="0"/>
              <a:t>مافيها</a:t>
            </a:r>
            <a:r>
              <a:rPr lang="ar-SA" sz="2000" dirty="0" smtClean="0"/>
              <a:t> مادة الكهانة والتنبؤات التي كان لها أثر سيء على المسلمين في عصور </a:t>
            </a:r>
            <a:r>
              <a:rPr lang="ar-SA" sz="2000" smtClean="0"/>
              <a:t>الضعف </a:t>
            </a:r>
            <a:r>
              <a:rPr lang="ar-SA" sz="2000" smtClean="0"/>
              <a:t>.</a:t>
            </a:r>
            <a:endParaRPr lang="ar-SA" sz="2000" dirty="0" smtClean="0"/>
          </a:p>
          <a:p>
            <a:pPr>
              <a:buNone/>
            </a:pPr>
            <a:r>
              <a:rPr lang="ar-SA" sz="2000" dirty="0" smtClean="0"/>
              <a:t>وقد ذهب أكثر الباحثين إلى أن أكثر الأحاديث الموضوعة من الاسرائيليات إنما وضعت عن تدبير وتخطيط بقصد تمزيق وحدة المسلمين وتلهيتهم عن دينهم القويم وتشتيتهم عن طريقهم </a:t>
            </a:r>
            <a:r>
              <a:rPr lang="ar-SA" sz="2000" dirty="0" err="1" smtClean="0"/>
              <a:t>المستقيم .</a:t>
            </a:r>
            <a:r>
              <a:rPr lang="ar-SA" sz="2000" dirty="0" smtClean="0"/>
              <a:t> </a:t>
            </a:r>
          </a:p>
          <a:p>
            <a:endParaRPr lang="ar-SA" sz="2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611560" y="764704"/>
            <a:ext cx="8229600" cy="4525963"/>
          </a:xfrm>
        </p:spPr>
        <p:txBody>
          <a:bodyPr>
            <a:normAutofit/>
          </a:bodyPr>
          <a:lstStyle/>
          <a:p>
            <a:pPr lvl="1">
              <a:buNone/>
            </a:pPr>
            <a:r>
              <a:rPr lang="ar-SA" sz="3200" b="1" i="1" dirty="0" smtClean="0"/>
              <a:t>8- التعصب المذهبي </a:t>
            </a:r>
          </a:p>
          <a:p>
            <a:pPr>
              <a:buNone/>
            </a:pPr>
            <a:r>
              <a:rPr lang="ar-SA" sz="2000" dirty="0" smtClean="0"/>
              <a:t>شاعت منذ القرن الرابع الهجري بدعة التعصب المذهبي فنتج عن ذلك مخالفة الكثير من النصوص الصحيحة وتقديم </a:t>
            </a:r>
            <a:r>
              <a:rPr lang="ar-SA" sz="2000" dirty="0" err="1" smtClean="0"/>
              <a:t>الرآي</a:t>
            </a:r>
            <a:r>
              <a:rPr lang="ar-SA" sz="2000" dirty="0" smtClean="0"/>
              <a:t> عليها ونشر الفتن والخلاف بين المسلمين والتحايل على الدين وإغلاق باب الاجتهاد  وقد وصل الخلاف والخصام بين مقلدة المذاهب إلى درجة خطيرة فعادى بعضهم بعضا وصار يسعى بعضهم بالكيد والأذى للبعض الآخر فتسبب ذلك في الفتن الكثيرة والقتال فيما </a:t>
            </a:r>
            <a:r>
              <a:rPr lang="ar-SA" sz="2000" dirty="0" err="1" smtClean="0"/>
              <a:t>بينهم  .</a:t>
            </a:r>
            <a:r>
              <a:rPr lang="ar-SA" sz="2000" dirty="0" smtClean="0"/>
              <a:t> </a:t>
            </a:r>
            <a:endParaRPr lang="ar-SA" sz="2000"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انقلاب">
  <a:themeElements>
    <a:clrScheme name="انقلاب">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انقلاب">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انقلاب">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82</TotalTime>
  <Words>689</Words>
  <Application>Microsoft Office PowerPoint</Application>
  <PresentationFormat>On-screen Show (4:3)</PresentationFormat>
  <Paragraphs>31</Paragraphs>
  <Slides>9</Slides>
  <Notes>0</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انقلاب</vt:lpstr>
      <vt:lpstr>عوامل ضعف العالم الإسلامي اولا:العوامل الداخليه  </vt:lpstr>
      <vt:lpstr>سنتناول فيما يلي العوامل الداخلية تلك التي اسهمت في نقل المسلمين من ماضيهم المجيد إلى حاضرهم الأليم </vt:lpstr>
      <vt:lpstr>Slide 3</vt:lpstr>
      <vt:lpstr>Slide 4</vt:lpstr>
      <vt:lpstr>Slide 5</vt:lpstr>
      <vt:lpstr>Slide 6</vt:lpstr>
      <vt:lpstr>Slide 7</vt:lpstr>
      <vt:lpstr>Slide 8</vt:lpstr>
      <vt:lpstr>Slide 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عوامل ضعف العالم الإسلامي</dc:title>
  <dc:creator>reema</dc:creator>
  <cp:lastModifiedBy>user</cp:lastModifiedBy>
  <cp:revision>14</cp:revision>
  <dcterms:created xsi:type="dcterms:W3CDTF">2013-02-14T09:43:09Z</dcterms:created>
  <dcterms:modified xsi:type="dcterms:W3CDTF">2013-02-14T11:16:34Z</dcterms:modified>
</cp:coreProperties>
</file>