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68" d="100"/>
          <a:sy n="68" d="100"/>
        </p:scale>
        <p:origin x="-57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عنوان 28"/>
          <p:cNvSpPr>
            <a:spLocks noGrp="1"/>
          </p:cNvSpPr>
          <p:nvPr>
            <p:ph type="ctrTitle"/>
          </p:nvPr>
        </p:nvSpPr>
        <p:spPr>
          <a:xfrm>
            <a:off x="381000" y="4853411"/>
            <a:ext cx="8458200" cy="1222375"/>
          </a:xfrm>
        </p:spPr>
        <p:txBody>
          <a:bodyPr anchor="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16" name="عنصر نائب للتاريخ 15"/>
          <p:cNvSpPr>
            <a:spLocks noGrp="1"/>
          </p:cNvSpPr>
          <p:nvPr>
            <p:ph type="dt" sz="half" idx="10"/>
          </p:nvPr>
        </p:nvSpPr>
        <p:spPr/>
        <p:txBody>
          <a:bodyPr/>
          <a:lstStyle/>
          <a:p>
            <a:fld id="{59C8248D-A8BB-4D83-9962-B033DFC1F4E3}" type="datetimeFigureOut">
              <a:rPr lang="ar-SA" smtClean="0"/>
              <a:pPr/>
              <a:t>07/04/34</a:t>
            </a:fld>
            <a:endParaRPr lang="ar-SA"/>
          </a:p>
        </p:txBody>
      </p:sp>
      <p:sp>
        <p:nvSpPr>
          <p:cNvPr id="2" name="عنصر نائب للتذييل 1"/>
          <p:cNvSpPr>
            <a:spLocks noGrp="1"/>
          </p:cNvSpPr>
          <p:nvPr>
            <p:ph type="ftr" sz="quarter" idx="11"/>
          </p:nvPr>
        </p:nvSpPr>
        <p:spPr/>
        <p:txBody>
          <a:bodyPr/>
          <a:lstStyle/>
          <a:p>
            <a:endParaRPr lang="ar-SA"/>
          </a:p>
        </p:txBody>
      </p:sp>
      <p:sp>
        <p:nvSpPr>
          <p:cNvPr id="15" name="عنصر نائب لرقم الشريحة 14"/>
          <p:cNvSpPr>
            <a:spLocks noGrp="1"/>
          </p:cNvSpPr>
          <p:nvPr>
            <p:ph type="sldNum" sz="quarter" idx="12"/>
          </p:nvPr>
        </p:nvSpPr>
        <p:spPr>
          <a:xfrm>
            <a:off x="8229600" y="6473952"/>
            <a:ext cx="758952" cy="246888"/>
          </a:xfrm>
        </p:spPr>
        <p:txBody>
          <a:bodyPr/>
          <a:lstStyle/>
          <a:p>
            <a:fld id="{2BD8126C-AE7C-438B-9B12-14DDA99F006A}"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2" name="عنوان 21"/>
          <p:cNvSpPr>
            <a:spLocks noGrp="1"/>
          </p:cNvSpPr>
          <p:nvPr>
            <p:ph type="title"/>
          </p:nvPr>
        </p:nvSpPr>
        <p:spPr/>
        <p:txBody>
          <a:bodyPr/>
          <a:lstStyle/>
          <a:p>
            <a:r>
              <a:rPr kumimoji="0" lang="ar-SA" smtClean="0"/>
              <a:t>انقر لتحرير نمط العنوان الرئيسي</a:t>
            </a:r>
            <a:endParaRPr kumimoji="0" lang="en-US"/>
          </a:p>
        </p:txBody>
      </p:sp>
      <p:sp>
        <p:nvSpPr>
          <p:cNvPr id="27" name="عنصر نائب للمحتوى 26"/>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59C8248D-A8BB-4D83-9962-B033DFC1F4E3}" type="datetimeFigureOut">
              <a:rPr lang="ar-SA" smtClean="0"/>
              <a:pPr/>
              <a:t>07/04/34</a:t>
            </a:fld>
            <a:endParaRPr lang="ar-SA"/>
          </a:p>
        </p:txBody>
      </p:sp>
      <p:sp>
        <p:nvSpPr>
          <p:cNvPr id="19" name="عنصر نائب للتذييل 18"/>
          <p:cNvSpPr>
            <a:spLocks noGrp="1"/>
          </p:cNvSpPr>
          <p:nvPr>
            <p:ph type="ftr" sz="quarter" idx="11"/>
          </p:nvPr>
        </p:nvSpPr>
        <p:spPr>
          <a:xfrm>
            <a:off x="3581400" y="76200"/>
            <a:ext cx="2895600" cy="288925"/>
          </a:xfrm>
        </p:spPr>
        <p:txBody>
          <a:bodyPr/>
          <a:lstStyle/>
          <a:p>
            <a:endParaRPr lang="ar-SA"/>
          </a:p>
        </p:txBody>
      </p:sp>
      <p:sp>
        <p:nvSpPr>
          <p:cNvPr id="16" name="عنصر نائب لرقم الشريحة 15"/>
          <p:cNvSpPr>
            <a:spLocks noGrp="1"/>
          </p:cNvSpPr>
          <p:nvPr>
            <p:ph type="sldNum" sz="quarter" idx="12"/>
          </p:nvPr>
        </p:nvSpPr>
        <p:spPr>
          <a:xfrm>
            <a:off x="8229600" y="6473952"/>
            <a:ext cx="758952" cy="246888"/>
          </a:xfrm>
        </p:spPr>
        <p:txBody>
          <a:bodyPr/>
          <a:lstStyle/>
          <a:p>
            <a:fld id="{2BD8126C-AE7C-438B-9B12-14DDA99F006A}"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لنص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9" name="عنصر نائب للتاريخ 18"/>
          <p:cNvSpPr>
            <a:spLocks noGrp="1"/>
          </p:cNvSpPr>
          <p:nvPr>
            <p:ph type="dt" sz="half" idx="10"/>
          </p:nvPr>
        </p:nvSpPr>
        <p:spPr/>
        <p:txBody>
          <a:bodyPr/>
          <a:lstStyle/>
          <a:p>
            <a:fld id="{59C8248D-A8BB-4D83-9962-B033DFC1F4E3}" type="datetimeFigureOut">
              <a:rPr lang="ar-SA" smtClean="0"/>
              <a:pPr/>
              <a:t>07/04/34</a:t>
            </a:fld>
            <a:endParaRPr lang="ar-SA"/>
          </a:p>
        </p:txBody>
      </p:sp>
      <p:sp>
        <p:nvSpPr>
          <p:cNvPr id="11" name="عنصر نائب للتذييل 10"/>
          <p:cNvSpPr>
            <a:spLocks noGrp="1"/>
          </p:cNvSpPr>
          <p:nvPr>
            <p:ph type="ftr" sz="quarter" idx="11"/>
          </p:nvPr>
        </p:nvSpPr>
        <p:spPr/>
        <p:txBody>
          <a:bodyPr/>
          <a:lstStyle/>
          <a:p>
            <a:endParaRPr lang="ar-SA"/>
          </a:p>
        </p:txBody>
      </p:sp>
      <p:sp>
        <p:nvSpPr>
          <p:cNvPr id="16" name="عنصر نائب لرقم الشريحة 15"/>
          <p:cNvSpPr>
            <a:spLocks noGrp="1"/>
          </p:cNvSpPr>
          <p:nvPr>
            <p:ph type="sldNum" sz="quarter" idx="12"/>
          </p:nvPr>
        </p:nvSpPr>
        <p:spPr/>
        <p:txBody>
          <a:bodyPr/>
          <a:lstStyle/>
          <a:p>
            <a:fld id="{2BD8126C-AE7C-438B-9B12-14DDA99F006A}" type="slidenum">
              <a:rPr lang="ar-SA" smtClean="0"/>
              <a:pPr/>
              <a:t>‹#›</a:t>
            </a:fld>
            <a:endParaRPr lang="ar-SA"/>
          </a:p>
        </p:txBody>
      </p:sp>
      <p:sp>
        <p:nvSpPr>
          <p:cNvPr id="8" name="عنوان 7"/>
          <p:cNvSpPr>
            <a:spLocks noGrp="1"/>
          </p:cNvSpPr>
          <p:nvPr>
            <p:ph type="title"/>
          </p:nvPr>
        </p:nvSpPr>
        <p:spPr>
          <a:xfrm>
            <a:off x="180475" y="2947085"/>
            <a:ext cx="8686800" cy="1184825"/>
          </a:xfrm>
        </p:spPr>
        <p:txBody>
          <a:bodyPr rtlCol="0" anchor="t"/>
          <a:lstStyle>
            <a:lvl1pPr algn="r">
              <a:defRPr/>
            </a:lvl1pPr>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0" name="عنوان 1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4" name="عنصر نائب للمحتوى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0"/>
          </p:nvPr>
        </p:nvSpPr>
        <p:spPr/>
        <p:txBody>
          <a:bodyPr/>
          <a:lstStyle/>
          <a:p>
            <a:fld id="{59C8248D-A8BB-4D83-9962-B033DFC1F4E3}" type="datetimeFigureOut">
              <a:rPr lang="ar-SA" smtClean="0"/>
              <a:pPr/>
              <a:t>07/04/34</a:t>
            </a:fld>
            <a:endParaRPr lang="ar-SA"/>
          </a:p>
        </p:txBody>
      </p:sp>
      <p:sp>
        <p:nvSpPr>
          <p:cNvPr id="10" name="عنصر نائب للتذييل 9"/>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2BD8126C-AE7C-438B-9B12-14DDA99F006A}"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9" name="عنوان 28"/>
          <p:cNvSpPr>
            <a:spLocks noGrp="1"/>
          </p:cNvSpPr>
          <p:nvPr>
            <p:ph type="title"/>
          </p:nvPr>
        </p:nvSpPr>
        <p:spPr>
          <a:xfrm>
            <a:off x="304800" y="5410200"/>
            <a:ext cx="8610600" cy="882650"/>
          </a:xfrm>
        </p:spPr>
        <p:txBody>
          <a:bodyPr anchor="ctr"/>
          <a:lstStyle>
            <a:lvl1pPr>
              <a:defRPr/>
            </a:lvl1p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25" name="عنصر نائب للنص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8" name="عنصر نائب للمحتوى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عنصر نائب للتاريخ 9"/>
          <p:cNvSpPr>
            <a:spLocks noGrp="1"/>
          </p:cNvSpPr>
          <p:nvPr>
            <p:ph type="dt" sz="half" idx="10"/>
          </p:nvPr>
        </p:nvSpPr>
        <p:spPr/>
        <p:txBody>
          <a:bodyPr/>
          <a:lstStyle/>
          <a:p>
            <a:fld id="{59C8248D-A8BB-4D83-9962-B033DFC1F4E3}" type="datetimeFigureOut">
              <a:rPr lang="ar-SA" smtClean="0"/>
              <a:pPr/>
              <a:t>07/04/34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229600" y="6477000"/>
            <a:ext cx="762000" cy="246888"/>
          </a:xfrm>
        </p:spPr>
        <p:txBody>
          <a:bodyPr/>
          <a:lstStyle/>
          <a:p>
            <a:fld id="{2BD8126C-AE7C-438B-9B12-14DDA99F006A}" type="slidenum">
              <a:rPr lang="ar-SA" smtClean="0"/>
              <a:pPr/>
              <a:t>‹#›</a:t>
            </a:fld>
            <a:endParaRPr lang="ar-SA"/>
          </a:p>
        </p:txBody>
      </p:sp>
      <p:sp>
        <p:nvSpPr>
          <p:cNvPr id="11" name="رابط مستقيم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0" name="عنوان 2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2" name="عنصر نائب للتاريخ 11"/>
          <p:cNvSpPr>
            <a:spLocks noGrp="1"/>
          </p:cNvSpPr>
          <p:nvPr>
            <p:ph type="dt" sz="half" idx="10"/>
          </p:nvPr>
        </p:nvSpPr>
        <p:spPr/>
        <p:txBody>
          <a:bodyPr/>
          <a:lstStyle/>
          <a:p>
            <a:fld id="{59C8248D-A8BB-4D83-9962-B033DFC1F4E3}" type="datetimeFigureOut">
              <a:rPr lang="ar-SA" smtClean="0"/>
              <a:pPr/>
              <a:t>07/04/34</a:t>
            </a:fld>
            <a:endParaRPr lang="ar-SA"/>
          </a:p>
        </p:txBody>
      </p:sp>
      <p:sp>
        <p:nvSpPr>
          <p:cNvPr id="21" name="عنصر نائب للتذييل 20"/>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BD8126C-AE7C-438B-9B12-14DDA99F006A}"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59C8248D-A8BB-4D83-9962-B033DFC1F4E3}" type="datetimeFigureOut">
              <a:rPr lang="ar-SA" smtClean="0"/>
              <a:pPr/>
              <a:t>07/04/34</a:t>
            </a:fld>
            <a:endParaRPr lang="ar-SA"/>
          </a:p>
        </p:txBody>
      </p:sp>
      <p:sp>
        <p:nvSpPr>
          <p:cNvPr id="24" name="عنصر نائب للتذييل 23"/>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BD8126C-AE7C-438B-9B12-14DDA99F006A}"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رابط مستقيم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عنوان 11"/>
          <p:cNvSpPr>
            <a:spLocks noGrp="1"/>
          </p:cNvSpPr>
          <p:nvPr>
            <p:ph type="title"/>
          </p:nvPr>
        </p:nvSpPr>
        <p:spPr>
          <a:xfrm>
            <a:off x="457200" y="5486400"/>
            <a:ext cx="8458200" cy="520700"/>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14" name="عنصر نائب للمحتوى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59C8248D-A8BB-4D83-9962-B033DFC1F4E3}" type="datetimeFigureOut">
              <a:rPr lang="ar-SA" smtClean="0"/>
              <a:pPr/>
              <a:t>07/04/34</a:t>
            </a:fld>
            <a:endParaRPr lang="ar-SA"/>
          </a:p>
        </p:txBody>
      </p:sp>
      <p:sp>
        <p:nvSpPr>
          <p:cNvPr id="29" name="عنصر نائب للتذييل 28"/>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BD8126C-AE7C-438B-9B12-14DDA99F006A}"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3" name="عنصر نائب للصورة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ar-SA" smtClean="0"/>
              <a:t>انقر فوق الرمز لإضافة صورة</a:t>
            </a:r>
            <a:endParaRPr kumimoji="0" lang="en-US" dirty="0"/>
          </a:p>
        </p:txBody>
      </p:sp>
      <p:sp>
        <p:nvSpPr>
          <p:cNvPr id="7" name="عنصر نائب للتاريخ 6"/>
          <p:cNvSpPr>
            <a:spLocks noGrp="1"/>
          </p:cNvSpPr>
          <p:nvPr>
            <p:ph type="dt" sz="half" idx="10"/>
          </p:nvPr>
        </p:nvSpPr>
        <p:spPr/>
        <p:txBody>
          <a:bodyPr/>
          <a:lstStyle/>
          <a:p>
            <a:fld id="{59C8248D-A8BB-4D83-9962-B033DFC1F4E3}" type="datetimeFigureOut">
              <a:rPr lang="ar-SA" smtClean="0"/>
              <a:pPr/>
              <a:t>07/04/34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2BD8126C-AE7C-438B-9B12-14DDA99F006A}" type="slidenum">
              <a:rPr lang="ar-SA" smtClean="0"/>
              <a:pPr/>
              <a:t>‹#›</a:t>
            </a:fld>
            <a:endParaRPr lang="ar-SA"/>
          </a:p>
        </p:txBody>
      </p:sp>
      <p:sp>
        <p:nvSpPr>
          <p:cNvPr id="17" name="عنوان 16"/>
          <p:cNvSpPr>
            <a:spLocks noGrp="1"/>
          </p:cNvSpPr>
          <p:nvPr>
            <p:ph type="title"/>
          </p:nvPr>
        </p:nvSpPr>
        <p:spPr>
          <a:xfrm>
            <a:off x="381000" y="4993760"/>
            <a:ext cx="5867400" cy="522288"/>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59C8248D-A8BB-4D83-9962-B033DFC1F4E3}" type="datetimeFigureOut">
              <a:rPr lang="ar-SA" smtClean="0"/>
              <a:pPr/>
              <a:t>07/04/34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BD8126C-AE7C-438B-9B12-14DDA99F006A}"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549276"/>
            <a:ext cx="18288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549276"/>
            <a:ext cx="62484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59C8248D-A8BB-4D83-9962-B033DFC1F4E3}" type="datetimeFigureOut">
              <a:rPr lang="ar-SA" smtClean="0"/>
              <a:pPr/>
              <a:t>07/04/34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BD8126C-AE7C-438B-9B12-14DDA99F006A}"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عنصر نائب للنص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1" name="عنصر نائب للتاريخ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59C8248D-A8BB-4D83-9962-B033DFC1F4E3}" type="datetimeFigureOut">
              <a:rPr lang="ar-SA" smtClean="0"/>
              <a:pPr/>
              <a:t>07/04/34</a:t>
            </a:fld>
            <a:endParaRPr lang="ar-SA"/>
          </a:p>
        </p:txBody>
      </p:sp>
      <p:sp>
        <p:nvSpPr>
          <p:cNvPr id="28" name="عنصر نائب للتذييل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ar-SA"/>
          </a:p>
        </p:txBody>
      </p:sp>
      <p:sp>
        <p:nvSpPr>
          <p:cNvPr id="5" name="عنصر نائب لرقم الشريحة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2BD8126C-AE7C-438B-9B12-14DDA99F006A}" type="slidenum">
              <a:rPr lang="ar-SA" smtClean="0"/>
              <a:pPr/>
              <a:t>‹#›</a:t>
            </a:fld>
            <a:endParaRPr lang="ar-SA"/>
          </a:p>
        </p:txBody>
      </p:sp>
      <p:sp>
        <p:nvSpPr>
          <p:cNvPr id="10" name="عنصر نائب للعنوان 9"/>
          <p:cNvSpPr>
            <a:spLocks noGrp="1"/>
          </p:cNvSpPr>
          <p:nvPr>
            <p:ph type="title"/>
          </p:nvPr>
        </p:nvSpPr>
        <p:spPr>
          <a:xfrm>
            <a:off x="304800" y="457200"/>
            <a:ext cx="8686800" cy="8382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9" name="رابط مستقيم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رابط مستقيم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r" rtl="1"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r" rtl="1"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r" rtl="1"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r" rtl="1"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r" rtl="1"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r" rtl="1"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r" rtl="1"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a:t>العوامل الخارجية  </a:t>
            </a:r>
            <a:r>
              <a:rPr lang="en-US" dirty="0"/>
              <a:t/>
            </a:r>
            <a:br>
              <a:rPr lang="en-US" dirty="0"/>
            </a:br>
            <a:endParaRPr lang="ar-SA" dirty="0"/>
          </a:p>
        </p:txBody>
      </p:sp>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1520" y="404664"/>
            <a:ext cx="8686800" cy="838200"/>
          </a:xfrm>
        </p:spPr>
        <p:txBody>
          <a:bodyPr>
            <a:normAutofit fontScale="90000"/>
          </a:bodyPr>
          <a:lstStyle/>
          <a:p>
            <a:pPr lvl="0" algn="ctr"/>
            <a:r>
              <a:rPr lang="ar-SA" dirty="0" smtClean="0"/>
              <a:t>1- التحدي </a:t>
            </a:r>
            <a:r>
              <a:rPr lang="ar-SA" dirty="0" err="1"/>
              <a:t>المغولي </a:t>
            </a:r>
            <a:r>
              <a:rPr lang="ar-SA" dirty="0"/>
              <a:t>" </a:t>
            </a:r>
            <a:r>
              <a:rPr lang="ar-SA" dirty="0" err="1"/>
              <a:t>التتري</a:t>
            </a:r>
            <a:r>
              <a:rPr lang="ar-SA" dirty="0"/>
              <a:t> </a:t>
            </a:r>
            <a:r>
              <a:rPr lang="ar-SA" dirty="0" err="1"/>
              <a:t>"</a:t>
            </a:r>
            <a:r>
              <a:rPr lang="ar-SA" dirty="0"/>
              <a:t> </a:t>
            </a:r>
            <a:r>
              <a:rPr lang="en-US" dirty="0"/>
              <a:t/>
            </a:r>
            <a:br>
              <a:rPr lang="en-US" dirty="0"/>
            </a:br>
            <a:endParaRPr lang="ar-SA" dirty="0"/>
          </a:p>
        </p:txBody>
      </p:sp>
      <p:sp>
        <p:nvSpPr>
          <p:cNvPr id="3" name="عنصر نائب للمحتوى 2"/>
          <p:cNvSpPr>
            <a:spLocks noGrp="1"/>
          </p:cNvSpPr>
          <p:nvPr>
            <p:ph idx="1"/>
          </p:nvPr>
        </p:nvSpPr>
        <p:spPr/>
        <p:txBody>
          <a:bodyPr>
            <a:normAutofit fontScale="92500"/>
          </a:bodyPr>
          <a:lstStyle/>
          <a:p>
            <a:r>
              <a:rPr lang="ar-SA" sz="2000" dirty="0"/>
              <a:t>المغول </a:t>
            </a:r>
            <a:r>
              <a:rPr lang="ar-SA" sz="2000" dirty="0" err="1"/>
              <a:t>والتتار</a:t>
            </a:r>
            <a:r>
              <a:rPr lang="ar-SA" sz="2000" dirty="0"/>
              <a:t> قبائل موطنهم الأصلي منغوليا ودانت بالوثنية التي تعرف </a:t>
            </a:r>
            <a:r>
              <a:rPr lang="ar-SA" sz="2000" dirty="0" err="1"/>
              <a:t>باسم </a:t>
            </a:r>
            <a:r>
              <a:rPr lang="ar-SA" sz="2000" dirty="0"/>
              <a:t>(</a:t>
            </a:r>
            <a:r>
              <a:rPr lang="ar-SA" sz="2000" dirty="0" err="1"/>
              <a:t>الشامانية</a:t>
            </a:r>
            <a:r>
              <a:rPr lang="ar-SA" sz="2000" dirty="0"/>
              <a:t> </a:t>
            </a:r>
            <a:r>
              <a:rPr lang="ar-SA" sz="2000" dirty="0" err="1"/>
              <a:t>)</a:t>
            </a:r>
            <a:r>
              <a:rPr lang="ar-SA" sz="2000" dirty="0"/>
              <a:t> </a:t>
            </a:r>
            <a:endParaRPr lang="en-US" sz="2000" dirty="0"/>
          </a:p>
          <a:p>
            <a:r>
              <a:rPr lang="ar-SA" sz="2000" dirty="0"/>
              <a:t>واستطاع </a:t>
            </a:r>
            <a:r>
              <a:rPr lang="ar-SA" sz="2000" dirty="0" err="1"/>
              <a:t>تيموجين</a:t>
            </a:r>
            <a:r>
              <a:rPr lang="ar-SA" sz="2000" dirty="0"/>
              <a:t> بن </a:t>
            </a:r>
            <a:r>
              <a:rPr lang="ar-SA" sz="2000" dirty="0" err="1"/>
              <a:t>بسوكاي</a:t>
            </a:r>
            <a:r>
              <a:rPr lang="ar-SA" sz="2000" dirty="0"/>
              <a:t> أن يوحد القبائل عام </a:t>
            </a:r>
            <a:r>
              <a:rPr lang="ar-SA" sz="2000" dirty="0" err="1"/>
              <a:t>603هـ</a:t>
            </a:r>
            <a:r>
              <a:rPr lang="ar-SA" sz="2000" dirty="0"/>
              <a:t> / 1206 م ووضع لهم دستورا </a:t>
            </a:r>
            <a:r>
              <a:rPr lang="ar-SA" sz="2000" dirty="0" smtClean="0"/>
              <a:t>اجتماعيا </a:t>
            </a:r>
            <a:r>
              <a:rPr lang="ar-SA" sz="2000" dirty="0"/>
              <a:t>حربيا مختصرا عرف </a:t>
            </a:r>
            <a:r>
              <a:rPr lang="ar-SA" sz="2000" dirty="0" err="1"/>
              <a:t>باسم </a:t>
            </a:r>
            <a:r>
              <a:rPr lang="ar-SA" sz="2000" dirty="0"/>
              <a:t>(</a:t>
            </a:r>
            <a:r>
              <a:rPr lang="ar-SA" sz="2000" dirty="0" err="1"/>
              <a:t>اليـاسة</a:t>
            </a:r>
            <a:r>
              <a:rPr lang="ar-SA" sz="2000" dirty="0"/>
              <a:t> </a:t>
            </a:r>
            <a:r>
              <a:rPr lang="ar-SA" sz="2000" dirty="0" err="1"/>
              <a:t>الكبرى </a:t>
            </a:r>
            <a:r>
              <a:rPr lang="ar-SA" sz="2000" dirty="0"/>
              <a:t>)  أو السياق وبعد أن وحدهم لقب </a:t>
            </a:r>
            <a:r>
              <a:rPr lang="ar-SA" sz="2000" dirty="0" err="1"/>
              <a:t>نفسه </a:t>
            </a:r>
            <a:r>
              <a:rPr lang="ar-SA" sz="2000" dirty="0"/>
              <a:t>(جنكيز </a:t>
            </a:r>
            <a:r>
              <a:rPr lang="ar-SA" sz="2000" dirty="0" err="1"/>
              <a:t>خان </a:t>
            </a:r>
            <a:r>
              <a:rPr lang="ar-SA" sz="2000" dirty="0"/>
              <a:t>) أي أعظم الملوك واندفع بهم إلى الصين واستولى على بكين ثم قضى على </a:t>
            </a:r>
            <a:r>
              <a:rPr lang="ar-SA" sz="2000" dirty="0" err="1"/>
              <a:t>الخطا</a:t>
            </a:r>
            <a:r>
              <a:rPr lang="ar-SA" sz="2000" dirty="0"/>
              <a:t> السوداء التركية فأصبح يطرق أبواب العالم الإسلامي </a:t>
            </a:r>
            <a:r>
              <a:rPr lang="ar-SA" sz="2000" dirty="0" err="1"/>
              <a:t>ويتحداه .</a:t>
            </a:r>
            <a:r>
              <a:rPr lang="ar-SA" sz="2000" dirty="0"/>
              <a:t> </a:t>
            </a:r>
            <a:endParaRPr lang="en-US" sz="2000" dirty="0"/>
          </a:p>
          <a:p>
            <a:pPr algn="r"/>
            <a:r>
              <a:rPr lang="ar-SA" sz="2200" dirty="0"/>
              <a:t>هاجم جنكيز خان الدولة الخوارزمية سنة 616هـ / 1219م  وخاضت خوارزم حربا مدمرة مدة خمس سنوات واكتسح المغول اراضيها وأقاموا </a:t>
            </a:r>
            <a:r>
              <a:rPr lang="ar-SA" sz="2200" dirty="0" smtClean="0"/>
              <a:t>المجازر في </a:t>
            </a:r>
            <a:r>
              <a:rPr lang="ar-SA" sz="2200" dirty="0"/>
              <a:t>بخارى وسمرقند ومرو ثم بلخ ونيسابور والري وهمدان وتهدمت ألوف المساجد ودور العلم العامرة فأباد سكانها وخرب مدنها العامرة وأحرقها . </a:t>
            </a:r>
            <a:endParaRPr lang="en-US" sz="2200" dirty="0"/>
          </a:p>
          <a:p>
            <a:r>
              <a:rPr lang="ar-SA" sz="2200" dirty="0"/>
              <a:t>توفي جنكيز خان عام 624هـ/1227 م فقام حفيده هولاكو بإتمام دوره في التحالف مع الصليبين </a:t>
            </a:r>
            <a:r>
              <a:rPr lang="ar-SA" sz="2200" dirty="0" smtClean="0"/>
              <a:t>واعتبر </a:t>
            </a:r>
            <a:r>
              <a:rPr lang="ar-SA" sz="2200" dirty="0"/>
              <a:t>هولاكو نفسه محررا للنصارى من المسلمين  </a:t>
            </a:r>
            <a:r>
              <a:rPr lang="ar-SA" sz="2200" dirty="0" smtClean="0"/>
              <a:t>.</a:t>
            </a:r>
            <a:endParaRPr lang="en-US" sz="2200" dirty="0"/>
          </a:p>
          <a:p>
            <a:endParaRPr lang="ar-SA" dirty="0"/>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85000" lnSpcReduction="10000"/>
          </a:bodyPr>
          <a:lstStyle/>
          <a:p>
            <a:r>
              <a:rPr lang="ar-SA" sz="2600" dirty="0"/>
              <a:t>كما قام وزير المستعصم الخليفة العباسي وهو ابن العلقمي محمد بن محمد بمكاتبة هولاكو وقوى عزمه على قصد العراق وابن العلقمي هذا رافضي شيعي قام </a:t>
            </a:r>
            <a:r>
              <a:rPr lang="ar-SA" sz="2600" dirty="0" smtClean="0"/>
              <a:t>بإضعاف </a:t>
            </a:r>
            <a:r>
              <a:rPr lang="ar-SA" sz="2600" dirty="0"/>
              <a:t>الخلافة العباسية بمكائده المختلفة فاستطاع هولاكو بتشجيع من النصارى والشيعة الوصول إلى بغداد عاصمة دار الإسلام وبمساعدتهم تمكن </a:t>
            </a:r>
            <a:r>
              <a:rPr lang="ar-SA" sz="2600" dirty="0" smtClean="0"/>
              <a:t>من دخول </a:t>
            </a:r>
            <a:r>
              <a:rPr lang="ar-SA" sz="2600" dirty="0"/>
              <a:t>بغداد بجيوشه فخربوا المساجد </a:t>
            </a:r>
            <a:r>
              <a:rPr lang="ar-SA" sz="2600" dirty="0" smtClean="0"/>
              <a:t> </a:t>
            </a:r>
            <a:endParaRPr lang="en-US" sz="2600" dirty="0"/>
          </a:p>
          <a:p>
            <a:r>
              <a:rPr lang="ar-SA" sz="2600" dirty="0"/>
              <a:t>وأتلفوا المكتبات بإحراق الكتب أو بإلقائها في نهر دجلة وقتلوا معظم سكان بغداد دون أن يستثنوا إمرأة او طفلا </a:t>
            </a:r>
            <a:r>
              <a:rPr lang="ar-SA" sz="2600" dirty="0" smtClean="0"/>
              <a:t>وخربوا المساجد وأتلفوا الجامعات</a:t>
            </a:r>
            <a:r>
              <a:rPr lang="ar-SA" sz="2600" dirty="0" smtClean="0"/>
              <a:t> .</a:t>
            </a:r>
            <a:endParaRPr lang="en-US" sz="2600" dirty="0"/>
          </a:p>
          <a:p>
            <a:r>
              <a:rPr lang="ar-SA" sz="2600" dirty="0"/>
              <a:t>  وقتل الخليفة المستعصم بتشجيع وتحريض من ابن </a:t>
            </a:r>
            <a:r>
              <a:rPr lang="ar-SA" sz="2600" dirty="0" smtClean="0"/>
              <a:t>العلقمي </a:t>
            </a:r>
            <a:r>
              <a:rPr lang="ar-SA" sz="2600" dirty="0"/>
              <a:t>ونصير الدين الطوسي </a:t>
            </a:r>
            <a:r>
              <a:rPr lang="ar-SA" sz="2600" dirty="0" smtClean="0"/>
              <a:t>الإسماعيلي  </a:t>
            </a:r>
            <a:r>
              <a:rPr lang="ar-SA" sz="2600" dirty="0"/>
              <a:t>, وكان سقوط بغداد عاصمة الخلافة أشبه بزلزال رهيب دك بنيان بلاد الإسلام من أقصاها إلى أقصاها </a:t>
            </a:r>
            <a:r>
              <a:rPr lang="ar-SA" sz="2600" dirty="0" smtClean="0"/>
              <a:t>.</a:t>
            </a:r>
            <a:endParaRPr lang="en-US" sz="2600" dirty="0"/>
          </a:p>
          <a:p>
            <a:r>
              <a:rPr lang="ar-SA" sz="2600" dirty="0"/>
              <a:t>تقدم هولاكو بعد ذلك إلى الشام وهاجم حلب ودخلها بعد حصار شديد وتركها شعلة من اللهب والدخان ودخل </a:t>
            </a:r>
            <a:r>
              <a:rPr lang="ar-SA" sz="2600" dirty="0" err="1"/>
              <a:t>كتبغا</a:t>
            </a:r>
            <a:r>
              <a:rPr lang="ar-SA" sz="2600" dirty="0"/>
              <a:t> دمشق فسقطت حاضرة الشام صريعة تحت اقدام المغول سنة </a:t>
            </a:r>
            <a:r>
              <a:rPr lang="ar-SA" sz="2600" dirty="0" err="1"/>
              <a:t>657هـ</a:t>
            </a:r>
            <a:r>
              <a:rPr lang="ar-SA" sz="2600" dirty="0"/>
              <a:t>  </a:t>
            </a:r>
            <a:r>
              <a:rPr lang="ar-SA" sz="2600" dirty="0" err="1"/>
              <a:t>.</a:t>
            </a:r>
            <a:r>
              <a:rPr lang="ar-SA" sz="2600" dirty="0"/>
              <a:t> </a:t>
            </a:r>
            <a:r>
              <a:rPr lang="ar-SA" sz="2600" dirty="0" smtClean="0"/>
              <a:t> </a:t>
            </a:r>
            <a:endParaRPr lang="en-US" sz="2600" dirty="0"/>
          </a:p>
          <a:p>
            <a:endParaRPr lang="ar-SA" dirty="0"/>
          </a:p>
        </p:txBody>
      </p:sp>
    </p:spTree>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r>
              <a:rPr lang="ar-SA" sz="2200" dirty="0"/>
              <a:t>وقيض الله سبحانه وتعالى لأمة الإسلام : المماليك في مصر بقيادة قطز والظاهر بيبرس وتحركت جيوش الإسلام من مصر عام </a:t>
            </a:r>
            <a:r>
              <a:rPr lang="ar-SA" sz="2200" dirty="0" smtClean="0"/>
              <a:t>658/م1260 والتقت </a:t>
            </a:r>
            <a:r>
              <a:rPr lang="ar-SA" sz="2200" dirty="0"/>
              <a:t>بجيوش المغول في عين جالوت بين بيسان ونابلس على أرض فلسطين وانهزم المغول هزيمة منكرة لأول مرة في تاريخهم واسترجع المماليك منهم الشام بأكملها وأسلم بركة خان حاكم القبجاق وابن عم هولاكو فساعد المسلمين ضد ابن عمه وأعلن أحمد بن هولاكو إسلامه عام 680هـ </a:t>
            </a:r>
            <a:endParaRPr lang="en-US" sz="2200" dirty="0"/>
          </a:p>
          <a:p>
            <a:r>
              <a:rPr lang="ar-SA" sz="2200" dirty="0" smtClean="0"/>
              <a:t>واستمر </a:t>
            </a:r>
            <a:r>
              <a:rPr lang="ar-SA" sz="2200" dirty="0"/>
              <a:t>العلماء يحرضون على جهادهم فكانت موقعة </a:t>
            </a:r>
            <a:r>
              <a:rPr lang="ar-SA" sz="2200" dirty="0" smtClean="0"/>
              <a:t>شقحب </a:t>
            </a:r>
            <a:r>
              <a:rPr lang="ar-SA" sz="2200" dirty="0"/>
              <a:t>الفاصلة سنة 702هـ التي انهزم فيها التتار هزيمة منكره </a:t>
            </a:r>
            <a:r>
              <a:rPr lang="ar-SA" sz="2200" dirty="0" smtClean="0"/>
              <a:t>.</a:t>
            </a:r>
          </a:p>
          <a:p>
            <a:r>
              <a:rPr lang="ar-SA" sz="2200" dirty="0" smtClean="0"/>
              <a:t>وهكذا </a:t>
            </a:r>
            <a:r>
              <a:rPr lang="ar-SA" sz="2200" dirty="0"/>
              <a:t>أسهم الغزو المغولي في ضعف بلاد </a:t>
            </a:r>
            <a:r>
              <a:rPr lang="ar-SA" sz="2200" dirty="0" smtClean="0"/>
              <a:t>إلإسلام </a:t>
            </a:r>
            <a:r>
              <a:rPr lang="ar-SA" sz="2200" dirty="0"/>
              <a:t>وفي انهاكها  </a:t>
            </a:r>
            <a:r>
              <a:rPr lang="ar-SA" sz="2200" dirty="0" smtClean="0"/>
              <a:t>. </a:t>
            </a:r>
            <a:endParaRPr lang="en-US" sz="2200" dirty="0"/>
          </a:p>
          <a:p>
            <a:endParaRPr lang="ar-SA" dirty="0"/>
          </a:p>
        </p:txBody>
      </p:sp>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lvl="0" algn="ctr"/>
            <a:r>
              <a:rPr lang="ar-SA" dirty="0" smtClean="0"/>
              <a:t>2- الحروب </a:t>
            </a:r>
            <a:r>
              <a:rPr lang="ar-SA" dirty="0" err="1"/>
              <a:t>الصليبية :</a:t>
            </a:r>
            <a:r>
              <a:rPr lang="ar-SA" dirty="0"/>
              <a:t> </a:t>
            </a:r>
            <a:r>
              <a:rPr lang="en-US" dirty="0"/>
              <a:t/>
            </a:r>
            <a:br>
              <a:rPr lang="en-US" dirty="0"/>
            </a:br>
            <a:endParaRPr lang="ar-SA" dirty="0"/>
          </a:p>
        </p:txBody>
      </p:sp>
      <p:sp>
        <p:nvSpPr>
          <p:cNvPr id="3" name="عنصر نائب للمحتوى 2"/>
          <p:cNvSpPr>
            <a:spLocks noGrp="1"/>
          </p:cNvSpPr>
          <p:nvPr>
            <p:ph idx="1"/>
          </p:nvPr>
        </p:nvSpPr>
        <p:spPr/>
        <p:txBody>
          <a:bodyPr>
            <a:normAutofit fontScale="77500" lnSpcReduction="20000"/>
          </a:bodyPr>
          <a:lstStyle/>
          <a:p>
            <a:r>
              <a:rPr lang="ar-SA" dirty="0"/>
              <a:t>مثل التحدي </a:t>
            </a:r>
            <a:r>
              <a:rPr lang="ar-SA" dirty="0" err="1"/>
              <a:t>الصليبي </a:t>
            </a:r>
            <a:r>
              <a:rPr lang="ar-SA" dirty="0"/>
              <a:t>, التحدي الرئيسي في مواجهة الإسلام والمسلمين وقد حملت الدولة البيزنطية وزر مقارعة الإسلام فكريا وعسكريا من أول ظهوره إلى أن تهاوت وانهارت نهائيا تحت مطارق الإسلام عام </a:t>
            </a:r>
            <a:r>
              <a:rPr lang="ar-SA" dirty="0" err="1"/>
              <a:t>857هـ</a:t>
            </a:r>
            <a:r>
              <a:rPr lang="ar-SA" dirty="0"/>
              <a:t> </a:t>
            </a:r>
            <a:endParaRPr lang="en-US" dirty="0"/>
          </a:p>
          <a:p>
            <a:r>
              <a:rPr lang="ar-SA" dirty="0"/>
              <a:t>تمكن الأتراك السلاجقة أن يحيوا روح الجهاد في الأمه فحملوا راية الجهاد بعد منتصف القرن الخامس الهجري ضد البيزنطيين واصطدم سلطانهم ألب ارسلان بقوة بيزنطية هائلة كان يقودها الامبراطور ديو جينس وقد تشتت شمل النصارى في معركة ملاذكرد عام 463هـ وكانت معركة من المواقع الحاسمة في التاريخ نتج عنها انتشار الإسلام في آسيا الصغرى </a:t>
            </a:r>
            <a:r>
              <a:rPr lang="ar-SA" dirty="0" smtClean="0"/>
              <a:t>واتجه </a:t>
            </a:r>
            <a:r>
              <a:rPr lang="ar-SA" dirty="0"/>
              <a:t>أباطرة بيزنطة لتسوية الخلاف مع البابا واستنجدوا به لحمايتهم فوجدوا أذنا صاغية من البابا اوربان الثاني الذي دعا للحرب الصليبية بإعلان كليرمونت عام 1095م حين ألقى خطابا دعا فيه النصارى </a:t>
            </a:r>
            <a:r>
              <a:rPr lang="ar-SA" dirty="0" smtClean="0"/>
              <a:t>للحرب </a:t>
            </a:r>
            <a:r>
              <a:rPr lang="ar-SA" dirty="0"/>
              <a:t>ضد المسلمين لاستخلاص بيت المقدس . </a:t>
            </a:r>
            <a:endParaRPr lang="en-US" dirty="0"/>
          </a:p>
          <a:p>
            <a:endParaRPr lang="ar-SA" sz="2400" dirty="0"/>
          </a:p>
        </p:txBody>
      </p:sp>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70000" lnSpcReduction="20000"/>
          </a:bodyPr>
          <a:lstStyle/>
          <a:p>
            <a:r>
              <a:rPr lang="ar-SA" dirty="0"/>
              <a:t>بدأ التدفق الصليبي في الوقت الذي كان فيه المسلمون قد بدأوا بالتفتت والصراع بعد وفاة السلطان </a:t>
            </a:r>
            <a:r>
              <a:rPr lang="ar-SA" dirty="0" smtClean="0"/>
              <a:t>ملكشاه </a:t>
            </a:r>
            <a:r>
              <a:rPr lang="ar-SA" dirty="0"/>
              <a:t>فانقسمت الدولة السلجوقية بعد خمس سنوات فقط من وفاته  إلى خمسة مماليك </a:t>
            </a:r>
            <a:r>
              <a:rPr lang="ar-SA" dirty="0" smtClean="0"/>
              <a:t>هي مملكة فارس وحلب ودمشق وسلطنة سلاجقة الروم والعراق.وظهرت اتابكيات مثل اتابكية دمشق والموصل .ودخلت هذه الدويلات في صراع مرير مع الدولة الفاطمية التي تحالفت مع الحركة الباطنية الإسماعيلية .</a:t>
            </a:r>
            <a:endParaRPr lang="en-US" dirty="0"/>
          </a:p>
          <a:p>
            <a:r>
              <a:rPr lang="ar-SA" dirty="0"/>
              <a:t>وفي هذا الجو تدفقت جموع الصليبين يشترك فيها أمراء الإقطاع والفرسان ورجال الدين فانتصروا في البداية وأطاحوا بملك سلاجقة الروم واستولوا على عاصمتهم نيقية سنة 491هـ وكونوا في بلاد الشام وآسيا الصغرى إمارة الرها وإمارة أنطاكية وإمارة طرابلس ومملكة بيت المقدس وضرب الصليبيون مثالا للحقد  على الإسلام </a:t>
            </a:r>
            <a:r>
              <a:rPr lang="ar-SA" dirty="0" smtClean="0"/>
              <a:t>واتسم </a:t>
            </a:r>
            <a:r>
              <a:rPr lang="ar-SA" dirty="0"/>
              <a:t>الغزو بروح التعصب والانتقام </a:t>
            </a:r>
            <a:r>
              <a:rPr lang="ar-SA" dirty="0" smtClean="0"/>
              <a:t>. </a:t>
            </a:r>
            <a:r>
              <a:rPr lang="ar-SA" dirty="0" smtClean="0"/>
              <a:t>واستطاعت الحروب الصليبية التي استمرت قرنين في المشرق أستنزاف جميع القوى البشريةوالمادية في منطفة الشام ومصر .</a:t>
            </a:r>
            <a:endParaRPr lang="en-US" dirty="0"/>
          </a:p>
          <a:p>
            <a:endParaRPr lang="ar-SA" sz="2200" dirty="0"/>
          </a:p>
        </p:txBody>
      </p:sp>
    </p:spTree>
  </p:cSld>
  <p:clrMapOvr>
    <a:masterClrMapping/>
  </p:clrMapOvr>
  <p:transition>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85000" lnSpcReduction="10000"/>
          </a:bodyPr>
          <a:lstStyle/>
          <a:p>
            <a:r>
              <a:rPr lang="ar-SA" dirty="0"/>
              <a:t>ومن الجدير بالذكر أن الحروب الصليبية قد بدأت في الجزء الغربي من العالم الإسلامي </a:t>
            </a:r>
            <a:r>
              <a:rPr lang="ar-SA" dirty="0" smtClean="0"/>
              <a:t>فسقطت </a:t>
            </a:r>
            <a:r>
              <a:rPr lang="ar-SA" dirty="0"/>
              <a:t>صقلية </a:t>
            </a:r>
            <a:r>
              <a:rPr lang="ar-SA" dirty="0" smtClean="0"/>
              <a:t>وكانت </a:t>
            </a:r>
            <a:r>
              <a:rPr lang="ar-SA" dirty="0"/>
              <a:t>الشهيدة الأولى  ثم أعلن البابا باسكال الثاني الحرب الصليبية ضد مسلمي الأندلس .   </a:t>
            </a:r>
            <a:endParaRPr lang="en-US" dirty="0"/>
          </a:p>
          <a:p>
            <a:r>
              <a:rPr lang="ar-SA" dirty="0"/>
              <a:t>وعزلت الحملات الصليبية الأندلس عن قاعدته في المغرب الإسلامي وأخذت في تفتيت المسلمين ماديا ومعنويا </a:t>
            </a:r>
            <a:endParaRPr lang="en-US" dirty="0"/>
          </a:p>
          <a:p>
            <a:r>
              <a:rPr lang="ar-SA" dirty="0"/>
              <a:t>إلى أن سقطت غرناطة آخر معاقل المسلمين سنة 897هـ فاغتصبت أرض الأندلس الإسلاميه واستوطنها الصليبيون الأوربيون </a:t>
            </a:r>
            <a:endParaRPr lang="ar-SA" dirty="0" smtClean="0"/>
          </a:p>
          <a:p>
            <a:r>
              <a:rPr lang="ar-SA" dirty="0" smtClean="0"/>
              <a:t>ولقداستفاد </a:t>
            </a:r>
            <a:r>
              <a:rPr lang="ar-SA" dirty="0"/>
              <a:t>الغرب الصليبي من الحروب الصليبية كثيرا . </a:t>
            </a:r>
            <a:r>
              <a:rPr lang="ar-SA" dirty="0" smtClean="0"/>
              <a:t>من الناحية السياسية والاجتماعية والاقتصادية والثقافية </a:t>
            </a:r>
            <a:r>
              <a:rPr lang="en-US" dirty="0" smtClean="0"/>
              <a:t>.</a:t>
            </a:r>
            <a:endParaRPr lang="en-US" dirty="0"/>
          </a:p>
          <a:p>
            <a:endParaRPr lang="ar-SA" sz="2200" dirty="0"/>
          </a:p>
        </p:txBody>
      </p:sp>
    </p:spTree>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dirty="0"/>
              <a:t>لقد كانت هناك صلات بين العالمين غير صلات الحرب والقتال ومن وسائل </a:t>
            </a:r>
            <a:r>
              <a:rPr lang="ar-SA" dirty="0" smtClean="0"/>
              <a:t>الأتصالات </a:t>
            </a:r>
            <a:r>
              <a:rPr lang="ar-SA" dirty="0"/>
              <a:t>: </a:t>
            </a:r>
            <a:endParaRPr lang="en-US" dirty="0"/>
          </a:p>
          <a:p>
            <a:r>
              <a:rPr lang="ar-SA" dirty="0"/>
              <a:t>أولا : المراكز الإسلامية من دار الإسلام في أوربا </a:t>
            </a:r>
            <a:r>
              <a:rPr lang="ar-SA" dirty="0" smtClean="0"/>
              <a:t>.</a:t>
            </a:r>
            <a:endParaRPr lang="en-US" dirty="0"/>
          </a:p>
          <a:p>
            <a:r>
              <a:rPr lang="ar-SA" dirty="0"/>
              <a:t>ثانيا : ارتياد الطلبة الأوربيين للجامعات الإسلامية </a:t>
            </a:r>
            <a:r>
              <a:rPr lang="ar-SA" dirty="0" smtClean="0"/>
              <a:t>.</a:t>
            </a:r>
            <a:endParaRPr lang="en-US" dirty="0"/>
          </a:p>
          <a:p>
            <a:r>
              <a:rPr lang="ar-SA" dirty="0"/>
              <a:t>ثالثا : الصلات التجارية بين الشرق والغرب </a:t>
            </a:r>
            <a:r>
              <a:rPr lang="ar-SA" dirty="0" smtClean="0"/>
              <a:t>.</a:t>
            </a:r>
            <a:endParaRPr lang="en-US" dirty="0"/>
          </a:p>
          <a:p>
            <a:r>
              <a:rPr lang="ar-SA" dirty="0"/>
              <a:t>وبهذه الاتصالات انتقلت أوربا إلى عصر النهضة الأوربية وانقشعت عن الأوربيين غيوم الخرافات والجهل الذي كان يسيطر </a:t>
            </a:r>
            <a:r>
              <a:rPr lang="ar-SA"/>
              <a:t>على </a:t>
            </a:r>
            <a:r>
              <a:rPr lang="ar-SA" smtClean="0"/>
              <a:t>أجوائهم </a:t>
            </a:r>
            <a:r>
              <a:rPr lang="ar-SA" dirty="0" err="1"/>
              <a:t>.</a:t>
            </a:r>
            <a:r>
              <a:rPr lang="ar-SA" dirty="0"/>
              <a:t> </a:t>
            </a:r>
            <a:endParaRPr lang="en-US" dirty="0"/>
          </a:p>
          <a:p>
            <a:endParaRPr lang="ar-SA" sz="2000" dirty="0"/>
          </a:p>
        </p:txBody>
      </p:sp>
    </p:spTree>
  </p:cSld>
  <p:clrMapOvr>
    <a:masterClrMapping/>
  </p:clrMapOvr>
  <p:transition>
    <p:wedg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حلة">
  <a:themeElements>
    <a:clrScheme name="رحلة">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رحلة">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رحلة">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73</TotalTime>
  <Words>770</Words>
  <Application>Microsoft Office PowerPoint</Application>
  <PresentationFormat>On-screen Show (4:3)</PresentationFormat>
  <Paragraphs>27</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رحلة</vt:lpstr>
      <vt:lpstr>العوامل الخارجية   </vt:lpstr>
      <vt:lpstr>1- التحدي المغولي " التتري "  </vt:lpstr>
      <vt:lpstr>Slide 3</vt:lpstr>
      <vt:lpstr>Slide 4</vt:lpstr>
      <vt:lpstr>2- الحروب الصليبية :  </vt:lpstr>
      <vt:lpstr>Slide 6</vt:lpstr>
      <vt:lpstr>Slide 7</vt:lpstr>
      <vt:lpstr>Slide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العوامل الخارجية</dc:title>
  <dc:creator>reema</dc:creator>
  <cp:lastModifiedBy>user</cp:lastModifiedBy>
  <cp:revision>19</cp:revision>
  <dcterms:created xsi:type="dcterms:W3CDTF">2013-02-15T14:52:18Z</dcterms:created>
  <dcterms:modified xsi:type="dcterms:W3CDTF">2013-02-17T14:24:46Z</dcterms:modified>
</cp:coreProperties>
</file>