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1" d="100"/>
          <a:sy n="71" d="100"/>
        </p:scale>
        <p:origin x="-11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08991EA7-750F-41CC-8ACA-F4E847E22345}" type="datetimeFigureOut">
              <a:rPr lang="ar-SA" smtClean="0"/>
              <a:pPr/>
              <a:t>16/04/34</a:t>
            </a:fld>
            <a:endParaRPr lang="ar-SA"/>
          </a:p>
        </p:txBody>
      </p:sp>
      <p:sp>
        <p:nvSpPr>
          <p:cNvPr id="16" name="عنصر نائب لرقم الشريحة 15"/>
          <p:cNvSpPr>
            <a:spLocks noGrp="1"/>
          </p:cNvSpPr>
          <p:nvPr>
            <p:ph type="sldNum" sz="quarter" idx="11"/>
          </p:nvPr>
        </p:nvSpPr>
        <p:spPr/>
        <p:txBody>
          <a:bodyPr/>
          <a:lstStyle/>
          <a:p>
            <a:fld id="{39602646-5BD4-4A88-A7FE-80F28D03A742}" type="slidenum">
              <a:rPr lang="ar-SA" smtClean="0"/>
              <a:pPr/>
              <a:t>‹#›</a:t>
            </a:fld>
            <a:endParaRPr lang="ar-SA"/>
          </a:p>
        </p:txBody>
      </p:sp>
      <p:sp>
        <p:nvSpPr>
          <p:cNvPr id="17" name="عنصر نائب للتذييل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08991EA7-750F-41CC-8ACA-F4E847E22345}" type="datetimeFigureOut">
              <a:rPr lang="ar-SA" smtClean="0"/>
              <a:pPr/>
              <a:t>16/04/34</a:t>
            </a:fld>
            <a:endParaRPr lang="ar-SA"/>
          </a:p>
        </p:txBody>
      </p:sp>
      <p:sp>
        <p:nvSpPr>
          <p:cNvPr id="15" name="عنصر نائب لرقم الشريحة 14"/>
          <p:cNvSpPr>
            <a:spLocks noGrp="1"/>
          </p:cNvSpPr>
          <p:nvPr>
            <p:ph type="sldNum" sz="quarter" idx="15"/>
          </p:nvPr>
        </p:nvSpPr>
        <p:spPr/>
        <p:txBody>
          <a:bodyPr/>
          <a:lstStyle>
            <a:lvl1pPr algn="ctr">
              <a:defRPr/>
            </a:lvl1pPr>
          </a:lstStyle>
          <a:p>
            <a:fld id="{39602646-5BD4-4A88-A7FE-80F28D03A742}" type="slidenum">
              <a:rPr lang="ar-SA" smtClean="0"/>
              <a:pPr/>
              <a:t>‹#›</a:t>
            </a:fld>
            <a:endParaRPr lang="ar-SA"/>
          </a:p>
        </p:txBody>
      </p:sp>
      <p:sp>
        <p:nvSpPr>
          <p:cNvPr id="16" name="عنصر نائب للتذييل 15"/>
          <p:cNvSpPr>
            <a:spLocks noGrp="1"/>
          </p:cNvSpPr>
          <p:nvPr>
            <p:ph type="ftr" sz="quarter" idx="16"/>
          </p:nvPr>
        </p:nvSpPr>
        <p:spPr/>
        <p:txBody>
          <a:bodyPr/>
          <a:lstStyle/>
          <a:p>
            <a:endParaRPr lang="ar-SA"/>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08991EA7-750F-41CC-8ACA-F4E847E22345}" type="datetimeFigureOut">
              <a:rPr lang="ar-SA" smtClean="0"/>
              <a:pPr/>
              <a:t>16/04/34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9602646-5BD4-4A88-A7FE-80F28D03A742}" type="slidenum">
              <a:rPr lang="ar-SA" smtClean="0"/>
              <a:pPr/>
              <a:t>‹#›</a:t>
            </a:fld>
            <a:endParaRPr lang="ar-SA"/>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08991EA7-750F-41CC-8ACA-F4E847E22345}" type="datetimeFigureOut">
              <a:rPr lang="ar-SA" smtClean="0"/>
              <a:pPr/>
              <a:t>16/04/34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9602646-5BD4-4A88-A7FE-80F28D03A742}"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39602646-5BD4-4A88-A7FE-80F28D03A742}" type="slidenum">
              <a:rPr lang="ar-SA" smtClean="0"/>
              <a:pPr/>
              <a:t>‹#›</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7" name="عنصر نائب للتاريخ 6"/>
          <p:cNvSpPr>
            <a:spLocks noGrp="1"/>
          </p:cNvSpPr>
          <p:nvPr>
            <p:ph type="dt" sz="half" idx="10"/>
          </p:nvPr>
        </p:nvSpPr>
        <p:spPr/>
        <p:txBody>
          <a:bodyPr/>
          <a:lstStyle/>
          <a:p>
            <a:fld id="{08991EA7-750F-41CC-8ACA-F4E847E22345}" type="datetimeFigureOut">
              <a:rPr lang="ar-SA" smtClean="0"/>
              <a:pPr/>
              <a:t>16/04/34</a:t>
            </a:fld>
            <a:endParaRPr lang="ar-SA"/>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08991EA7-750F-41CC-8ACA-F4E847E22345}" type="datetimeFigureOut">
              <a:rPr lang="ar-SA" smtClean="0"/>
              <a:pPr/>
              <a:t>16/04/34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9602646-5BD4-4A88-A7FE-80F28D03A742}"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8991EA7-750F-41CC-8ACA-F4E847E22345}" type="datetimeFigureOut">
              <a:rPr lang="ar-SA" smtClean="0"/>
              <a:pPr/>
              <a:t>16/04/34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9602646-5BD4-4A88-A7FE-80F28D03A74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08991EA7-750F-41CC-8ACA-F4E847E22345}" type="datetimeFigureOut">
              <a:rPr lang="ar-SA" smtClean="0"/>
              <a:pPr/>
              <a:t>16/04/34</a:t>
            </a:fld>
            <a:endParaRPr lang="ar-SA"/>
          </a:p>
        </p:txBody>
      </p:sp>
      <p:sp>
        <p:nvSpPr>
          <p:cNvPr id="9" name="عنصر نائب لرقم الشريحة 8"/>
          <p:cNvSpPr>
            <a:spLocks noGrp="1"/>
          </p:cNvSpPr>
          <p:nvPr>
            <p:ph type="sldNum" sz="quarter" idx="15"/>
          </p:nvPr>
        </p:nvSpPr>
        <p:spPr/>
        <p:txBody>
          <a:bodyPr/>
          <a:lstStyle/>
          <a:p>
            <a:fld id="{39602646-5BD4-4A88-A7FE-80F28D03A742}" type="slidenum">
              <a:rPr lang="ar-SA" smtClean="0"/>
              <a:pPr/>
              <a:t>‹#›</a:t>
            </a:fld>
            <a:endParaRPr lang="ar-SA"/>
          </a:p>
        </p:txBody>
      </p:sp>
      <p:sp>
        <p:nvSpPr>
          <p:cNvPr id="10" name="عنصر نائب للتذييل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08991EA7-750F-41CC-8ACA-F4E847E22345}" type="datetimeFigureOut">
              <a:rPr lang="ar-SA" smtClean="0"/>
              <a:pPr/>
              <a:t>16/04/34</a:t>
            </a:fld>
            <a:endParaRPr lang="ar-SA"/>
          </a:p>
        </p:txBody>
      </p:sp>
      <p:sp>
        <p:nvSpPr>
          <p:cNvPr id="9" name="عنصر نائب لرقم الشريحة 8"/>
          <p:cNvSpPr>
            <a:spLocks noGrp="1"/>
          </p:cNvSpPr>
          <p:nvPr>
            <p:ph type="sldNum" sz="quarter" idx="11"/>
          </p:nvPr>
        </p:nvSpPr>
        <p:spPr/>
        <p:txBody>
          <a:bodyPr/>
          <a:lstStyle/>
          <a:p>
            <a:fld id="{39602646-5BD4-4A88-A7FE-80F28D03A742}" type="slidenum">
              <a:rPr lang="ar-SA" smtClean="0"/>
              <a:pPr/>
              <a:t>‹#›</a:t>
            </a:fld>
            <a:endParaRPr lang="ar-SA"/>
          </a:p>
        </p:txBody>
      </p:sp>
      <p:sp>
        <p:nvSpPr>
          <p:cNvPr id="10" name="عنصر نائب للتذييل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8991EA7-750F-41CC-8ACA-F4E847E22345}" type="datetimeFigureOut">
              <a:rPr lang="ar-SA" smtClean="0"/>
              <a:pPr/>
              <a:t>16/04/34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9602646-5BD4-4A88-A7FE-80F28D03A74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8991EA7-750F-41CC-8ACA-F4E847E22345}" type="datetimeFigureOut">
              <a:rPr lang="ar-SA" smtClean="0"/>
              <a:pPr/>
              <a:t>16/04/34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9602646-5BD4-4A88-A7FE-80F28D03A74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8991EA7-750F-41CC-8ACA-F4E847E22345}" type="datetimeFigureOut">
              <a:rPr lang="ar-SA" smtClean="0"/>
              <a:pPr/>
              <a:t>16/04/34</a:t>
            </a:fld>
            <a:endParaRPr lang="ar-SA"/>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9602646-5BD4-4A88-A7FE-80F28D03A742}" type="slidenum">
              <a:rPr lang="ar-SA" smtClean="0"/>
              <a:pPr/>
              <a:t>‹#›</a:t>
            </a:fld>
            <a:endParaRPr lang="ar-SA"/>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عنصر نائب للمحتوى 10"/>
          <p:cNvSpPr>
            <a:spLocks noGrp="1"/>
          </p:cNvSpPr>
          <p:nvPr>
            <p:ph idx="1"/>
          </p:nvPr>
        </p:nvSpPr>
        <p:spPr>
          <a:ln>
            <a:noFill/>
          </a:ln>
        </p:spPr>
        <p:txBody>
          <a:bodyPr>
            <a:normAutofit/>
          </a:bodyPr>
          <a:lstStyle/>
          <a:p>
            <a:pPr>
              <a:buNone/>
            </a:pPr>
            <a:r>
              <a:rPr lang="ar-SA" sz="3600" dirty="0" smtClean="0">
                <a:solidFill>
                  <a:schemeClr val="accent5">
                    <a:lumMod val="75000"/>
                  </a:schemeClr>
                </a:solidFill>
              </a:rPr>
              <a:t>أولا: الابتعاد عن تطبيق الشريعة الإسلامية :</a:t>
            </a:r>
          </a:p>
          <a:p>
            <a:pPr>
              <a:buNone/>
            </a:pPr>
            <a:r>
              <a:rPr lang="ar-SA" sz="2800" dirty="0" smtClean="0">
                <a:solidFill>
                  <a:schemeClr val="bg1"/>
                </a:solidFill>
              </a:rPr>
              <a:t>إن توالي هذه التحديات ,والوقوف في وجهها تصدها الأمة ممثلة في علمائها ,ومجدديها,وقادتها المخلصين ,استنزاف قواها,وقادها أخيرا إلي الضعف ,وأخذ العالم الإسلامي  يسير من ضعف إلي ضعف.</a:t>
            </a:r>
          </a:p>
          <a:p>
            <a:pPr>
              <a:buNone/>
            </a:pPr>
            <a:r>
              <a:rPr lang="ar-SA" sz="2800" dirty="0" smtClean="0">
                <a:solidFill>
                  <a:schemeClr val="bg1"/>
                </a:solidFill>
              </a:rPr>
              <a:t>واخذ المسلمون يتخلون عن موقعهم الأساسي في القيادة البشرية,وتوجيهها إلي وجهة الخير التي يكلفهم بها الإسلام أنا, وتخلوا عن التبعات التي أناطها بهم في كل اتجاه, حين قعدوا عن الاجتهاد وركنوا إلي التبعية والتقليد.</a:t>
            </a:r>
          </a:p>
          <a:p>
            <a:pPr>
              <a:buNone/>
            </a:pPr>
            <a:endParaRPr lang="ar-SA" sz="2800" dirty="0">
              <a:solidFill>
                <a:schemeClr val="bg1"/>
              </a:solidFill>
            </a:endParaRPr>
          </a:p>
        </p:txBody>
      </p:sp>
      <p:sp>
        <p:nvSpPr>
          <p:cNvPr id="10" name="عنوان 9"/>
          <p:cNvSpPr>
            <a:spLocks noGrp="1"/>
          </p:cNvSpPr>
          <p:nvPr>
            <p:ph type="title"/>
          </p:nvPr>
        </p:nvSpPr>
        <p:spPr>
          <a:ln>
            <a:noFill/>
          </a:ln>
        </p:spPr>
        <p:txBody>
          <a:bodyPr>
            <a:normAutofit fontScale="90000"/>
          </a:bodyPr>
          <a:lstStyle/>
          <a:p>
            <a:pPr algn="r"/>
            <a:r>
              <a:rPr lang="ar-SA" sz="4000" dirty="0" smtClean="0">
                <a:solidFill>
                  <a:schemeClr val="bg1">
                    <a:lumMod val="95000"/>
                    <a:lumOff val="5000"/>
                  </a:schemeClr>
                </a:solidFill>
              </a:rPr>
              <a:t>نتائج التحديات الخارجية والداخلية على العالم الإسلامي</a:t>
            </a:r>
            <a:endParaRPr lang="ar-SA" sz="4000" dirty="0">
              <a:solidFill>
                <a:schemeClr val="bg1">
                  <a:lumMod val="95000"/>
                  <a:lumOff val="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4294967295"/>
          </p:nvPr>
        </p:nvSpPr>
        <p:spPr>
          <a:xfrm>
            <a:off x="285720" y="285750"/>
            <a:ext cx="8572560" cy="6143646"/>
          </a:xfrm>
        </p:spPr>
        <p:txBody>
          <a:bodyPr>
            <a:noAutofit/>
          </a:bodyPr>
          <a:lstStyle/>
          <a:p>
            <a:pPr>
              <a:buNone/>
            </a:pPr>
            <a:r>
              <a:rPr lang="ar-SA" sz="2800" dirty="0" smtClean="0">
                <a:solidFill>
                  <a:schemeClr val="bg1"/>
                </a:solidFill>
              </a:rPr>
              <a:t>وانقطعت صلتهم بماضيهم وأسلافهم في الجهاد وتضحياتهم ,فانحسر إرثهم الإسلامي في بطون الكتب ,يدورون حوله , فأهدرت في الأمة روح الإبداع,والابتكار ,وانقاد المسلمون إلي عصر من الجمود ,وهو نوع من الانطواء على الذات في مواجهة التحديات, حفظ عليهم حضارتهم ,وكيانهم ,ولو في حالة توقف  حضاري,والتزم علماء الأمة ومفكروها دائرة الحواشي, والمتون ,وعكفوا على نصوص السابقين ,وكتبهم ينزلونها أحيانا منازل العصمة والقداسة .</a:t>
            </a:r>
          </a:p>
          <a:p>
            <a:pPr>
              <a:buNone/>
            </a:pPr>
            <a:r>
              <a:rPr lang="ar-SA" sz="2800" dirty="0" smtClean="0">
                <a:solidFill>
                  <a:schemeClr val="bg1"/>
                </a:solidFill>
              </a:rPr>
              <a:t>وفي الوقت الذي بدأ فيه العالم الإسلامي يتحرك من جموده ,ويبعث الإسلام في مختلف مجالات حياته ,وينفض عنه غبار الجمود,والتقليد , والجبرية,والتواكل ,بقيام دعوات سلفية لإحياء الإسلام في قلب الأمة </a:t>
            </a:r>
            <a:r>
              <a:rPr lang="ar-SA" sz="3200" b="1" dirty="0" smtClean="0">
                <a:solidFill>
                  <a:schemeClr val="bg1"/>
                </a:solidFill>
              </a:rPr>
              <a:t>(</a:t>
            </a:r>
            <a:r>
              <a:rPr lang="ar-SA" sz="2800" dirty="0" smtClean="0">
                <a:solidFill>
                  <a:schemeClr val="bg1"/>
                </a:solidFill>
              </a:rPr>
              <a:t>كحركة الشيخ محمد بن عبد الوهاب في نجد ,وحركة السنوسية في ليبيا,والحركة المهدية في السودان,والحركة الدهلوية في الهند,والسلفية في المغرب,وشركة إسلام والجمعية المحمدية في اندونيسيا ,وحركة عثمان دنفديو في السودان الغربي</a:t>
            </a:r>
            <a:r>
              <a:rPr lang="ar-SA" sz="3200" b="1" dirty="0" smtClean="0">
                <a:solidFill>
                  <a:schemeClr val="bg1"/>
                </a:solidFill>
              </a:rPr>
              <a:t>)</a:t>
            </a:r>
            <a:endParaRPr lang="ar-SA" sz="2800" b="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0" y="357188"/>
            <a:ext cx="8929688" cy="5738812"/>
          </a:xfrm>
        </p:spPr>
        <p:txBody>
          <a:bodyPr>
            <a:normAutofit lnSpcReduction="10000"/>
          </a:bodyPr>
          <a:lstStyle/>
          <a:p>
            <a:pPr>
              <a:buNone/>
            </a:pPr>
            <a:r>
              <a:rPr lang="ar-SA" sz="2800" dirty="0" smtClean="0">
                <a:solidFill>
                  <a:schemeClr val="bg1"/>
                </a:solidFill>
              </a:rPr>
              <a:t>كان قد طغي سيل الحضارة الغربية المادية , والتهم الاستعمار الغربي بلاد الإسلام , واشتد التحدي ,فلم تنجح هذه الحركات في لم شعت المسلمين .وكان نجاحها محدودا , وفي بلاد معينة .</a:t>
            </a:r>
          </a:p>
          <a:p>
            <a:pPr>
              <a:buNone/>
            </a:pPr>
            <a:r>
              <a:rPr lang="ar-SA" sz="2800" dirty="0" smtClean="0">
                <a:solidFill>
                  <a:schemeClr val="bg1"/>
                </a:solidFill>
              </a:rPr>
              <a:t>فابتعد المسلمون عن تطبيق الشريعة بفعل هذا الاستعمار والصهيونية والشيوعية وأساليبها أكثر فأكثر,واشتد الأمران :</a:t>
            </a:r>
          </a:p>
          <a:p>
            <a:pPr marL="514350" indent="-514350">
              <a:buFont typeface="+mj-lt"/>
              <a:buAutoNum type="arabicPeriod"/>
            </a:pPr>
            <a:r>
              <a:rPr lang="ar-SA" sz="3200" dirty="0" smtClean="0">
                <a:solidFill>
                  <a:schemeClr val="bg1"/>
                </a:solidFill>
              </a:rPr>
              <a:t>الوهن الداخلي.</a:t>
            </a:r>
          </a:p>
          <a:p>
            <a:pPr marL="514350" indent="-514350">
              <a:buFont typeface="+mj-lt"/>
              <a:buAutoNum type="arabicPeriod"/>
            </a:pPr>
            <a:r>
              <a:rPr lang="ar-SA" sz="3200" dirty="0" smtClean="0">
                <a:solidFill>
                  <a:schemeClr val="bg1"/>
                </a:solidFill>
              </a:rPr>
              <a:t>والتآمر الخارجي.</a:t>
            </a:r>
          </a:p>
          <a:p>
            <a:pPr marL="514350" indent="-514350">
              <a:buNone/>
            </a:pPr>
            <a:r>
              <a:rPr lang="ar-SA" sz="2800" dirty="0" smtClean="0">
                <a:solidFill>
                  <a:schemeClr val="bg1"/>
                </a:solidFill>
              </a:rPr>
              <a:t>علي الكيد للشريعة الإسلامية وتشويه معالمها فكريا ,و صرف المسلمين عنها واقعيا.</a:t>
            </a:r>
          </a:p>
          <a:p>
            <a:pPr marL="514350" indent="-514350">
              <a:buNone/>
            </a:pPr>
            <a:r>
              <a:rPr lang="ar-SA" sz="2800" dirty="0" smtClean="0">
                <a:solidFill>
                  <a:schemeClr val="bg1"/>
                </a:solidFill>
              </a:rPr>
              <a:t>وكان أول قطر بدأ فيه إلغاء الشريعة الإسلامية هو الهند , فقد أخذ الانجليز يلغون الإسلامي آنا بعد آن , ويستبدلون به القوانين الوضعية , حتى تم إلغاؤه في أواسط القرن التاسع عشر, ولم يبق منه إلا مايسمى بقانون الأحوال الشخصية , الذي يتعلق بمسائل النكاح والطلاق وغيرهما.</a:t>
            </a:r>
            <a:endParaRPr lang="ar-SA" sz="28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214283" y="357188"/>
            <a:ext cx="8643998" cy="6000770"/>
          </a:xfrm>
        </p:spPr>
        <p:txBody>
          <a:bodyPr>
            <a:noAutofit/>
          </a:bodyPr>
          <a:lstStyle/>
          <a:p>
            <a:pPr>
              <a:buNone/>
            </a:pPr>
            <a:r>
              <a:rPr lang="ar-SA" sz="2800" dirty="0" smtClean="0">
                <a:solidFill>
                  <a:schemeClr val="bg1"/>
                </a:solidFill>
              </a:rPr>
              <a:t>وألغى الانجليز الحكم بالشريعة في السودان ,عام 1317 هجري /1899ميلادي , وقد أخذ أساسا من قانون العقوبات الذي وضعه الانجليز للهند سنة 1277 هجري /1860 ميلادي .</a:t>
            </a:r>
          </a:p>
          <a:p>
            <a:pPr>
              <a:buNone/>
            </a:pPr>
            <a:r>
              <a:rPr lang="ar-SA" sz="2800" dirty="0" smtClean="0">
                <a:solidFill>
                  <a:schemeClr val="bg1"/>
                </a:solidFill>
              </a:rPr>
              <a:t>وفي العراق استبدل الانجليز فور الاحتلال بقانون الجزاء العثماني قانونا جديدا ,أصدر قائد قوات الاحتلال ,سنة 1337هجري /1918 ميلادي , باسم (قانون العقوبات البغدادي ).</a:t>
            </a:r>
          </a:p>
          <a:p>
            <a:pPr>
              <a:buNone/>
            </a:pPr>
            <a:r>
              <a:rPr lang="ar-SA" sz="2800" dirty="0" smtClean="0">
                <a:solidFill>
                  <a:schemeClr val="bg1"/>
                </a:solidFill>
              </a:rPr>
              <a:t>وفي تونس طبق القانون الوضعي عام 1333 هجري / 1914 ميلادي .</a:t>
            </a:r>
          </a:p>
          <a:p>
            <a:pPr>
              <a:buNone/>
            </a:pPr>
            <a:r>
              <a:rPr lang="ar-SA" sz="2800" dirty="0" smtClean="0">
                <a:solidFill>
                  <a:schemeClr val="bg1"/>
                </a:solidFill>
              </a:rPr>
              <a:t>وصدر بعنوان ( المجلة الجنائية ) واقتبست نصوصه من القوانين الفرنسية ,والإيطالية.</a:t>
            </a:r>
          </a:p>
          <a:p>
            <a:pPr>
              <a:buNone/>
            </a:pPr>
            <a:r>
              <a:rPr lang="ar-SA" sz="2800" dirty="0" smtClean="0">
                <a:solidFill>
                  <a:schemeClr val="bg1"/>
                </a:solidFill>
              </a:rPr>
              <a:t>وفي الوقت نفسه كانت بريطانيا وفرنسا تدفعان الدولة العثمانية – دار الخلافة – إلى منزلق خطير جدا,يأخذ اسم الإصلاح وشكله , بينما ينطوي في داخلة على أكبر المفاسد , وقد أعان على ذلك جنود الغزو الفكري من أنباء الدول فسها ورعاياها , فأصدرت الدولة العثمانية عقب مؤتمر باريس سنة 1272 هجري /1856ميلادي,الذي انهي حرب القرم .</a:t>
            </a:r>
            <a:endParaRPr lang="ar-SA" sz="2800" dirty="0">
              <a:solidFill>
                <a:schemeClr val="bg1"/>
              </a:solidFill>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785813" y="428625"/>
            <a:ext cx="8001029" cy="5667375"/>
          </a:xfrm>
        </p:spPr>
        <p:txBody>
          <a:bodyPr>
            <a:normAutofit lnSpcReduction="10000"/>
          </a:bodyPr>
          <a:lstStyle/>
          <a:p>
            <a:pPr>
              <a:buNone/>
            </a:pPr>
            <a:r>
              <a:rPr lang="ar-SA" sz="2800" dirty="0" smtClean="0">
                <a:solidFill>
                  <a:schemeClr val="bg1"/>
                </a:solidFill>
              </a:rPr>
              <a:t>قوانين عرفت باسم (التنظيمات الخيرية ) – التجديدات – وتضمنت إنشاء ما يسمي بالحاكم المختلطة والحاكم التجارية تابعة للدولة نفسها وتطبيق قوانين أجنبية باسم دولة الخلافة الإسلامية ذات السيطرة الواسعة على المسلمين .</a:t>
            </a:r>
          </a:p>
          <a:p>
            <a:pPr>
              <a:buNone/>
            </a:pPr>
            <a:r>
              <a:rPr lang="ar-SA" sz="2800" dirty="0" smtClean="0">
                <a:solidFill>
                  <a:schemeClr val="bg1"/>
                </a:solidFill>
              </a:rPr>
              <a:t>وكان هذا هو حدث الأحداث في بداية انهيار التشريع الإسلامي من حيث التطبيق والتنفيذ .</a:t>
            </a:r>
          </a:p>
          <a:p>
            <a:pPr>
              <a:buNone/>
            </a:pPr>
            <a:r>
              <a:rPr lang="ar-SA" sz="2800" dirty="0" smtClean="0">
                <a:solidFill>
                  <a:schemeClr val="bg1"/>
                </a:solidFill>
              </a:rPr>
              <a:t>وحتى مجلة الأحكام الشرعية – الأحكام العدلية التي أصدرتها الدولة عام 1295 هجري/1869ميلادي وقننت فيها أحكام المعاملات من مذهب أبي حنيفة لتقابل مايسمى بالقانون المدني في الأنظمة الوضعية – حتى هذه المجلة لم تكن تطبق إلا على رعايا الدولة فقط وفي الأحوال التي لا تكون فيها أحد طرفي النزاع أجنبيا,ثم مع ذلك استمرت عرضة للتحريف والانتقاض إلى أن انحسرت دولة الخلافة ثم زالت . </a:t>
            </a:r>
            <a:endParaRPr lang="ar-SA" sz="28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4294967295"/>
          </p:nvPr>
        </p:nvSpPr>
        <p:spPr>
          <a:xfrm>
            <a:off x="357158" y="357188"/>
            <a:ext cx="8429655" cy="6143646"/>
          </a:xfrm>
        </p:spPr>
        <p:txBody>
          <a:bodyPr>
            <a:normAutofit/>
          </a:bodyPr>
          <a:lstStyle/>
          <a:p>
            <a:pPr>
              <a:buNone/>
            </a:pPr>
            <a:r>
              <a:rPr lang="ar-SA" dirty="0" smtClean="0">
                <a:solidFill>
                  <a:schemeClr val="bg1"/>
                </a:solidFill>
              </a:rPr>
              <a:t>وأما مصر : فقد تعرضت لحملة نابليون الفرنسية عام 1798م الذي حاول تنحية الشريعة الإسلامية .</a:t>
            </a:r>
          </a:p>
          <a:p>
            <a:pPr>
              <a:buNone/>
            </a:pPr>
            <a:r>
              <a:rPr lang="ar-SA" dirty="0" smtClean="0">
                <a:solidFill>
                  <a:schemeClr val="bg1"/>
                </a:solidFill>
              </a:rPr>
              <a:t>فصرخ أحد علماء الأزهر ( وهو الشرقاوي ) في وجهة قائلا : ((لو كنت مسلما حقا كما تدعي , لطبقت الشريعة الإسلامية في بلدك فرنسا ,بدلا من تنحية الشريعة هنا ,ووضع القوانين الوضعية )).</a:t>
            </a:r>
          </a:p>
          <a:p>
            <a:pPr>
              <a:buNone/>
            </a:pPr>
            <a:r>
              <a:rPr lang="ar-SA" dirty="0" smtClean="0">
                <a:solidFill>
                  <a:schemeClr val="bg1"/>
                </a:solidFill>
              </a:rPr>
              <a:t>وبعد فشل حملة نابليون – اتجهت فرنسا لتدعيم محمد علي باشا والترحيب ببعثات الطلاب المصريين في بلادها, وبعث العلماء والأطباء والقادة العسكريين إلية ,ليكونوا في الحقيقة رسل التغير,وحملة الحضارة الفرنسية .</a:t>
            </a:r>
          </a:p>
          <a:p>
            <a:pPr>
              <a:buNone/>
            </a:pPr>
            <a:r>
              <a:rPr lang="ar-SA" dirty="0" smtClean="0">
                <a:solidFill>
                  <a:schemeClr val="bg1"/>
                </a:solidFill>
              </a:rPr>
              <a:t>وكان في البداية هذا إدخال بعض القوانين التجارية والحربية إلي مصر نقلا عن قوانين  فرنسا .</a:t>
            </a:r>
          </a:p>
          <a:p>
            <a:pPr>
              <a:buNone/>
            </a:pPr>
            <a:r>
              <a:rPr lang="ar-SA" dirty="0" smtClean="0">
                <a:solidFill>
                  <a:schemeClr val="bg1"/>
                </a:solidFill>
              </a:rPr>
              <a:t>وظل نفوذ الفكري الفرنسي يتسلل إلي مصر حتى الخديوي إسماعيل الذي ربي في فرنسا , وصاغته صالونات باريس  ,وصداقاته المتعددة لرجالها ونسائها صياغة جديدة غريبة تماما عن الأمة ,مبهورا بما رأى وسمع,وكانت أمنيته التي صرح </a:t>
            </a:r>
            <a:endParaRPr lang="ar-SA"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357158" y="500063"/>
            <a:ext cx="8501122" cy="5715000"/>
          </a:xfrm>
        </p:spPr>
        <p:txBody>
          <a:bodyPr>
            <a:noAutofit/>
          </a:bodyPr>
          <a:lstStyle/>
          <a:p>
            <a:pPr>
              <a:buNone/>
            </a:pPr>
            <a:r>
              <a:rPr lang="ar-SA" sz="2800" dirty="0" smtClean="0">
                <a:solidFill>
                  <a:schemeClr val="bg1"/>
                </a:solidFill>
              </a:rPr>
              <a:t>بها مرارا أن يجعل مصر قطعة من أوربا , فأسرف في تشييد القصور , وإقامة التماثيل والحدائق والمنتزهات والمسارح ودور الغناء بلا ضرورة ولا وعي ,فأغرق بلاده في الديون ,وأنشأ دار الأوبرا , واستقدم لها المغنيين والمغنيات , واستأجر أشهر موسيقي أوربا ليضعوا لها الألحان . </a:t>
            </a:r>
          </a:p>
          <a:p>
            <a:pPr>
              <a:buNone/>
            </a:pPr>
            <a:r>
              <a:rPr lang="ar-SA" sz="2800" dirty="0" smtClean="0">
                <a:solidFill>
                  <a:schemeClr val="bg1"/>
                </a:solidFill>
              </a:rPr>
              <a:t>كان إسماعيل هذا أول من تجرأ علي هدم الشريعة الإسلام هدما غير مسبوق في تاريخها , فقد أنشا أول مدرسة للحقوق علي النمط الفرنسي ,فأصبحت مصدرا أساسيا لتخريج أجيال مقطوعة الصلة بشريعة الإسلامية , ثم طورت لتصبح كليات واسعة النطاق .</a:t>
            </a:r>
          </a:p>
          <a:p>
            <a:pPr>
              <a:buNone/>
            </a:pPr>
            <a:r>
              <a:rPr lang="ar-SA" sz="2800" dirty="0" smtClean="0">
                <a:solidFill>
                  <a:schemeClr val="bg1"/>
                </a:solidFill>
              </a:rPr>
              <a:t>ويذكر محمد طلعت حرب – الاقتصادي المصري الشهير : أن إسماعيل لما أراد أن ينفصل بمصر عن الدولة العثمانية , وعد ملوك أوربا إن أيدوه أن يبدل أحكام القرآن فيما يتصل بالحياة السياسية والاجتماعية ,ويفصل السياسة عن الدين , ويطلق الحرية للنساء , بحيث يسرن في إثر المرأة الغربية ,وينتقل إلي مصر معالم المدنية الأوربية .</a:t>
            </a:r>
            <a:endParaRPr lang="ar-SA" sz="28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500034" y="357188"/>
            <a:ext cx="8001029" cy="5738812"/>
          </a:xfrm>
        </p:spPr>
        <p:txBody>
          <a:bodyPr>
            <a:noAutofit/>
          </a:bodyPr>
          <a:lstStyle/>
          <a:p>
            <a:pPr>
              <a:buNone/>
            </a:pPr>
            <a:r>
              <a:rPr lang="ar-SA" sz="2800" dirty="0" smtClean="0">
                <a:solidFill>
                  <a:schemeClr val="bg1"/>
                </a:solidFill>
              </a:rPr>
              <a:t>وغرقت مصر في الديون . </a:t>
            </a:r>
          </a:p>
          <a:p>
            <a:pPr>
              <a:buNone/>
            </a:pPr>
            <a:r>
              <a:rPr lang="ar-SA" sz="2800" dirty="0" smtClean="0">
                <a:solidFill>
                  <a:schemeClr val="bg1"/>
                </a:solidFill>
              </a:rPr>
              <a:t>فتدخل الأجانب بحجة حماية أمولهم حتى كان في الوزارة المصرية وزيران انجليزي وفرنسي .</a:t>
            </a:r>
          </a:p>
          <a:p>
            <a:pPr>
              <a:buNone/>
            </a:pPr>
            <a:r>
              <a:rPr lang="ar-SA" sz="2800" dirty="0" smtClean="0">
                <a:solidFill>
                  <a:schemeClr val="bg1"/>
                </a:solidFill>
              </a:rPr>
              <a:t>فدخلت رياح الانقلاب التشريعي وانتهت باحتلال البلاد كلها ثم فرض شريعة الغرب عليها . </a:t>
            </a:r>
          </a:p>
          <a:p>
            <a:pPr>
              <a:buNone/>
            </a:pPr>
            <a:r>
              <a:rPr lang="ar-SA" sz="2800" dirty="0" smtClean="0">
                <a:solidFill>
                  <a:schemeClr val="bg1"/>
                </a:solidFill>
              </a:rPr>
              <a:t>أما في الغرب والجزائر فقد فصل علال الفاسي خطوت محاولة القضاء على الشريعة الإسلامية فقال :</a:t>
            </a:r>
          </a:p>
          <a:p>
            <a:pPr>
              <a:buNone/>
            </a:pPr>
            <a:r>
              <a:rPr lang="ar-SA" sz="2400" dirty="0" smtClean="0">
                <a:solidFill>
                  <a:schemeClr val="bg1"/>
                </a:solidFill>
              </a:rPr>
              <a:t>(( كانت الشريعة الإسلامية هي المرجع الذي تؤول إليه القضايا , والقاضي الشرعي هو الذي يتولى الحكم في المسائل المدنية والجنائية , وفي نظام الأسرة كذلك .</a:t>
            </a:r>
          </a:p>
          <a:p>
            <a:pPr>
              <a:buNone/>
            </a:pPr>
            <a:r>
              <a:rPr lang="ar-SA" sz="2400" dirty="0" smtClean="0">
                <a:solidFill>
                  <a:schemeClr val="bg1"/>
                </a:solidFill>
              </a:rPr>
              <a:t>أما المغاربة فإنهم كانوا يخضعون للعرف في القبائل البربرية ,والقانون المغربي حينما يرفعون للمحاكم الفرنسية ,والشريعة باختصاصاتها فيما يرجع للجنايات والجنح , والشئون المدنية والأحوال الشخصية .</a:t>
            </a:r>
          </a:p>
          <a:p>
            <a:pPr>
              <a:buNone/>
            </a:pPr>
            <a:r>
              <a:rPr lang="ar-SA" sz="2400" dirty="0" smtClean="0">
                <a:solidFill>
                  <a:schemeClr val="bg1"/>
                </a:solidFill>
              </a:rPr>
              <a:t>وأسست محاكم أسبانية مغربية للأجانب ,وللقضايا التي فيها أجانب ......</a:t>
            </a:r>
            <a:endParaRPr lang="ar-SA" sz="24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785786" y="571480"/>
            <a:ext cx="7572428" cy="5524520"/>
          </a:xfrm>
        </p:spPr>
        <p:txBody>
          <a:bodyPr>
            <a:normAutofit/>
          </a:bodyPr>
          <a:lstStyle/>
          <a:p>
            <a:pPr>
              <a:buNone/>
            </a:pPr>
            <a:r>
              <a:rPr lang="ar-SA" sz="2800" dirty="0" smtClean="0">
                <a:solidFill>
                  <a:schemeClr val="bg1"/>
                </a:solidFill>
              </a:rPr>
              <a:t>يطبقون عليهم القوانين الفرنسية ,فيما عدا الاستثناءات المعروفة بقانون الأندية , وفيما عدا الأحوال الشخصية , فقد أبقتها علي مقتضى العرف , ولكن قاضي الصلح الفرنسي هو الذي يطبقه .</a:t>
            </a:r>
            <a:endParaRPr lang="ar-SA" sz="28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buNone/>
            </a:pPr>
            <a:r>
              <a:rPr lang="ar-SA" sz="2800" dirty="0" smtClean="0">
                <a:solidFill>
                  <a:schemeClr val="bg1"/>
                </a:solidFill>
              </a:rPr>
              <a:t>وهي تنظيم رسمي لمجموعة من الدول المنتجة والمصدر للبترول ,بهدف تنسيق ,وتوحيد ,وتطوير السياسات النفطية لهذه الدول بالصورة التي تكفل المحافظة على مصالحها بالتفاوض مع الشركات البترول العالمية.</a:t>
            </a:r>
          </a:p>
          <a:p>
            <a:pPr>
              <a:buNone/>
            </a:pPr>
            <a:r>
              <a:rPr lang="ar-SA" sz="2800" dirty="0" smtClean="0">
                <a:solidFill>
                  <a:schemeClr val="bg1"/>
                </a:solidFill>
              </a:rPr>
              <a:t>فقد رأت الدول المنتجة للنفط والمصدر له أن الشركات الغربية التي تستخرج النفط من أراضيها تستغلها ,وتحكم بأسعاره كما تشاء.</a:t>
            </a:r>
          </a:p>
          <a:p>
            <a:pPr>
              <a:buNone/>
            </a:pPr>
            <a:r>
              <a:rPr lang="ar-SA" sz="2800" dirty="0" smtClean="0">
                <a:solidFill>
                  <a:schemeClr val="bg1"/>
                </a:solidFill>
              </a:rPr>
              <a:t>فقامت بإنشاء هذه المنظمة للحد من استغلال الشركات , وتحديد أسعار النفط لخدمة هذه الدول الاقتصادية والتنموية .</a:t>
            </a:r>
          </a:p>
          <a:p>
            <a:pPr>
              <a:buNone/>
            </a:pPr>
            <a:r>
              <a:rPr lang="ar-SA" sz="2800" dirty="0" smtClean="0">
                <a:solidFill>
                  <a:schemeClr val="bg1"/>
                </a:solidFill>
              </a:rPr>
              <a:t>وقد تأسست هذه المنظمة في بغداد عام 1960م من الدول الخمس التالية : الكويت ,والعراق ,والمملكة العربية السعودية , وإيران , وفنزويلا .</a:t>
            </a:r>
          </a:p>
          <a:p>
            <a:pPr>
              <a:buNone/>
            </a:pPr>
            <a:endParaRPr lang="ar-SA" sz="2800" dirty="0">
              <a:solidFill>
                <a:schemeClr val="bg1"/>
              </a:solidFill>
            </a:endParaRPr>
          </a:p>
        </p:txBody>
      </p:sp>
      <p:sp>
        <p:nvSpPr>
          <p:cNvPr id="2" name="عنوان 1"/>
          <p:cNvSpPr>
            <a:spLocks noGrp="1"/>
          </p:cNvSpPr>
          <p:nvPr>
            <p:ph type="title"/>
          </p:nvPr>
        </p:nvSpPr>
        <p:spPr/>
        <p:txBody>
          <a:bodyPr/>
          <a:lstStyle/>
          <a:p>
            <a:pPr algn="r"/>
            <a:r>
              <a:rPr lang="ar-SA" dirty="0" smtClean="0">
                <a:solidFill>
                  <a:schemeClr val="accent5">
                    <a:lumMod val="75000"/>
                  </a:schemeClr>
                </a:solidFill>
              </a:rPr>
              <a:t>منظمة أوبك – الدول المصدرة للنفط </a:t>
            </a:r>
            <a:r>
              <a:rPr smtClean="0">
                <a:solidFill>
                  <a:schemeClr val="bg1"/>
                </a:solidFill>
              </a:rPr>
              <a:t>o.p.e.c</a:t>
            </a:r>
            <a:endParaRPr lang="ar-SA"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4294967295"/>
          </p:nvPr>
        </p:nvSpPr>
        <p:spPr>
          <a:xfrm>
            <a:off x="571472" y="428625"/>
            <a:ext cx="7786716" cy="5667375"/>
          </a:xfrm>
        </p:spPr>
        <p:txBody>
          <a:bodyPr>
            <a:normAutofit lnSpcReduction="10000"/>
          </a:bodyPr>
          <a:lstStyle/>
          <a:p>
            <a:pPr>
              <a:buNone/>
            </a:pPr>
            <a:r>
              <a:rPr lang="ar-SA" sz="2800" dirty="0" smtClean="0">
                <a:solidFill>
                  <a:schemeClr val="bg1"/>
                </a:solidFill>
              </a:rPr>
              <a:t>وتركت المجال مفتوحا لانضمام أي دولة منتجة ومصدرة للبترول بشرط أن يوفق على انضمامها ثلاثة أرباع الدول كاملة العضوية من بينها الخمسة المؤسسة للمنظمة .</a:t>
            </a:r>
          </a:p>
          <a:p>
            <a:pPr>
              <a:buNone/>
            </a:pPr>
            <a:r>
              <a:rPr lang="ar-SA" sz="2800" dirty="0" smtClean="0">
                <a:solidFill>
                  <a:schemeClr val="bg1"/>
                </a:solidFill>
              </a:rPr>
              <a:t>فتوالى انضمام الدول الأعضاء , فأصبح عددها ثلاثة عشرة دولة .</a:t>
            </a:r>
          </a:p>
          <a:p>
            <a:pPr>
              <a:buNone/>
            </a:pPr>
            <a:r>
              <a:rPr lang="ar-SA" sz="2800" dirty="0" smtClean="0">
                <a:solidFill>
                  <a:schemeClr val="bg1"/>
                </a:solidFill>
              </a:rPr>
              <a:t>وهي بالإضافة إلي الخمسة : </a:t>
            </a:r>
          </a:p>
          <a:p>
            <a:pPr>
              <a:buNone/>
            </a:pPr>
            <a:r>
              <a:rPr lang="ar-SA" sz="2800" dirty="0" smtClean="0">
                <a:solidFill>
                  <a:schemeClr val="bg1"/>
                </a:solidFill>
              </a:rPr>
              <a:t>الجزائر , والاكوادور , والغابون , واندونيسيا , ولبيا , ونيجريا , وقطر , والإمارات العربية . </a:t>
            </a:r>
          </a:p>
          <a:p>
            <a:pPr>
              <a:buNone/>
            </a:pPr>
            <a:r>
              <a:rPr lang="ar-SA" sz="2800" dirty="0" smtClean="0">
                <a:solidFill>
                  <a:schemeClr val="bg1"/>
                </a:solidFill>
              </a:rPr>
              <a:t>وأنشأت المنظمة الصندوق الخاص بها.</a:t>
            </a:r>
          </a:p>
          <a:p>
            <a:pPr>
              <a:buNone/>
            </a:pPr>
            <a:r>
              <a:rPr lang="ar-SA" sz="2800" dirty="0" smtClean="0">
                <a:solidFill>
                  <a:schemeClr val="bg1"/>
                </a:solidFill>
              </a:rPr>
              <a:t>وكان مقرها في جنيف , ثم نتقل إلى </a:t>
            </a:r>
            <a:r>
              <a:rPr lang="ar-SA" sz="2800" smtClean="0">
                <a:solidFill>
                  <a:schemeClr val="bg1"/>
                </a:solidFill>
              </a:rPr>
              <a:t>فينا </a:t>
            </a:r>
            <a:r>
              <a:rPr lang="ar-SA" sz="2800" smtClean="0">
                <a:solidFill>
                  <a:schemeClr val="bg1"/>
                </a:solidFill>
              </a:rPr>
              <a:t>.</a:t>
            </a:r>
            <a:endParaRPr lang="ar-SA" sz="2800" dirty="0" smtClean="0">
              <a:solidFill>
                <a:schemeClr val="bg1"/>
              </a:solidFill>
            </a:endParaRPr>
          </a:p>
          <a:p>
            <a:pPr>
              <a:buNone/>
            </a:pPr>
            <a:r>
              <a:rPr lang="ar-SA" sz="2800" dirty="0" smtClean="0">
                <a:solidFill>
                  <a:schemeClr val="bg1"/>
                </a:solidFill>
              </a:rPr>
              <a:t>ويمكن تلخيص أهدافها كما أعلنتها في :</a:t>
            </a:r>
          </a:p>
          <a:p>
            <a:pPr marL="514350" indent="-514350">
              <a:buFont typeface="+mj-lt"/>
              <a:buAutoNum type="arabicPeriod"/>
            </a:pPr>
            <a:r>
              <a:rPr lang="ar-SA" sz="2800" dirty="0" smtClean="0">
                <a:solidFill>
                  <a:schemeClr val="bg1"/>
                </a:solidFill>
              </a:rPr>
              <a:t>تنسيق وتوحيد وتطوير السياسات البترولية للدول الأعضاء ,وتحديد السبل لحماية مصالحهم منفردين أو مجتمعين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4294967295"/>
          </p:nvPr>
        </p:nvSpPr>
        <p:spPr>
          <a:xfrm>
            <a:off x="714349" y="571500"/>
            <a:ext cx="7858180" cy="5524500"/>
          </a:xfrm>
        </p:spPr>
        <p:txBody>
          <a:bodyPr>
            <a:normAutofit/>
          </a:bodyPr>
          <a:lstStyle/>
          <a:p>
            <a:pPr marL="514350" indent="-514350">
              <a:buFont typeface="+mj-lt"/>
              <a:buAutoNum type="arabicPeriod" startAt="2"/>
            </a:pPr>
            <a:r>
              <a:rPr lang="ar-SA" dirty="0" smtClean="0">
                <a:solidFill>
                  <a:schemeClr val="bg1"/>
                </a:solidFill>
              </a:rPr>
              <a:t>المشاركة  </a:t>
            </a:r>
            <a:r>
              <a:rPr lang="ar-SA" dirty="0" smtClean="0">
                <a:solidFill>
                  <a:schemeClr val="bg1"/>
                </a:solidFill>
              </a:rPr>
              <a:t>الفعالة في وضع السياسات التسعيرية التي تتضمن تحقيق استقرار الأسعار في الأسواق العالمية وتجنب التقلبات الضارة في إيرادات البترول.</a:t>
            </a:r>
          </a:p>
          <a:p>
            <a:pPr marL="514350" indent="-514350">
              <a:buFont typeface="+mj-lt"/>
              <a:buAutoNum type="arabicPeriod" startAt="2"/>
            </a:pPr>
            <a:r>
              <a:rPr lang="ar-SA" dirty="0" smtClean="0">
                <a:solidFill>
                  <a:schemeClr val="bg1"/>
                </a:solidFill>
              </a:rPr>
              <a:t>المشاركة الفعالة في وضع السياسات الإنتاجية التي تضمن مصالح الدولة المنتجة والمستهلكة .</a:t>
            </a:r>
          </a:p>
          <a:p>
            <a:pPr marL="514350" indent="-514350">
              <a:buFont typeface="+mj-lt"/>
              <a:buAutoNum type="arabicPeriod" startAt="2"/>
            </a:pPr>
            <a:r>
              <a:rPr lang="ar-SA" dirty="0" smtClean="0">
                <a:solidFill>
                  <a:schemeClr val="bg1"/>
                </a:solidFill>
              </a:rPr>
              <a:t>تحقيق عائد على الاستثمار في الموارد  الناضبة </a:t>
            </a:r>
            <a:r>
              <a:rPr lang="ar-SA" dirty="0" smtClean="0">
                <a:solidFill>
                  <a:schemeClr val="bg1"/>
                </a:solidFill>
              </a:rPr>
              <a:t>.</a:t>
            </a:r>
          </a:p>
          <a:p>
            <a:pPr marL="514350" indent="-514350">
              <a:buNone/>
            </a:pPr>
            <a:endParaRPr lang="ar-SA" dirty="0" smtClean="0">
              <a:solidFill>
                <a:schemeClr val="bg1"/>
              </a:solidFill>
            </a:endParaRPr>
          </a:p>
          <a:p>
            <a:pPr marL="514350" indent="-514350">
              <a:buNone/>
            </a:pPr>
            <a:r>
              <a:rPr lang="ar-SA" dirty="0" smtClean="0">
                <a:solidFill>
                  <a:schemeClr val="bg1"/>
                </a:solidFill>
              </a:rPr>
              <a:t>كما عملت امتلاك الدولة المنتجة للبترول لأسهم شركات البترول عن طريق مبدأ المشاركة الذي طرحته المملكة العربية السعودية بديلا لمبدأ التأميم.</a:t>
            </a:r>
          </a:p>
          <a:p>
            <a:pPr marL="514350" indent="-514350">
              <a:buNone/>
            </a:pPr>
            <a:r>
              <a:rPr lang="ar-SA" dirty="0" smtClean="0">
                <a:solidFill>
                  <a:schemeClr val="bg1"/>
                </a:solidFill>
              </a:rPr>
              <a:t>وهذا المبدأ يقوم على مساهمة الدولة المنتجة للبترول بجزء من الشركة البترولي ,وتمتد المشاركة لتشمل جميع مراحل الإنتاج البترولي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785813" y="500063"/>
            <a:ext cx="8001029" cy="5595937"/>
          </a:xfrm>
        </p:spPr>
        <p:txBody>
          <a:bodyPr>
            <a:normAutofit lnSpcReduction="10000"/>
          </a:bodyPr>
          <a:lstStyle/>
          <a:p>
            <a:pPr>
              <a:buNone/>
            </a:pPr>
            <a:r>
              <a:rPr lang="ar-SA" sz="2800" dirty="0" smtClean="0">
                <a:solidFill>
                  <a:schemeClr val="bg1"/>
                </a:solidFill>
              </a:rPr>
              <a:t>فأصبحت المملكة العربية السعودية تمتلك جميع الأسهم عام 1980م عن طريق هذا المبدأ .</a:t>
            </a:r>
          </a:p>
          <a:p>
            <a:pPr>
              <a:buNone/>
            </a:pPr>
            <a:r>
              <a:rPr lang="ar-SA" sz="2800" dirty="0" smtClean="0">
                <a:solidFill>
                  <a:schemeClr val="bg1"/>
                </a:solidFill>
              </a:rPr>
              <a:t>هذا وقد نجحت منظمة أوبك ,وأفادت الدول المشتركة , وكانت بمثابة القذى في أعين الأوروبيين والروس والأمريكان , فاستهدف منذ تأسيسها ,واشتد الكيد لها .</a:t>
            </a:r>
          </a:p>
          <a:p>
            <a:pPr>
              <a:buNone/>
            </a:pPr>
            <a:r>
              <a:rPr lang="ar-SA" sz="2800" dirty="0" smtClean="0">
                <a:solidFill>
                  <a:schemeClr val="bg1"/>
                </a:solidFill>
              </a:rPr>
              <a:t>وكانت أعمالها,وقراراتها , ومشاريعها عرضة للمؤامرات والمناورات والدسائس.</a:t>
            </a:r>
          </a:p>
          <a:p>
            <a:pPr>
              <a:buNone/>
            </a:pPr>
            <a:r>
              <a:rPr lang="ar-SA" sz="2800" dirty="0" smtClean="0">
                <a:solidFill>
                  <a:schemeClr val="bg1"/>
                </a:solidFill>
              </a:rPr>
              <a:t>واستخدم الغرب والشرق مع أعضائها شتي صنوف المغريات ,وأقسى أنواع التهديدات ,بقصد فصم عرى وحدتها .</a:t>
            </a:r>
          </a:p>
          <a:p>
            <a:pPr>
              <a:buNone/>
            </a:pPr>
            <a:r>
              <a:rPr lang="ar-SA" sz="2800" dirty="0" smtClean="0">
                <a:solidFill>
                  <a:schemeClr val="bg1"/>
                </a:solidFill>
              </a:rPr>
              <a:t>وبذلت المملكة العربية السعودية وبعض الدول المشركة الأخرى جهودا جبارة للإبقاء عليها ,رغم الظروف المرة التي مرت بها هذه المنظمة ,التي اشتدت منذ عام 1975م إلى اليوم ,ورغم عمق تناقضات أعضائها.</a:t>
            </a:r>
            <a:endParaRPr lang="ar-SA" sz="28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285720" y="571500"/>
            <a:ext cx="8429684" cy="5524500"/>
          </a:xfrm>
        </p:spPr>
        <p:txBody>
          <a:bodyPr>
            <a:normAutofit fontScale="92500"/>
          </a:bodyPr>
          <a:lstStyle/>
          <a:p>
            <a:pPr>
              <a:buNone/>
            </a:pPr>
            <a:r>
              <a:rPr lang="ar-SA" sz="2800" dirty="0" smtClean="0">
                <a:solidFill>
                  <a:schemeClr val="bg1"/>
                </a:solidFill>
              </a:rPr>
              <a:t>وقد أنشأت بعض الأقطار العربية : (أوابك) منظمة الأقطار العربية المصدرة للبترول .</a:t>
            </a:r>
          </a:p>
          <a:p>
            <a:pPr>
              <a:buNone/>
            </a:pPr>
            <a:r>
              <a:rPr lang="ar-SA" sz="2800" dirty="0" smtClean="0">
                <a:solidFill>
                  <a:schemeClr val="bg1"/>
                </a:solidFill>
              </a:rPr>
              <a:t>بهدف تنسيق السياسة البترولية العربية .</a:t>
            </a:r>
          </a:p>
          <a:p>
            <a:pPr>
              <a:buNone/>
            </a:pPr>
            <a:r>
              <a:rPr lang="ar-SA" sz="2800" dirty="0" smtClean="0">
                <a:solidFill>
                  <a:schemeClr val="bg1"/>
                </a:solidFill>
              </a:rPr>
              <a:t>ووقع على اتفاقيتها كل من : المملكة العربية السعودية , والكويت , ولبيا .</a:t>
            </a:r>
          </a:p>
          <a:p>
            <a:pPr>
              <a:buNone/>
            </a:pPr>
            <a:r>
              <a:rPr lang="ar-SA" sz="2800" dirty="0" smtClean="0">
                <a:solidFill>
                  <a:schemeClr val="bg1"/>
                </a:solidFill>
              </a:rPr>
              <a:t>عام 1968م واتخذت الكويت مقرا لها .</a:t>
            </a:r>
          </a:p>
          <a:p>
            <a:pPr>
              <a:buNone/>
            </a:pPr>
            <a:r>
              <a:rPr lang="ar-SA" sz="2800" dirty="0" smtClean="0">
                <a:solidFill>
                  <a:schemeClr val="bg1"/>
                </a:solidFill>
              </a:rPr>
              <a:t>ثم ضمت بعد ذلك : الإمارات العربية ,والبحرين , والجزائر,والمغرب ,وقطر,ومصر,وسوريا.</a:t>
            </a:r>
          </a:p>
          <a:p>
            <a:pPr>
              <a:buNone/>
            </a:pPr>
            <a:r>
              <a:rPr lang="ar-SA" sz="2800" dirty="0" smtClean="0">
                <a:solidFill>
                  <a:schemeClr val="bg1"/>
                </a:solidFill>
              </a:rPr>
              <a:t>ومن هذا العرض السريع للتكتلات الدولية يتضح تبعثر جهد المسلمين ,وخفوت صوت الإسلام ومنهاجه فيها ,ولما كان الإسلام يفرض وجوده ,ويجمع أفراده,فقد تحركت الغيرة في بعض بلدانه ودولة وقادته فقامت جهود مشكورة في سبيل تجمع المسلمين وطاقاتهم.</a:t>
            </a:r>
          </a:p>
          <a:p>
            <a:pPr>
              <a:buNone/>
            </a:pPr>
            <a:r>
              <a:rPr lang="ar-SA" sz="2800" dirty="0" smtClean="0">
                <a:solidFill>
                  <a:schemeClr val="bg1"/>
                </a:solidFill>
              </a:rPr>
              <a:t>فظهر للوجود:منظمة المؤتمر الإسلامي,ومجلس التعاون لدول الخليج العربية . </a:t>
            </a:r>
            <a:endParaRPr lang="ar-SA" sz="2800" dirty="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مخصص 1">
      <a:dk1>
        <a:srgbClr val="66201F"/>
      </a:dk1>
      <a:lt1>
        <a:srgbClr val="FFD15D"/>
      </a:lt1>
      <a:dk2>
        <a:srgbClr val="E1F0E1"/>
      </a:dk2>
      <a:lt2>
        <a:srgbClr val="FFE093"/>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303</TotalTime>
  <Words>1527</Words>
  <Application>Microsoft Office PowerPoint</Application>
  <PresentationFormat>عرض على الشاشة (3:4)‏</PresentationFormat>
  <Paragraphs>67</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ورق</vt:lpstr>
      <vt:lpstr>نتائج التحديات الخارجية والداخلية على العالم الإسلامي</vt:lpstr>
      <vt:lpstr>الشريحة 2</vt:lpstr>
      <vt:lpstr>الشريحة 3</vt:lpstr>
      <vt:lpstr>الشريحة 4</vt:lpstr>
      <vt:lpstr>الشريحة 5</vt:lpstr>
      <vt:lpstr>الشريحة 6</vt:lpstr>
      <vt:lpstr>الشريحة 7</vt:lpstr>
      <vt:lpstr>الشريحة 8</vt:lpstr>
      <vt:lpstr>الشريحة 9</vt:lpstr>
      <vt:lpstr>منظمة أوبك – الدول المصدرة للنفط o.p.e.c</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نتائج التحديات الخارجية والداخلية على العالم الإسلامي</dc:title>
  <dc:creator>user1</dc:creator>
  <cp:lastModifiedBy>user1</cp:lastModifiedBy>
  <cp:revision>67</cp:revision>
  <dcterms:created xsi:type="dcterms:W3CDTF">2013-02-23T18:15:57Z</dcterms:created>
  <dcterms:modified xsi:type="dcterms:W3CDTF">2013-02-26T20:49:05Z</dcterms:modified>
</cp:coreProperties>
</file>