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71" d="100"/>
          <a:sy n="71" d="100"/>
        </p:scale>
        <p:origin x="-11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2AB17FFD-C760-4FF2-A847-336153602805}"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AB17FFD-C760-4FF2-A847-33615360280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AB17FFD-C760-4FF2-A847-336153602805}"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AB17FFD-C760-4FF2-A847-336153602805}"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2AB17FFD-C760-4FF2-A847-33615360280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AB17FFD-C760-4FF2-A847-33615360280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AB17FFD-C760-4FF2-A847-336153602805}"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AB17FFD-C760-4FF2-A847-33615360280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AB17FFD-C760-4FF2-A847-336153602805}"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AB17FFD-C760-4FF2-A847-33615360280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6CD61D8-40B6-41AB-A3C4-0F1A310024CB}" type="datetimeFigureOut">
              <a:rPr lang="ar-SA" smtClean="0"/>
              <a:pPr/>
              <a:t>15/04/34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AB17FFD-C760-4FF2-A847-33615360280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6CD61D8-40B6-41AB-A3C4-0F1A310024CB}" type="datetimeFigureOut">
              <a:rPr lang="ar-SA" smtClean="0"/>
              <a:pPr/>
              <a:t>15/04/34</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2AB17FFD-C760-4FF2-A847-336153602805}"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normAutofit/>
          </a:bodyPr>
          <a:lstStyle/>
          <a:p>
            <a:pPr algn="r"/>
            <a:r>
              <a:rPr lang="ar-SA" dirty="0" smtClean="0"/>
              <a:t>واقع العالم الإسلامي من الناحية الفكرية </a:t>
            </a:r>
            <a:endParaRPr lang="ar-SA" dirty="0"/>
          </a:p>
        </p:txBody>
      </p:sp>
      <p:sp>
        <p:nvSpPr>
          <p:cNvPr id="5" name="عنصر نائب للمحتوى 4"/>
          <p:cNvSpPr>
            <a:spLocks noGrp="1"/>
          </p:cNvSpPr>
          <p:nvPr>
            <p:ph idx="1"/>
          </p:nvPr>
        </p:nvSpPr>
        <p:spPr/>
        <p:txBody>
          <a:bodyPr>
            <a:normAutofit fontScale="92500" lnSpcReduction="20000"/>
          </a:bodyPr>
          <a:lstStyle/>
          <a:p>
            <a:pPr>
              <a:buNone/>
            </a:pPr>
            <a:r>
              <a:rPr lang="ar-SA" dirty="0" smtClean="0"/>
              <a:t>الفكر ركيزة هامة في حياة الأمم ودليل على حيوتها وتقديمها أو على جمودها وتخلفها في جميع المجالات الثقافية والاجتماعية والاقتصادية والسياسية والأمة القومية هي التي يجتمع أبناؤها علي عقيد واحدة ومبادئ واحدة فتكون لها وجهة نظر واحدة أي تتمتع بوحدة الفكر .</a:t>
            </a:r>
          </a:p>
          <a:p>
            <a:pPr>
              <a:buNone/>
            </a:pPr>
            <a:r>
              <a:rPr lang="ar-SA" dirty="0" smtClean="0"/>
              <a:t>وتعتبر وحدة الفكر من أبراز ظواهر التاريخ الإسلامي , فقد انتظم مختلف وحداته ودوراته وموجاته فكر واحد وثقافة واحدة ,بقيت الرابط المشترك الأعظم بينها مهما اختلف أقطارها ودورها وأنظمتها .هذا الفكر هو روح الجامعة الإسلامية والمحرك الأساسي والقالب الذي تشكلت فيه مختلف القيم والمفاهيم والتغيرات السياسية  والاجتماعية والاقتصادية .</a:t>
            </a:r>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dirty="0" smtClean="0"/>
              <a:t>ولعل أبرز ما يتمثل في الفكر الإسلامية هو:</a:t>
            </a:r>
            <a:endParaRPr lang="ar-SA" dirty="0"/>
          </a:p>
        </p:txBody>
      </p:sp>
      <p:sp>
        <p:nvSpPr>
          <p:cNvPr id="3" name="عنصر نائب للمحتوى 2"/>
          <p:cNvSpPr>
            <a:spLocks noGrp="1"/>
          </p:cNvSpPr>
          <p:nvPr>
            <p:ph idx="1"/>
          </p:nvPr>
        </p:nvSpPr>
        <p:spPr/>
        <p:txBody>
          <a:bodyPr>
            <a:normAutofit fontScale="92500" lnSpcReduction="20000"/>
          </a:bodyPr>
          <a:lstStyle/>
          <a:p>
            <a:pPr>
              <a:buNone/>
            </a:pPr>
            <a:r>
              <a:rPr lang="ar-SA" dirty="0" smtClean="0"/>
              <a:t>الأصالة : فقد قام الفكر الإسلامي علي التوحيد والنبوة والمساواة واعدل .</a:t>
            </a:r>
          </a:p>
          <a:p>
            <a:pPr>
              <a:buNone/>
            </a:pPr>
            <a:r>
              <a:rPr lang="ar-SA" dirty="0" smtClean="0"/>
              <a:t>وهي أسس جديدة خاصة بالحضارة الإسلامية لا صلة لها بالحضارات المادية السابقة للإسلام – السريانية والفارسية والرومانية واليونانية والهندية .</a:t>
            </a:r>
          </a:p>
          <a:p>
            <a:pPr>
              <a:buNone/>
            </a:pPr>
            <a:r>
              <a:rPr lang="ar-SA" dirty="0" smtClean="0"/>
              <a:t>ولقد أدرك الأوربيون وفي وقت مبكر مال لفكر من أهمية في صراعهم الحضاري مع المسلمين ولمسوه يقينا بما ترتب علي نتائج الحروب الصليبية – لمسوا يومها أن انتصارهم العسكري لم يجدهم شيئا أو يبق لهم وجودا في الأمة الإسلامية بعد أن دحرهم صلاح الدين ومن بعده,ولذلك اتجهوا إلى أفكار الإسلام فانكبوا على الفكر الإسلامي فترجموه وقاموا بدراسة وتلخيصه ,فكانت أولى أعمالهم</a:t>
            </a: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4294967295"/>
          </p:nvPr>
        </p:nvSpPr>
        <p:spPr>
          <a:xfrm>
            <a:off x="1285852" y="928670"/>
            <a:ext cx="7643866" cy="5259405"/>
          </a:xfrm>
        </p:spPr>
        <p:txBody>
          <a:bodyPr>
            <a:normAutofit fontScale="92500" lnSpcReduction="10000"/>
          </a:bodyPr>
          <a:lstStyle/>
          <a:p>
            <a:pPr>
              <a:buNone/>
            </a:pPr>
            <a:r>
              <a:rPr lang="ar-SA" dirty="0" smtClean="0"/>
              <a:t>ترجمة القرآن الكريم إلى اللاتينية وبعدها فتح باب الدراسات الإسلامية والعربية عندهم على مصراعيه ,فكانت حركة الاستشراق التي مهدت لهم طريق الاستعمار بعد.</a:t>
            </a:r>
          </a:p>
          <a:p>
            <a:pPr>
              <a:buNone/>
            </a:pPr>
            <a:r>
              <a:rPr lang="ar-SA" dirty="0" smtClean="0"/>
              <a:t>هكذا عمل الأوروبيون على اكتشاف الفكر وترجمته أجل إثراء ثقافتهم فقادهم ذلك إلى حركة النهضة الأوربية وساروا فيها أشواطا .</a:t>
            </a:r>
          </a:p>
          <a:p>
            <a:pPr>
              <a:buNone/>
            </a:pPr>
            <a:r>
              <a:rPr lang="ar-SA" dirty="0" smtClean="0"/>
              <a:t>ثم عملت أوربا على كشف الفك الإسلامي مرة أخرى لهدف سياسي لتضع خططها الرامية للسيطرة على بلاد الإسلام مطابقة لما تقتضيه الأوضاع في البلاد الإسلامية من ناحية ولتسيير هذه الأوضاع طبق ما تقتضيه هذه السياسة في البلاد الإسلامية لتسيطر علي الشعوب الخاصة فيها لسلطانها . </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1644650" y="642918"/>
            <a:ext cx="6927878" cy="5605482"/>
          </a:xfrm>
        </p:spPr>
        <p:txBody>
          <a:bodyPr>
            <a:normAutofit fontScale="92500" lnSpcReduction="10000"/>
          </a:bodyPr>
          <a:lstStyle/>
          <a:p>
            <a:pPr>
              <a:buNone/>
            </a:pPr>
            <a:r>
              <a:rPr lang="ar-SA" dirty="0" smtClean="0"/>
              <a:t>ومن هنا بدأ يظهر الأثر السلبي للإنتاج الاستشراقي الفكري الذي كتب المسلمين وأحيانا بالعربية ليمارس دور التخدير أو الإلهاء ليبقي العالم الإسلامي خلوا من أي توجيه أصيل ,وليبقي الباب مفتوحا لتلقي ما تصدرونه من أفكار تحكم سيطرة المستعمرين السياسة الاستعمارية تحت شعار التقدمية التي هي في الواقع ستار يخفي مطامع  الغرب ووحشيته .</a:t>
            </a:r>
          </a:p>
          <a:p>
            <a:pPr>
              <a:buNone/>
            </a:pPr>
            <a:r>
              <a:rPr lang="ar-SA" dirty="0" smtClean="0"/>
              <a:t>هذا الأسلوب هو ما نسميه : الغزو الفكري :وهو الوسائل غير العسكرية التي اتخذها الغزو الصليبي لإزالة مظاهر الحياة الإسلامية وصرف المسلمين عن التمسك بالإسلام ,مما يتعلق بالعقيدة وما ينبثق منها من أفكار وتقاليد وأنماط حياة .</a:t>
            </a:r>
          </a:p>
          <a:p>
            <a:pPr>
              <a:buNone/>
            </a:pP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1644650" y="642918"/>
            <a:ext cx="6999316" cy="5605482"/>
          </a:xfrm>
        </p:spPr>
        <p:txBody>
          <a:bodyPr/>
          <a:lstStyle/>
          <a:p>
            <a:pPr>
              <a:buNone/>
            </a:pPr>
            <a:r>
              <a:rPr lang="ar-SA" dirty="0" smtClean="0"/>
              <a:t>وهو من شعب الجهد البشري المبذول ضد عدو ما لكسب معارك الحياة منه ولتذليل قياده وتحويل مساره وضمان استمرار هذا التحويل حتى يصبح ذاتيا إذا أمكن ,وهذا هو أقصى مراحل الغزو الفكري بالنسبة للقلوب وإن كان الوقت نفسه هو أقصى درجات نجاح الغزاة .</a:t>
            </a:r>
          </a:p>
          <a:p>
            <a:pPr>
              <a:buNone/>
            </a:pPr>
            <a:r>
              <a:rPr lang="ar-SA" dirty="0" smtClean="0"/>
              <a:t>وسلاح هذا الغزو : الفكرة , والرأي والحيلة والنظريات والشبهات وخلابة المنطق وبراعة العرض وشدة لدادة الخصومة , وتحريف الكلم عن مواضعه وغير ذلك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dirty="0" smtClean="0"/>
              <a:t>وحتى يتم تعطيل دور المفكر فقد عمل الاستعمار على:</a:t>
            </a:r>
            <a:endParaRPr lang="ar-SA" dirty="0"/>
          </a:p>
        </p:txBody>
      </p:sp>
      <p:sp>
        <p:nvSpPr>
          <p:cNvPr id="3" name="عنصر نائب للمحتوى 2"/>
          <p:cNvSpPr>
            <a:spLocks noGrp="1"/>
          </p:cNvSpPr>
          <p:nvPr>
            <p:ph idx="1"/>
          </p:nvPr>
        </p:nvSpPr>
        <p:spPr/>
        <p:txBody>
          <a:bodyPr/>
          <a:lstStyle/>
          <a:p>
            <a:pPr marL="596646" indent="-514350">
              <a:buFont typeface="+mj-cs"/>
              <a:buAutoNum type="arabic2Minus"/>
            </a:pPr>
            <a:r>
              <a:rPr lang="ar-SA" dirty="0" smtClean="0"/>
              <a:t>تنفير الرأي العام من أفكاره بجميع الوسائل المتاحة للاستعمار.</a:t>
            </a:r>
          </a:p>
          <a:p>
            <a:pPr marL="596646" indent="-514350">
              <a:buFont typeface="+mj-cs"/>
              <a:buAutoNum type="arabic2Minus"/>
            </a:pPr>
            <a:r>
              <a:rPr lang="ar-SA" dirty="0" smtClean="0"/>
              <a:t>تنفيره هو نفسه من القضية التي يكافح من أجلها بإشعاره بعبث كفاحه .</a:t>
            </a:r>
          </a:p>
          <a:p>
            <a:pPr marL="596646" indent="-514350">
              <a:buFont typeface="+mj-cs"/>
              <a:buAutoNum type="arabic2Minus"/>
            </a:pP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dirty="0" smtClean="0"/>
              <a:t>فبرزت فيه دعوات فكرية هدامة لصرف مسلمين عن الإسلام نذكر منها:</a:t>
            </a:r>
            <a:endParaRPr lang="ar-SA" dirty="0"/>
          </a:p>
        </p:txBody>
      </p:sp>
      <p:sp>
        <p:nvSpPr>
          <p:cNvPr id="3" name="عنصر نائب للمحتوى 2"/>
          <p:cNvSpPr>
            <a:spLocks noGrp="1"/>
          </p:cNvSpPr>
          <p:nvPr>
            <p:ph idx="1"/>
          </p:nvPr>
        </p:nvSpPr>
        <p:spPr/>
        <p:txBody>
          <a:bodyPr>
            <a:normAutofit fontScale="85000" lnSpcReduction="10000"/>
          </a:bodyPr>
          <a:lstStyle/>
          <a:p>
            <a:pPr>
              <a:buFont typeface="Wingdings" pitchFamily="2" charset="2"/>
              <a:buChar char="v"/>
            </a:pPr>
            <a:r>
              <a:rPr lang="ar-SA" sz="3600" dirty="0" smtClean="0"/>
              <a:t>الدعوة إلى الارتماء في أحضان الغرب </a:t>
            </a:r>
            <a:r>
              <a:rPr lang="ar-SA" dirty="0" smtClean="0"/>
              <a:t>,وأخذ حضارته دون وعي ولا تمييز,وقد ترجم هذا الاتجاه كثير من الذين تقدموا إلى الصفوف الأولى في القيادة الأمة ,بعد زوال الخلافة العثمانية ,مثل كطه حسين ,وسلامة موسى ,وقاسم أمين , وأحمد لطفي السيد , وصهره إسماعيل مظهر في مصر .</a:t>
            </a:r>
          </a:p>
          <a:p>
            <a:r>
              <a:rPr lang="ar-SA" dirty="0" smtClean="0"/>
              <a:t>فسلامة موسى في كتابه (اليوم والغد)1345هجري/1926ميلادي ,يرى أن مصر جزء من أوربا ,وليست جزءا من آسيا(أي من الإسلام) ويرى</a:t>
            </a:r>
            <a:r>
              <a:rPr lang="ar-SA" dirty="0" smtClean="0">
                <a:sym typeface="Wingdings" pitchFamily="2" charset="2"/>
              </a:rPr>
              <a:t>: ((أننا إذا أخلصنا النية مع الانجليز فقد نتفق معهم إذا ضمنا لهم مصالحهم .وهم في الوقت نفسه إذا أخلصوا النية لنا فإننا نقضي علي الرجعية في مصر وننتهي منها, </a:t>
            </a:r>
            <a:r>
              <a:rPr lang="ar-SA" dirty="0" err="1" smtClean="0">
                <a:sym typeface="Wingdings" pitchFamily="2" charset="2"/>
              </a:rPr>
              <a:t>فنلول</a:t>
            </a:r>
            <a:r>
              <a:rPr lang="ar-SA" dirty="0" smtClean="0">
                <a:sym typeface="Wingdings" pitchFamily="2" charset="2"/>
              </a:rPr>
              <a:t> وجهنا شطر أوربا)).</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1644650" y="714356"/>
            <a:ext cx="6785002" cy="5534044"/>
          </a:xfrm>
        </p:spPr>
        <p:txBody>
          <a:bodyPr>
            <a:normAutofit/>
          </a:bodyPr>
          <a:lstStyle/>
          <a:p>
            <a:r>
              <a:rPr lang="ar-SA" dirty="0" smtClean="0"/>
              <a:t>وطه حسين في كتابه مستقبل الثقافة في مصر (ظهر سنة 1357هجري/1938ميلادي ).</a:t>
            </a:r>
          </a:p>
          <a:p>
            <a:r>
              <a:rPr lang="ar-SA" dirty="0" smtClean="0"/>
              <a:t>وقاسم أمين في كتابة المرأة الجديدة .</a:t>
            </a:r>
          </a:p>
          <a:p>
            <a:pPr>
              <a:buFont typeface="Wingdings" pitchFamily="2" charset="2"/>
              <a:buChar char="v"/>
            </a:pPr>
            <a:r>
              <a:rPr lang="ar-SA" dirty="0" smtClean="0"/>
              <a:t>احتقار الماضي الإسلامي وتربية الأجيال تربية علمانية ( لادينية )حديثة :</a:t>
            </a:r>
          </a:p>
          <a:p>
            <a:pPr>
              <a:buNone/>
            </a:pPr>
            <a:r>
              <a:rPr lang="ar-SA" sz="2800" dirty="0" smtClean="0"/>
              <a:t>والاتجاهات الفكرية التي حملت وزر هذا ,تلك التي دعت إلى الارتباط بالماضي التاريخي الغامض , البعيد,السابق على ماضيهم الإسلامي الحي , ودعوة إحياء الحضارات القديمة ظهرت في وقت واحد في كل من تركيا ومصر والشام والعراق وشمال أفريقية وفارس والهند واندونيسيا.</a:t>
            </a:r>
          </a:p>
          <a:p>
            <a:pPr>
              <a:buNone/>
            </a:pP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1644650" y="357166"/>
            <a:ext cx="6785002" cy="5891234"/>
          </a:xfrm>
        </p:spPr>
        <p:txBody>
          <a:bodyPr>
            <a:normAutofit fontScale="92500" lnSpcReduction="20000"/>
          </a:bodyPr>
          <a:lstStyle/>
          <a:p>
            <a:pPr>
              <a:buNone/>
            </a:pPr>
            <a:r>
              <a:rPr lang="ar-SA" dirty="0" smtClean="0"/>
              <a:t>ومن الدعوات :الفرعونية في مصر:التي أطلت برأسها عند غزو نابليون لمصر عام 1798م فقد استصحب معه بعثة علمية للتنقيب عن آثار الفراعنة ,وأنشأ معهد الآثار الفرعونية في حي المنيرة بالقاهرة وما يزال قائما مكانة إلى اليوم .</a:t>
            </a:r>
          </a:p>
          <a:p>
            <a:pPr>
              <a:buNone/>
            </a:pPr>
            <a:r>
              <a:rPr lang="ar-SA" dirty="0" smtClean="0"/>
              <a:t>فنشطت دعاتها لغزو الأقطار بها وملأوا أبصار قارئي الصحف ,وأسماع شاهدي الندوات بالدعاية لها ,ورسموا رأس أبي الهول على طوابع البريد وعلى أوراق النقد واتخذه النحات محمود مختار شعار التمثال نهضة مصر الذي وضع نموذجه في باريس عام 1920م .</a:t>
            </a:r>
          </a:p>
          <a:p>
            <a:pPr>
              <a:buNone/>
            </a:pPr>
            <a:r>
              <a:rPr lang="ar-SA" dirty="0" smtClean="0"/>
              <a:t>واتخذت كل كلية من كليات الجامعة شعارا لها يمثل وثنا من المعبودات الفراعنة ,ونقلت رفات سعد زغلول بعد وفاته بثلاث سنوات إلى ضريح بني على طراز فرعوني .</a:t>
            </a:r>
          </a:p>
          <a:p>
            <a:pPr>
              <a:buNone/>
            </a:pPr>
            <a:endParaRPr lang="ar-SA"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1644650" y="357166"/>
            <a:ext cx="7142192" cy="5891234"/>
          </a:xfrm>
        </p:spPr>
        <p:txBody>
          <a:bodyPr>
            <a:normAutofit lnSpcReduction="10000"/>
          </a:bodyPr>
          <a:lstStyle/>
          <a:p>
            <a:pPr>
              <a:buNone/>
            </a:pPr>
            <a:r>
              <a:rPr lang="ar-SA" dirty="0" smtClean="0"/>
              <a:t>وأصبحت هذه الجامعة الفرعونية دعوة انفصالية ,تنزع نحو الأنانية والانطواء على النفس .</a:t>
            </a:r>
          </a:p>
          <a:p>
            <a:pPr>
              <a:buNone/>
            </a:pPr>
            <a:r>
              <a:rPr lang="ar-SA" dirty="0" smtClean="0"/>
              <a:t>وتعارض الجماعة الإسلامية والجماعة العربية .</a:t>
            </a:r>
          </a:p>
          <a:p>
            <a:pPr>
              <a:buNone/>
            </a:pPr>
            <a:r>
              <a:rPr lang="ar-SA" dirty="0" smtClean="0"/>
              <a:t>وتزعمت صحيفة السياسية الأسبوعية هذا الاتجاه فأفسحت صدرها لدعاته ,وأعان عليه رئيس تحريرها محمد ,حسين هيكل في شطر كبير من حياته إلى أن عدل من اتجاهه إلى اتجاه الإسلامي .</a:t>
            </a:r>
          </a:p>
          <a:p>
            <a:pPr>
              <a:buNone/>
            </a:pPr>
            <a:r>
              <a:rPr lang="ar-SA" dirty="0" smtClean="0"/>
              <a:t>وقد عرضت المناهج – مناهج الدين والتاريخ الإسلامي بالذات عرضا منفرا مغرضا يجعلها على هامش المنهج الدراسي ,مما يغرس في النفوس عدم الاهتمام بهما.</a:t>
            </a:r>
          </a:p>
          <a:p>
            <a:pPr>
              <a:buNone/>
            </a:pPr>
            <a:r>
              <a:rPr lang="ar-SA" dirty="0" smtClean="0"/>
              <a:t>وعدم جدواهما دراسيا .</a:t>
            </a:r>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حركة">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163</TotalTime>
  <Words>880</Words>
  <Application>Microsoft Office PowerPoint</Application>
  <PresentationFormat>عرض على الشاشة (3:4)‏</PresentationFormat>
  <Paragraphs>32</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انقلاب</vt:lpstr>
      <vt:lpstr>واقع العالم الإسلامي من الناحية الفكرية </vt:lpstr>
      <vt:lpstr>ولعل أبرز ما يتمثل في الفكر الإسلامية هو:</vt:lpstr>
      <vt:lpstr>الشريحة 3</vt:lpstr>
      <vt:lpstr>الشريحة 4</vt:lpstr>
      <vt:lpstr>الشريحة 5</vt:lpstr>
      <vt:lpstr>وحتى يتم تعطيل دور المفكر فقد عمل الاستعمار على:</vt:lpstr>
      <vt:lpstr>فبرزت فيه دعوات فكرية هدامة لصرف مسلمين عن الإسلام نذكر منها:</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واقع العالم الإسلامي من الناحية الفكرية </dc:title>
  <dc:creator>user1</dc:creator>
  <cp:lastModifiedBy>user1</cp:lastModifiedBy>
  <cp:revision>40</cp:revision>
  <dcterms:created xsi:type="dcterms:W3CDTF">2013-02-24T20:53:16Z</dcterms:created>
  <dcterms:modified xsi:type="dcterms:W3CDTF">2013-02-25T19:18:35Z</dcterms:modified>
</cp:coreProperties>
</file>