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402" autoAdjust="0"/>
    <p:restoredTop sz="94624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6175BE9-4F3F-4389-9239-74D442643E33}" type="datetimeFigureOut">
              <a:rPr lang="ar-SA" smtClean="0"/>
              <a:pPr/>
              <a:t>22/05/34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6175BE9-4F3F-4389-9239-74D442643E33}" type="datetimeFigureOut">
              <a:rPr lang="ar-SA" smtClean="0"/>
              <a:pPr/>
              <a:t>22/05/34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6175BE9-4F3F-4389-9239-74D442643E33}" type="datetimeFigureOut">
              <a:rPr lang="ar-SA" smtClean="0"/>
              <a:pPr/>
              <a:t>22/05/34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75BE9-4F3F-4389-9239-74D442643E33}" type="datetimeFigureOut">
              <a:rPr lang="ar-SA" smtClean="0"/>
              <a:pPr/>
              <a:t>22/05/34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75BE9-4F3F-4389-9239-74D442643E33}" type="datetimeFigureOut">
              <a:rPr lang="ar-SA" smtClean="0"/>
              <a:pPr/>
              <a:t>22/05/34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6175BE9-4F3F-4389-9239-74D442643E33}" type="datetimeFigureOut">
              <a:rPr lang="ar-SA" smtClean="0"/>
              <a:pPr/>
              <a:t>22/05/34</a:t>
            </a:fld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75BE9-4F3F-4389-9239-74D442643E33}" type="datetimeFigureOut">
              <a:rPr lang="ar-SA" smtClean="0"/>
              <a:pPr/>
              <a:t>22/05/34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6175BE9-4F3F-4389-9239-74D442643E33}" type="datetimeFigureOut">
              <a:rPr lang="ar-SA" smtClean="0"/>
              <a:pPr/>
              <a:t>22/05/34</a:t>
            </a:fld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6175BE9-4F3F-4389-9239-74D442643E33}" type="datetimeFigureOut">
              <a:rPr lang="ar-SA" smtClean="0"/>
              <a:pPr/>
              <a:t>22/05/34</a:t>
            </a:fld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75BE9-4F3F-4389-9239-74D442643E33}" type="datetimeFigureOut">
              <a:rPr lang="ar-SA" smtClean="0"/>
              <a:pPr/>
              <a:t>22/05/34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75BE9-4F3F-4389-9239-74D442643E33}" type="datetimeFigureOut">
              <a:rPr lang="ar-SA" smtClean="0"/>
              <a:pPr/>
              <a:t>22/05/34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6175BE9-4F3F-4389-9239-74D442643E33}" type="datetimeFigureOut">
              <a:rPr lang="ar-SA" smtClean="0"/>
              <a:pPr/>
              <a:t>22/05/34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5AF35C4-54AE-4FA4-838D-03571576C0A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714744" y="2571744"/>
            <a:ext cx="467948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اتجاهات المقاومة الإسلامية</a:t>
            </a:r>
            <a:endParaRPr lang="ar-SA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214546" y="3500438"/>
            <a:ext cx="559480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واقع العالم الإسلامي من الناحية السياسية</a:t>
            </a:r>
            <a:endParaRPr lang="ar-SA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5715008" y="1714488"/>
            <a:ext cx="3118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المحاضرة التاسعة :</a:t>
            </a:r>
            <a:endParaRPr lang="ar-SA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2143108" y="428604"/>
            <a:ext cx="6715172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تخلى العرب والمسلمون عامة عن الدور المنوط بهم في قيادة البشرية وتوجيهها </a:t>
            </a:r>
            <a:r>
              <a:rPr lang="ar-SA" sz="2800" dirty="0" err="1" smtClean="0"/>
              <a:t>وهدايتها</a:t>
            </a:r>
            <a:r>
              <a:rPr lang="ar-SA" sz="2800" dirty="0" smtClean="0"/>
              <a:t> , فتداعت عليهم الأمم والشعوب لكي يظفر كل بما يريد وهم في جمود وضعف , ليس من بعده ضعف , ولقد بدأ </a:t>
            </a:r>
            <a:r>
              <a:rPr lang="ar-SA" sz="2800" dirty="0" err="1" smtClean="0"/>
              <a:t>الإنحراف</a:t>
            </a:r>
            <a:r>
              <a:rPr lang="ar-SA" sz="2800" dirty="0" smtClean="0"/>
              <a:t> في تصرفات  بعض الحكام المسلمين قديما , غير أن نقض عروة الحكم لم يظهر إلا في العصر الحديث حين بلغ المسلمون </a:t>
            </a:r>
            <a:r>
              <a:rPr lang="ar-SA" sz="2800" dirty="0" err="1" smtClean="0"/>
              <a:t>قرارة</a:t>
            </a:r>
            <a:r>
              <a:rPr lang="ar-SA" sz="2800" dirty="0" smtClean="0"/>
              <a:t> الضعف وغاية التدهور , فقد كان الإسلام طيلة القرون السابقة أعمق في النفوس من أن يستبدل </a:t>
            </a:r>
            <a:r>
              <a:rPr lang="ar-SA" sz="2800" dirty="0" err="1" smtClean="0"/>
              <a:t>به</a:t>
            </a:r>
            <a:r>
              <a:rPr lang="ar-SA" sz="2800" dirty="0" smtClean="0"/>
              <a:t> أي منهج آخر , وكانت الجاهلية أحقر من أن تطاوله أو تطمع في أبنائه .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785918" y="4857760"/>
            <a:ext cx="7164141" cy="138499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روى الإمام أحمد أن رسول الله صلى الله  عليه وسلم قال : </a:t>
            </a:r>
          </a:p>
          <a:p>
            <a:r>
              <a:rPr lang="ar-SA" sz="2800" dirty="0" smtClean="0"/>
              <a:t>لينقضن الإسلام عروة عروة فكلما انتقضت عروة يتشبث الناس</a:t>
            </a:r>
          </a:p>
          <a:p>
            <a:r>
              <a:rPr lang="ar-SA" sz="2800" dirty="0" smtClean="0"/>
              <a:t> بالتي تليها وأولهن نقضا الحكم وآخرهن نقضا الصلاة ))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/>
          <p:cNvSpPr txBox="1"/>
          <p:nvPr/>
        </p:nvSpPr>
        <p:spPr>
          <a:xfrm>
            <a:off x="1571604" y="714356"/>
            <a:ext cx="7375802" cy="498598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dirty="0" smtClean="0"/>
              <a:t>وقد أدرك الغربيون – التي تولت حضارتهم قيادة الفكر البشري وتوجيه الحضارة الإنسانية </a:t>
            </a:r>
          </a:p>
          <a:p>
            <a:r>
              <a:rPr lang="ar-SA" sz="2000" dirty="0" smtClean="0"/>
              <a:t>– أهمية الحكم في الإسلام فعملوا على إبعاد أحكامه وإلغاء الخلافة – العقد الذي يجمع </a:t>
            </a:r>
          </a:p>
          <a:p>
            <a:r>
              <a:rPr lang="ar-SA" sz="2000" dirty="0" smtClean="0"/>
              <a:t>المسلمين ليتبعثروا بعد ذلك – كما أن خبراءهم لم يجمعوا في الشئون الإسلامية على شيء </a:t>
            </a:r>
          </a:p>
          <a:p>
            <a:r>
              <a:rPr lang="ar-SA" sz="2000" dirty="0" smtClean="0"/>
              <a:t>مثل إجماعهم على توقع الخطر من جانب الشعوب الإسلامية التي يرون مظاهر اتحادها </a:t>
            </a:r>
          </a:p>
          <a:p>
            <a:r>
              <a:rPr lang="ar-SA" sz="2000" dirty="0" smtClean="0"/>
              <a:t>وطلائع تكتلها حقيقة واقعة يصعب تجنبها , التي من شأنها تقوية الشعوبية فيها وتعميق </a:t>
            </a:r>
          </a:p>
          <a:p>
            <a:r>
              <a:rPr lang="ar-SA" sz="2000" dirty="0" smtClean="0"/>
              <a:t>الخطوط التي تفرق بين هذه الأوطان الجديدة , مثل </a:t>
            </a:r>
            <a:r>
              <a:rPr lang="ar-SA" sz="2000" dirty="0" err="1" smtClean="0"/>
              <a:t>الإهتمام</a:t>
            </a:r>
            <a:r>
              <a:rPr lang="ar-SA" sz="2000" dirty="0" smtClean="0"/>
              <a:t> بتدريس التاريخ القديم على </a:t>
            </a:r>
          </a:p>
          <a:p>
            <a:r>
              <a:rPr lang="ar-SA" sz="2000" dirty="0" smtClean="0"/>
              <a:t>الإسلام لتلاميذ المدارس وأخذهم بتقديسه , والاستعانة على ذلك بالأناشيد , </a:t>
            </a:r>
            <a:r>
              <a:rPr lang="ar-SA" sz="2000" dirty="0" err="1" smtClean="0"/>
              <a:t>و</a:t>
            </a:r>
            <a:r>
              <a:rPr lang="ar-SA" sz="2000" dirty="0" smtClean="0"/>
              <a:t> مثل خلق </a:t>
            </a:r>
          </a:p>
          <a:p>
            <a:r>
              <a:rPr lang="ar-SA" sz="2000" dirty="0" smtClean="0"/>
              <a:t>أعياد محلية غير الأعياد الدينية التي </a:t>
            </a:r>
            <a:r>
              <a:rPr lang="ar-SA" sz="2000" dirty="0" err="1" smtClean="0"/>
              <a:t>تلقتي</a:t>
            </a:r>
            <a:r>
              <a:rPr lang="ar-SA" sz="2000" dirty="0" smtClean="0"/>
              <a:t> قلوب المسلمين ومشاعرهم على الاحتفال </a:t>
            </a:r>
            <a:r>
              <a:rPr lang="ar-SA" sz="2000" dirty="0" err="1" smtClean="0"/>
              <a:t>به</a:t>
            </a:r>
            <a:r>
              <a:rPr lang="ar-SA" sz="2000" dirty="0" smtClean="0"/>
              <a:t> ,</a:t>
            </a:r>
          </a:p>
          <a:p>
            <a:r>
              <a:rPr lang="ar-SA" sz="2000" dirty="0" smtClean="0"/>
              <a:t> ومثل العناية بتمييز كل من هذه البلاد بزي خاص </a:t>
            </a:r>
            <a:r>
              <a:rPr lang="ar-SA" sz="2000" dirty="0" err="1" smtClean="0"/>
              <a:t>ولاسميا</a:t>
            </a:r>
            <a:r>
              <a:rPr lang="ar-SA" sz="2000" dirty="0" smtClean="0"/>
              <a:t> غطاء الرأس – مما يترتب عليه</a:t>
            </a:r>
          </a:p>
          <a:p>
            <a:r>
              <a:rPr lang="ar-SA" sz="2000" dirty="0" smtClean="0"/>
              <a:t> تمييز كل منها بطابع خاص ، بعد أن كانت تشترك في كثير من مظاهره . كما قال مستر </a:t>
            </a:r>
          </a:p>
          <a:p>
            <a:r>
              <a:rPr lang="ar-SA" sz="2000" dirty="0" smtClean="0"/>
              <a:t>(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000" dirty="0" err="1" smtClean="0">
                <a:solidFill>
                  <a:schemeClr val="accent1">
                    <a:lumMod val="75000"/>
                  </a:schemeClr>
                </a:solidFill>
              </a:rPr>
              <a:t>بلنت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000" dirty="0" smtClean="0"/>
              <a:t>) في كتابه (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مستقبل الإسلام </a:t>
            </a:r>
            <a:r>
              <a:rPr lang="ar-SA" sz="2000" dirty="0" smtClean="0"/>
              <a:t>) بعد أن أبان أغراض حكومته الانجليزية وأمانيها </a:t>
            </a:r>
          </a:p>
          <a:p>
            <a:r>
              <a:rPr lang="ar-SA" sz="2000" dirty="0" smtClean="0"/>
              <a:t>في مستقبل الإسلام في فاتحة كتابه : </a:t>
            </a:r>
          </a:p>
          <a:p>
            <a:r>
              <a:rPr lang="ar-SA" sz="2000" dirty="0" err="1" smtClean="0"/>
              <a:t>لاتقنطوآ</a:t>
            </a:r>
            <a:r>
              <a:rPr lang="ar-SA" sz="2000" dirty="0" smtClean="0"/>
              <a:t> فالدر ينثر عقده </a:t>
            </a:r>
            <a:r>
              <a:rPr lang="ar-SA" sz="2000" dirty="0"/>
              <a:t> </a:t>
            </a:r>
            <a:r>
              <a:rPr lang="ar-SA" sz="2000" dirty="0" smtClean="0"/>
              <a:t>       ليعود أحسن في النظام وأجملا </a:t>
            </a:r>
          </a:p>
          <a:p>
            <a:r>
              <a:rPr lang="ar-SA" sz="2000" dirty="0" smtClean="0"/>
              <a:t>(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أي أن هدم السلطنة العثمانية </a:t>
            </a:r>
            <a:r>
              <a:rPr lang="ar-SA" sz="2000" dirty="0" err="1" smtClean="0">
                <a:solidFill>
                  <a:schemeClr val="accent1">
                    <a:lumMod val="75000"/>
                  </a:schemeClr>
                </a:solidFill>
              </a:rPr>
              <a:t>لايضر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بالمسلمين بل أن هذا العقد العثماني ينثر ليعود</a:t>
            </a:r>
          </a:p>
          <a:p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عقدا أحسن وأجمل </a:t>
            </a:r>
            <a:r>
              <a:rPr lang="ar-SA" sz="2000" dirty="0" smtClean="0"/>
              <a:t>...)</a:t>
            </a:r>
          </a:p>
          <a:p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500166" y="142852"/>
            <a:ext cx="7429552" cy="72118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بقى العالم الإسلامي يمثل كتلة سياسية  واحدة  رغم ما أصابه من انحراف وجمود ,</a:t>
            </a:r>
          </a:p>
          <a:p>
            <a:r>
              <a:rPr lang="ar-SA" sz="2000" dirty="0" smtClean="0"/>
              <a:t> و رغم </a:t>
            </a:r>
            <a:r>
              <a:rPr lang="ar-SA" sz="2000" dirty="0" err="1" smtClean="0"/>
              <a:t>ماأصابه</a:t>
            </a:r>
            <a:r>
              <a:rPr lang="ar-SA" sz="2000" dirty="0" smtClean="0"/>
              <a:t> من فرقة وتشتت , يتمسك بمفهوم الولاء </a:t>
            </a:r>
            <a:r>
              <a:rPr lang="ar-SA" sz="2000" dirty="0" err="1" smtClean="0"/>
              <a:t>والبراء</a:t>
            </a:r>
            <a:r>
              <a:rPr lang="ar-SA" sz="2000" dirty="0" smtClean="0"/>
              <a:t> الإسلامي , ويجمعه </a:t>
            </a:r>
          </a:p>
          <a:p>
            <a:r>
              <a:rPr lang="ar-SA" sz="2000" dirty="0" smtClean="0"/>
              <a:t>رمز الخلافة , والبيت الحرام . ويطلق على غير المسلمين الكفار , </a:t>
            </a:r>
            <a:r>
              <a:rPr lang="ar-SA" sz="2000" dirty="0" err="1" smtClean="0"/>
              <a:t>ولايقبل</a:t>
            </a:r>
            <a:r>
              <a:rPr lang="ar-SA" sz="2000" dirty="0" smtClean="0"/>
              <a:t> الخضوع لهم </a:t>
            </a:r>
          </a:p>
          <a:p>
            <a:r>
              <a:rPr lang="ar-SA" sz="2000" dirty="0" smtClean="0"/>
              <a:t>, بل ويتحداهم  رغم ضعفه وهوانه . وكانت قد </a:t>
            </a:r>
            <a:r>
              <a:rPr lang="ar-SA" sz="2000" dirty="0" err="1" smtClean="0"/>
              <a:t>أبتدأت</a:t>
            </a:r>
            <a:r>
              <a:rPr lang="ar-SA" sz="2000" dirty="0" smtClean="0"/>
              <a:t> فيع عوامل اليقظة الفعلية وكان من </a:t>
            </a:r>
          </a:p>
          <a:p>
            <a:r>
              <a:rPr lang="ar-SA" sz="2000" dirty="0" smtClean="0"/>
              <a:t>الممكن أن يستعيد ذاتيته و دوره في التوجيه العالمي وفي قيادة العالم عندما انبثقت من قلب </a:t>
            </a:r>
          </a:p>
          <a:p>
            <a:r>
              <a:rPr lang="ar-SA" sz="2000" dirty="0" smtClean="0"/>
              <a:t>الجزيرة العربية – منذ  منتصف القرن الثامن عشر تقريبا  (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القرن الثاني عشر الهجري </a:t>
            </a:r>
            <a:r>
              <a:rPr lang="ar-SA" sz="2000" dirty="0" smtClean="0"/>
              <a:t>) </a:t>
            </a:r>
          </a:p>
          <a:p>
            <a:r>
              <a:rPr lang="ar-SA" sz="2000" dirty="0" smtClean="0"/>
              <a:t>– دعوة الشيخ محمد ابن عبد الوهاب بعيدة عن التحديات الخطيرة التي واجهها العالم </a:t>
            </a:r>
          </a:p>
          <a:p>
            <a:r>
              <a:rPr lang="ar-SA" sz="2000" dirty="0" smtClean="0"/>
              <a:t>الإسلامي كله من خلال النفوذ الأجنبي الزاحف , وهذا </a:t>
            </a:r>
            <a:r>
              <a:rPr lang="ar-SA" sz="2000" dirty="0" err="1" smtClean="0"/>
              <a:t>ماأعطاها</a:t>
            </a:r>
            <a:r>
              <a:rPr lang="ar-SA" sz="2000" dirty="0" smtClean="0"/>
              <a:t> قوتها ومكن لها </a:t>
            </a:r>
            <a:r>
              <a:rPr lang="ar-SA" sz="2000" dirty="0" err="1" smtClean="0"/>
              <a:t>و</a:t>
            </a:r>
            <a:r>
              <a:rPr lang="ar-SA" sz="2000" dirty="0" smtClean="0"/>
              <a:t> أتاح </a:t>
            </a:r>
          </a:p>
          <a:p>
            <a:r>
              <a:rPr lang="ar-SA" sz="2000" dirty="0" smtClean="0"/>
              <a:t>لها فرصة البقاء والتأثير , كما زاد من قوتها وأثرها أنها  انبعثت في مكان الدعوة</a:t>
            </a:r>
          </a:p>
          <a:p>
            <a:r>
              <a:rPr lang="ar-SA" sz="2000" dirty="0" smtClean="0"/>
              <a:t>الإسلامية , وأنها استهدفت كل المسلمين القادمين من مختلف أنحاء العالم الإسلامي قاصدين </a:t>
            </a:r>
          </a:p>
          <a:p>
            <a:r>
              <a:rPr lang="ar-SA" sz="2000" dirty="0" smtClean="0"/>
              <a:t>بيت الله الحرام , ودعوتها إلى التوحيد أقوى علامات المقاومة للاستعمار والنفوذ الغربي </a:t>
            </a:r>
          </a:p>
          <a:p>
            <a:r>
              <a:rPr lang="ar-SA" sz="2000" dirty="0" smtClean="0"/>
              <a:t>والانحرافات في عالم الإسلام بحسبان أن الإسلام دعوة خاصة </a:t>
            </a:r>
            <a:r>
              <a:rPr lang="ar-SA" sz="2000" dirty="0" err="1" smtClean="0"/>
              <a:t>لاتقر</a:t>
            </a:r>
            <a:r>
              <a:rPr lang="ar-SA" sz="2000" dirty="0" smtClean="0"/>
              <a:t> بالعبودية إلا لله </a:t>
            </a:r>
          </a:p>
          <a:p>
            <a:r>
              <a:rPr lang="ar-SA" sz="2000" dirty="0" smtClean="0"/>
              <a:t>وحده , متخطية جبرية التصوف والتواكل – وقد تحولت هذه الحركة إلى دولة عندما</a:t>
            </a:r>
          </a:p>
          <a:p>
            <a:r>
              <a:rPr lang="ar-SA" sz="2000" dirty="0" smtClean="0"/>
              <a:t>التقى الشيخ محمد بن عبد الوهاب بالإمام محمد بن سعود في الدرعية وتعاهدا على نشر</a:t>
            </a:r>
          </a:p>
          <a:p>
            <a:r>
              <a:rPr lang="ar-SA" sz="2000" dirty="0" smtClean="0"/>
              <a:t> عقيدة التوحيد الخالصة , وتطبيق شرع الله , ومن ثم بدأ الجهاد في سبيل الله , حتى </a:t>
            </a:r>
          </a:p>
          <a:p>
            <a:r>
              <a:rPr lang="ar-SA" sz="2000" dirty="0" smtClean="0"/>
              <a:t>عم التوحيد ربوع الجزيرة العربية , وقد حرص الاستعمار على وأدها والقضاء عليها </a:t>
            </a:r>
          </a:p>
          <a:p>
            <a:r>
              <a:rPr lang="ar-SA" sz="2000" dirty="0" smtClean="0"/>
              <a:t>وحمل عليها الحملات وأوغر عليها صدر الدولة العثمانية التي رأت فيها خطرا عليها </a:t>
            </a:r>
            <a:r>
              <a:rPr lang="ar-SA" sz="2000" dirty="0" err="1" smtClean="0"/>
              <a:t>و</a:t>
            </a:r>
            <a:endParaRPr lang="ar-SA" sz="2000" dirty="0" smtClean="0"/>
          </a:p>
          <a:p>
            <a:r>
              <a:rPr lang="ar-SA" sz="2000" dirty="0" smtClean="0"/>
              <a:t>على نفوذها , فتمكن محمد علي باشا والي مصر من </a:t>
            </a:r>
            <a:r>
              <a:rPr lang="ar-SA" sz="2000" dirty="0" err="1" smtClean="0"/>
              <a:t>اسقاطها</a:t>
            </a:r>
            <a:r>
              <a:rPr lang="ar-SA" sz="2000" dirty="0" smtClean="0"/>
              <a:t> . ولكن الحركة لم تمت بل </a:t>
            </a:r>
          </a:p>
          <a:p>
            <a:r>
              <a:rPr lang="ar-SA" sz="2000" dirty="0" smtClean="0"/>
              <a:t>وسعت مداها وتأثر </a:t>
            </a:r>
            <a:r>
              <a:rPr lang="ar-SA" sz="2000" dirty="0" err="1" smtClean="0"/>
              <a:t>بها</a:t>
            </a:r>
            <a:r>
              <a:rPr lang="ar-SA" sz="2000" dirty="0" smtClean="0"/>
              <a:t> دعاة السلفية في الهند والعراق والشام ومصر والمغرب جميعا , </a:t>
            </a:r>
            <a:r>
              <a:rPr lang="ar-SA" sz="2000" dirty="0" err="1" smtClean="0"/>
              <a:t>ف</a:t>
            </a:r>
            <a:endParaRPr lang="ar-SA" sz="2000" dirty="0" smtClean="0"/>
          </a:p>
          <a:p>
            <a:r>
              <a:rPr lang="ar-SA" sz="2000" dirty="0" smtClean="0"/>
              <a:t>كان من تلاميذها </a:t>
            </a:r>
            <a:r>
              <a:rPr lang="ar-SA" sz="2000" dirty="0" err="1" smtClean="0"/>
              <a:t>الألوسي</a:t>
            </a:r>
            <a:r>
              <a:rPr lang="ar-SA" sz="2000" dirty="0" smtClean="0"/>
              <a:t> الكبير في بغداد , وجمال الدين </a:t>
            </a:r>
            <a:r>
              <a:rPr lang="ar-SA" sz="2000" dirty="0" err="1" smtClean="0"/>
              <a:t>القاسمي</a:t>
            </a:r>
            <a:r>
              <a:rPr lang="ar-SA" sz="2000" dirty="0" smtClean="0"/>
              <a:t> في الشام , وخير الدين </a:t>
            </a:r>
          </a:p>
          <a:p>
            <a:r>
              <a:rPr lang="ar-SA" sz="2000" dirty="0" smtClean="0"/>
              <a:t>في تونس , وصديق حسن خان في </a:t>
            </a:r>
            <a:r>
              <a:rPr lang="ar-SA" sz="2000" dirty="0" err="1" smtClean="0"/>
              <a:t>يهوبال</a:t>
            </a:r>
            <a:r>
              <a:rPr lang="ar-SA" sz="2000" dirty="0" smtClean="0"/>
              <a:t> بالهند , وأحمد بن عرفان الشهيد بالهند .</a:t>
            </a:r>
          </a:p>
          <a:p>
            <a:endParaRPr lang="ar-SA" sz="20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1674904" y="285728"/>
            <a:ext cx="7332520" cy="59400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dirty="0" smtClean="0"/>
              <a:t>وهكذا سجلت الحركة يقظة إسلامية قبل قدوم نابليون بأكثر من ستين عاما .  وانبعث منها </a:t>
            </a:r>
          </a:p>
          <a:p>
            <a:r>
              <a:rPr lang="ar-SA" sz="2000" dirty="0" smtClean="0"/>
              <a:t>السنوسية على يد محمد بن علي السنوسي , الذي تلقاها في مكة وكونت جيلا قادرا على أن </a:t>
            </a:r>
          </a:p>
          <a:p>
            <a:r>
              <a:rPr lang="ar-SA" sz="2000" dirty="0" smtClean="0"/>
              <a:t>ينشر الإسلام في أنحاء أفريقيا ويشكل في الوقت نفسه كتائب للجهاد في سبيل الله في</a:t>
            </a:r>
          </a:p>
          <a:p>
            <a:r>
              <a:rPr lang="ar-SA" sz="2000" dirty="0" smtClean="0"/>
              <a:t> الجزائر وليبيا . وكان قد بدأ عمله الجاد عام 1258هـ / 1842م بالبيضاء في الجبل </a:t>
            </a:r>
          </a:p>
          <a:p>
            <a:r>
              <a:rPr lang="ar-SA" sz="2000" dirty="0" smtClean="0"/>
              <a:t>الأخضر حتى توفي سنة 1273هـ / 1856م . وبالدعوة السنوسية  واصل الإسلام مده في </a:t>
            </a:r>
          </a:p>
          <a:p>
            <a:r>
              <a:rPr lang="ar-SA" sz="2000" dirty="0" smtClean="0"/>
              <a:t>أفريقيا </a:t>
            </a:r>
            <a:r>
              <a:rPr lang="ar-SA" sz="2000" dirty="0" err="1" smtClean="0"/>
              <a:t>فأصحبت</a:t>
            </a:r>
            <a:r>
              <a:rPr lang="ar-SA" sz="2000" dirty="0"/>
              <a:t> </a:t>
            </a:r>
            <a:r>
              <a:rPr lang="ar-SA" sz="2000" dirty="0" smtClean="0"/>
              <a:t>بحيرة تشاد مركزا للإسلام في أواسط أفريقيا ثم امتد عمل السنوسيين حتى</a:t>
            </a:r>
          </a:p>
          <a:p>
            <a:r>
              <a:rPr lang="ar-SA" sz="2000" dirty="0" smtClean="0"/>
              <a:t> بلغ النيجر الأدنى . وتأسست ممالك إسلامية  مثل سلطنات رابح وأحمد </a:t>
            </a:r>
            <a:r>
              <a:rPr lang="ar-SA" sz="2000" dirty="0" err="1" smtClean="0"/>
              <a:t>وساموري</a:t>
            </a:r>
            <a:r>
              <a:rPr lang="ar-SA" sz="2000" dirty="0" smtClean="0"/>
              <a:t> . </a:t>
            </a:r>
          </a:p>
          <a:p>
            <a:r>
              <a:rPr lang="ar-SA" sz="2000" dirty="0" smtClean="0"/>
              <a:t>حتى أن </a:t>
            </a:r>
            <a:r>
              <a:rPr lang="ar-SA" sz="2000" dirty="0" err="1" smtClean="0"/>
              <a:t>مسيو</a:t>
            </a:r>
            <a:r>
              <a:rPr lang="ar-SA" sz="2000" dirty="0" smtClean="0"/>
              <a:t> (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000" dirty="0" err="1" smtClean="0">
                <a:solidFill>
                  <a:schemeClr val="accent1">
                    <a:lumMod val="75000"/>
                  </a:schemeClr>
                </a:solidFill>
              </a:rPr>
              <a:t>رودفريرجن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000" dirty="0" smtClean="0"/>
              <a:t>) قال : ((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إن السنوسية هي المسئولة عن جميع أعمال</a:t>
            </a:r>
          </a:p>
          <a:p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المقاومة التي قامت ضد فرنسا في الجزائر وأن السنوسية هي المدبرة لجميع نكبات فرنسا</a:t>
            </a:r>
          </a:p>
          <a:p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في الشمال الأفريقي وفي السنغال ... وهي العقبة في سبيل توسعنا </a:t>
            </a:r>
            <a:r>
              <a:rPr lang="ar-SA" sz="2000" dirty="0" err="1" smtClean="0">
                <a:solidFill>
                  <a:schemeClr val="accent1">
                    <a:lumMod val="75000"/>
                  </a:schemeClr>
                </a:solidFill>
              </a:rPr>
              <a:t>الإقتصادي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 والسياسي </a:t>
            </a:r>
          </a:p>
          <a:p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داخل أفريقيا وهي عائق في طريق أهدافنا في القارة الواقعة شمال خط الاستواء</a:t>
            </a:r>
            <a:r>
              <a:rPr lang="ar-SA" sz="2000" dirty="0" smtClean="0"/>
              <a:t>))</a:t>
            </a:r>
          </a:p>
          <a:p>
            <a:r>
              <a:rPr lang="ar-SA" sz="2000" dirty="0" smtClean="0"/>
              <a:t>وقد تحولت الحركة كليا إلى مقاومة عسكرية مسلحة عندما دخلت ايطاليا طرابلس </a:t>
            </a:r>
          </a:p>
          <a:p>
            <a:r>
              <a:rPr lang="ar-SA" sz="2000" dirty="0" smtClean="0"/>
              <a:t>الغرب عام 1329هـ / 1911م . </a:t>
            </a:r>
          </a:p>
          <a:p>
            <a:r>
              <a:rPr lang="ar-SA" sz="2000" dirty="0" smtClean="0"/>
              <a:t>كذلك برزت في السودان حركة ثالثة وهي حركة محمد وأحمد – الحركة المهدية – </a:t>
            </a:r>
          </a:p>
          <a:p>
            <a:r>
              <a:rPr lang="ar-SA" sz="2000" dirty="0" smtClean="0"/>
              <a:t>وقامت حركته على الجهاد وتحرير مفهوم الإسلام من البدع والخرافات معا , </a:t>
            </a:r>
            <a:endParaRPr lang="ar-SA" sz="2000" dirty="0"/>
          </a:p>
          <a:p>
            <a:r>
              <a:rPr lang="ar-SA" sz="2000" dirty="0" smtClean="0"/>
              <a:t>واستطاعت الحركة أن تواجه الحملات التي شنتها بريطانيا في ظل احتلال مصر </a:t>
            </a:r>
          </a:p>
          <a:p>
            <a:r>
              <a:rPr lang="ar-SA" sz="2000" dirty="0" smtClean="0"/>
              <a:t>(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1300- 1316هـ / 1882-1898م</a:t>
            </a:r>
            <a:r>
              <a:rPr lang="ar-SA" sz="2000" dirty="0" smtClean="0"/>
              <a:t> ) وأن تستحق كل عمليات الغزو التي وجهت إليها</a:t>
            </a:r>
          </a:p>
          <a:p>
            <a:r>
              <a:rPr lang="ar-SA" sz="2000" dirty="0" smtClean="0"/>
              <a:t>. إلى أن تمكن ( </a:t>
            </a:r>
            <a:r>
              <a:rPr lang="ar-SA" sz="2000" dirty="0" err="1" smtClean="0">
                <a:solidFill>
                  <a:schemeClr val="accent1">
                    <a:lumMod val="75000"/>
                  </a:schemeClr>
                </a:solidFill>
              </a:rPr>
              <a:t>كتشنر</a:t>
            </a:r>
            <a:r>
              <a:rPr lang="ar-SA" sz="2000" dirty="0" smtClean="0"/>
              <a:t> ) القائد الإنجليزي من القضاء على ذلك الكيان عام 1316هـ بعد</a:t>
            </a:r>
          </a:p>
          <a:p>
            <a:r>
              <a:rPr lang="ar-SA" sz="2000" dirty="0" smtClean="0"/>
              <a:t>أن تمكنت بريطانيا من عزل الدعوة عن جيرانها المسلمين وتشويهها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-116770" y="302359"/>
            <a:ext cx="8775158" cy="65556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dirty="0" smtClean="0"/>
              <a:t>وقد حاول المستعمر الغربي تشويه الحركات الإسلامية الثلاث وعمل على القضاء عليها جميعا وعلى </a:t>
            </a:r>
            <a:endParaRPr lang="ar-SA" sz="2000" dirty="0"/>
          </a:p>
          <a:p>
            <a:r>
              <a:rPr lang="ar-SA" sz="2000" dirty="0" smtClean="0"/>
              <a:t>الحركات التي مثلها تقوم على أساس الإسلام في الحكم وتعلن الجهاد في وجه الغاصب . وعمد إلى إشاعة</a:t>
            </a:r>
          </a:p>
          <a:p>
            <a:r>
              <a:rPr lang="ar-SA" sz="2000" dirty="0" smtClean="0"/>
              <a:t>فكرة فصل الدين عن الحياة في العالم الإسلامي . </a:t>
            </a:r>
          </a:p>
          <a:p>
            <a:r>
              <a:rPr lang="ar-SA" sz="2000" dirty="0" smtClean="0"/>
              <a:t>وقد ابتدأ الانحراف غير المقصود عن الحكم بالإسلام في جناحي العالم الإسلامي القويين – تركيا ومصر ,</a:t>
            </a:r>
          </a:p>
          <a:p>
            <a:r>
              <a:rPr lang="ar-SA" sz="2000" dirty="0" smtClean="0"/>
              <a:t>من منطلق التخلص من جمود الفقه الإسلامي أمام التغيرات الحيوية الجديدة ومن توهم المسلمين بأن سبب</a:t>
            </a:r>
          </a:p>
          <a:p>
            <a:r>
              <a:rPr lang="ar-SA" sz="2000" dirty="0" smtClean="0"/>
              <a:t>تخلفهم هو عجزهم التنظيمي والإداري وأن محاكاة أساليب الحياة الغربية جديرة بالقضاء على ذلك التخلف .</a:t>
            </a:r>
          </a:p>
          <a:p>
            <a:r>
              <a:rPr lang="ar-SA" sz="2000" dirty="0" smtClean="0"/>
              <a:t>وعلى هذا الأساس قامت الحركة المسماة حركة الإصلاح في جناحي العالم الإسلامي . ولمرونة المفهوم </a:t>
            </a:r>
          </a:p>
          <a:p>
            <a:r>
              <a:rPr lang="ar-SA" sz="2000" dirty="0" smtClean="0"/>
              <a:t>واتساعه صاحب حركة الإصلاح من سوء الفهم </a:t>
            </a:r>
            <a:r>
              <a:rPr lang="ar-SA" sz="2000" dirty="0" err="1" smtClean="0"/>
              <a:t>وغبش</a:t>
            </a:r>
            <a:r>
              <a:rPr lang="ar-SA" sz="2000" dirty="0" smtClean="0"/>
              <a:t> التصور مما أدى آخر الأمر إلى سحق الشريعة </a:t>
            </a:r>
          </a:p>
          <a:p>
            <a:r>
              <a:rPr lang="ar-SA" sz="2000" dirty="0" smtClean="0"/>
              <a:t>الإسلامية باسم الإصلاح فنشأت في تركيا حركة ثورية تطالب بالإصلاح الداخلي الذي تمثل في وضع حد</a:t>
            </a:r>
          </a:p>
          <a:p>
            <a:r>
              <a:rPr lang="ar-SA" sz="2000" dirty="0" smtClean="0"/>
              <a:t>لسلطة السلطان </a:t>
            </a:r>
            <a:r>
              <a:rPr lang="ar-SA" sz="2000" dirty="0" err="1" smtClean="0"/>
              <a:t>عبدالحميد</a:t>
            </a:r>
            <a:r>
              <a:rPr lang="ar-SA" sz="2000" dirty="0" smtClean="0"/>
              <a:t> المطلقة , وقد لمع اسم مدحت باشا في حركة الإصلاح المرنة هذه فصمم على</a:t>
            </a:r>
          </a:p>
          <a:p>
            <a:r>
              <a:rPr lang="ar-SA" sz="2000" dirty="0" smtClean="0"/>
              <a:t>إيجاد دستور وفق  الأحكام الغربية الصرفة بغية إرضاء الدول الأوروبية ليلقى الدعم والتأييد وذلك في زمن</a:t>
            </a:r>
          </a:p>
          <a:p>
            <a:r>
              <a:rPr lang="ar-SA" sz="2000" dirty="0" smtClean="0"/>
              <a:t>السلطان عبد العزيز والسلطان مراد الخامس والسلطان عبد الحميد حيث تولى الصدارة في عهده تحت </a:t>
            </a:r>
          </a:p>
          <a:p>
            <a:r>
              <a:rPr lang="ar-SA" sz="2000" dirty="0" smtClean="0"/>
              <a:t>ضغط الدول الأوروبية ليفسح لهم المجال في نشر الأفكار الغربية فوضع دستورا دعاه : قانون أساسي عام </a:t>
            </a:r>
          </a:p>
          <a:p>
            <a:r>
              <a:rPr lang="ar-SA" sz="2000" dirty="0" smtClean="0"/>
              <a:t>1294هـ استوحاه من الدستور البلجيكي , فأصبح الدستور البلجيكي المعدل دستورا للدولة الإسلامية </a:t>
            </a:r>
          </a:p>
          <a:p>
            <a:r>
              <a:rPr lang="ar-SA" sz="2000" dirty="0" smtClean="0"/>
              <a:t>العثمانية بعد أن كان الإسلام هو دستور الدولة . فلم ينفذه السلطان عبد الحميد ونفى مدحت باشا وقد ثبتت</a:t>
            </a:r>
          </a:p>
          <a:p>
            <a:r>
              <a:rPr lang="ar-SA" sz="2000" dirty="0" smtClean="0"/>
              <a:t>اتصالاته بالانجليز في وقت كان فيه . ( </a:t>
            </a:r>
            <a:r>
              <a:rPr lang="ar-SA" sz="2000" dirty="0" err="1" smtClean="0"/>
              <a:t>دزرائيلى</a:t>
            </a:r>
            <a:r>
              <a:rPr lang="ar-SA" sz="2000" dirty="0" smtClean="0"/>
              <a:t> ) , اليهودي رئيسا لوزراء بريطانيا . وأخذ عبد الحميد </a:t>
            </a:r>
          </a:p>
          <a:p>
            <a:r>
              <a:rPr lang="ar-SA" sz="2000" dirty="0" smtClean="0"/>
              <a:t>يدعم مركز الخلافة وتقوية الجامعة الإسلامية . فقامت خلية جماعة الاتحاد والترقي في </a:t>
            </a:r>
            <a:r>
              <a:rPr lang="ar-SA" sz="2000" dirty="0" err="1" smtClean="0"/>
              <a:t>سلانيك</a:t>
            </a:r>
            <a:r>
              <a:rPr lang="ar-SA" sz="2000" dirty="0" smtClean="0"/>
              <a:t> ( كما سبق </a:t>
            </a:r>
          </a:p>
          <a:p>
            <a:r>
              <a:rPr lang="ar-SA" sz="2000" dirty="0"/>
              <a:t> </a:t>
            </a:r>
            <a:r>
              <a:rPr lang="ar-SA" sz="2000" dirty="0" smtClean="0"/>
              <a:t>     وأن بينا ) التي عملت على </a:t>
            </a:r>
            <a:r>
              <a:rPr lang="ar-SA" sz="2000" dirty="0" err="1" smtClean="0"/>
              <a:t>اسقاط</a:t>
            </a:r>
            <a:r>
              <a:rPr lang="ar-SA" sz="2000" dirty="0" smtClean="0"/>
              <a:t> عبد الحميد </a:t>
            </a:r>
            <a:r>
              <a:rPr lang="ar-SA" sz="2000" dirty="0" err="1" smtClean="0"/>
              <a:t>واقصاء</a:t>
            </a:r>
            <a:r>
              <a:rPr lang="ar-SA" sz="2000" dirty="0" smtClean="0"/>
              <a:t> الشريعة الإسلامية من حكم تركيا , ثم مصطفى</a:t>
            </a:r>
          </a:p>
          <a:p>
            <a:r>
              <a:rPr lang="ar-SA" sz="2000" dirty="0"/>
              <a:t> </a:t>
            </a:r>
            <a:r>
              <a:rPr lang="ar-SA" sz="2000" dirty="0" smtClean="0"/>
              <a:t>      كمال الذي قضى نهائيا على الشريعة الإسلامية في تركيا . وسار بتركيا مسيرة من يجعل الإسلام </a:t>
            </a:r>
          </a:p>
          <a:p>
            <a:r>
              <a:rPr lang="ar-SA" sz="2000" dirty="0" smtClean="0"/>
              <a:t>       أجنبيا عن الحكومة التركية . وكان قادة حركة الإصلاح التركية من مختلف الميول </a:t>
            </a:r>
            <a:r>
              <a:rPr lang="ar-SA" sz="2000" dirty="0" err="1" smtClean="0"/>
              <a:t>و</a:t>
            </a:r>
            <a:r>
              <a:rPr lang="ar-SA" sz="2000" dirty="0" smtClean="0"/>
              <a:t> الاتجاهات فضياء </a:t>
            </a:r>
          </a:p>
          <a:p>
            <a:r>
              <a:rPr lang="ar-SA" sz="2000" dirty="0" smtClean="0"/>
              <a:t>الدين وقع في يده كتاب </a:t>
            </a:r>
            <a:r>
              <a:rPr lang="ar-SA" sz="2000" dirty="0" err="1" smtClean="0"/>
              <a:t>أدمون</a:t>
            </a:r>
            <a:r>
              <a:rPr lang="ar-SA" sz="2000" dirty="0" smtClean="0"/>
              <a:t> </a:t>
            </a:r>
            <a:r>
              <a:rPr lang="ar-SA" sz="2000" dirty="0" err="1" smtClean="0"/>
              <a:t>ديمولان</a:t>
            </a:r>
            <a:r>
              <a:rPr lang="ar-SA" sz="2000" dirty="0" smtClean="0"/>
              <a:t> عن سر تقدم الانجليز السكسونيين ومن ثم اعتنق فكرة اللامركزية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1070" y="214290"/>
            <a:ext cx="8598892" cy="532453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dirty="0" smtClean="0"/>
              <a:t>وكانت بريطانيا عازمة على إلغاء الشريعة الإسلامية فور تمكنها من البلاد غير أن كرومر رأى أن أفضل </a:t>
            </a:r>
          </a:p>
          <a:p>
            <a:r>
              <a:rPr lang="ar-SA" sz="2000" dirty="0" smtClean="0"/>
              <a:t>وسيلة لذلك هو تفريغ المحاكم الشرعية من محتواها بأن يتولاها علماء : (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ذوي طابع تحرري </a:t>
            </a:r>
            <a:r>
              <a:rPr lang="ar-SA" sz="2000" dirty="0" smtClean="0"/>
              <a:t>) تتم تربيتهم</a:t>
            </a:r>
          </a:p>
          <a:p>
            <a:r>
              <a:rPr lang="ar-SA" sz="2000" dirty="0" smtClean="0"/>
              <a:t>بإشرافه في معهد خاص لقضاء </a:t>
            </a:r>
            <a:r>
              <a:rPr lang="ar-SA" sz="2000" dirty="0" err="1" smtClean="0"/>
              <a:t>الشرع</a:t>
            </a:r>
            <a:r>
              <a:rPr lang="ar-SA" sz="2000" dirty="0" smtClean="0"/>
              <a:t> . وأنشأ مجلس شورى القوانين . وأصبحت تشتد الدعوة في فصل </a:t>
            </a:r>
          </a:p>
          <a:p>
            <a:r>
              <a:rPr lang="ar-SA" sz="2000" dirty="0" err="1" smtClean="0"/>
              <a:t>السلطه</a:t>
            </a:r>
            <a:r>
              <a:rPr lang="ar-SA" sz="2000" dirty="0" smtClean="0"/>
              <a:t> الدينية عن السلطة المدنية أو فصل الدين عن الحياة وشئونها أسوة بأوربا . واستغل كرومر صداقة </a:t>
            </a:r>
          </a:p>
          <a:p>
            <a:r>
              <a:rPr lang="ar-SA" sz="2000" dirty="0" smtClean="0"/>
              <a:t>الشيخ محمد بن عبده استغلالا بشعا مما دعا باحثا أوربيا مثل (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جب</a:t>
            </a:r>
            <a:r>
              <a:rPr lang="ar-SA" sz="2000" dirty="0" smtClean="0"/>
              <a:t> ) لأن يقول : (...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وهذا الرأي يعتبر لبنة</a:t>
            </a:r>
          </a:p>
          <a:p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في بناء الحركة المتمدنة أو خشبة الخلاص في  حركة التحرر العلمانية</a:t>
            </a:r>
            <a:r>
              <a:rPr lang="ar-SA" sz="2000" dirty="0" smtClean="0"/>
              <a:t> ) . والواقع أن فتاوى محمد عبده </a:t>
            </a:r>
            <a:endParaRPr lang="ar-SA" sz="2000" dirty="0"/>
          </a:p>
          <a:p>
            <a:r>
              <a:rPr lang="ar-SA" sz="2000" dirty="0" smtClean="0"/>
              <a:t>وآراءه الجريئة جعلت أولئك يعتبرونه من ركائز العلمانية في العالم الإسلامي , فقد تجرأ على </a:t>
            </a:r>
            <a:r>
              <a:rPr lang="ar-SA" sz="2000" dirty="0" err="1" smtClean="0"/>
              <a:t>اضعاف</a:t>
            </a:r>
            <a:r>
              <a:rPr lang="ar-SA" sz="2000" dirty="0" smtClean="0"/>
              <a:t> </a:t>
            </a:r>
          </a:p>
          <a:p>
            <a:r>
              <a:rPr lang="ar-SA" sz="2000" dirty="0" smtClean="0"/>
              <a:t>مفهوم الولاء </a:t>
            </a:r>
            <a:r>
              <a:rPr lang="ar-SA" sz="2000" dirty="0" err="1" smtClean="0"/>
              <a:t>والبراء</a:t>
            </a:r>
            <a:r>
              <a:rPr lang="ar-SA" sz="2000" dirty="0" smtClean="0"/>
              <a:t> , ودار الحرب ودار الإسلام , فقد أعلن جواز الاستعانة بالكفار وأهل البدع </a:t>
            </a:r>
            <a:r>
              <a:rPr lang="ar-SA" sz="2000" dirty="0" err="1" smtClean="0"/>
              <a:t>و</a:t>
            </a:r>
            <a:r>
              <a:rPr lang="ar-SA" sz="2000" dirty="0" smtClean="0"/>
              <a:t> الأهواء</a:t>
            </a:r>
          </a:p>
          <a:p>
            <a:r>
              <a:rPr lang="ar-SA" sz="2000" dirty="0" smtClean="0"/>
              <a:t>فيما ينفع المسلمين , حين استفتاه بعض مسلمي الهند الذين يدعون إلى إنشاء الجمعيات لتربية أيتام </a:t>
            </a:r>
          </a:p>
          <a:p>
            <a:r>
              <a:rPr lang="ar-SA" sz="2000" dirty="0" smtClean="0"/>
              <a:t>المسلمين مستعينين ببعض الأجانب غير المسلمين . فأوجد الشيخ بقصد أو بدون قصد القاعدة التي ارتكز </a:t>
            </a:r>
          </a:p>
          <a:p>
            <a:r>
              <a:rPr lang="ar-SA" sz="2000" dirty="0" smtClean="0"/>
              <a:t>عليها دعاة الإصلاح للتعلق بأذيال الغرب وإقصاء الإسلام عن توجيه </a:t>
            </a:r>
            <a:r>
              <a:rPr lang="ar-SA" sz="2000" dirty="0" err="1" smtClean="0"/>
              <a:t>الحياه</a:t>
            </a:r>
            <a:r>
              <a:rPr lang="ar-SA" sz="2000" dirty="0" smtClean="0"/>
              <a:t> . وتطويعه لقبول الأمر الواقع .</a:t>
            </a:r>
          </a:p>
          <a:p>
            <a:r>
              <a:rPr lang="ar-SA" sz="2000" dirty="0" err="1" smtClean="0"/>
              <a:t>أذ</a:t>
            </a:r>
            <a:r>
              <a:rPr lang="ar-SA" sz="2000" dirty="0"/>
              <a:t> </a:t>
            </a:r>
            <a:r>
              <a:rPr lang="ar-SA" sz="2000" dirty="0" smtClean="0"/>
              <a:t>ظلوا ينقضون الإسلام عروة عروة حتى أن المعركة بعد ذلك أصبحت تدور ضد قانون الأحوال </a:t>
            </a:r>
          </a:p>
          <a:p>
            <a:r>
              <a:rPr lang="ar-SA" sz="2000" dirty="0" smtClean="0"/>
              <a:t>الشخصية وهو البقية الضئيلة من آثار الشريعة الإسلامية .</a:t>
            </a:r>
          </a:p>
          <a:p>
            <a:r>
              <a:rPr lang="ar-SA" sz="2000" dirty="0" smtClean="0"/>
              <a:t>هذا وقد عاصر الشيخ محمد عبده رجل آخر من دعاة الإصلاح في الشام هو عبد الرحمن الكواكبي  (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سنة </a:t>
            </a:r>
          </a:p>
          <a:p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/ 1902م</a:t>
            </a:r>
            <a:r>
              <a:rPr lang="ar-SA" sz="2000" dirty="0" smtClean="0"/>
              <a:t>) وهو أول من </a:t>
            </a:r>
            <a:r>
              <a:rPr lang="ar-SA" sz="2000" dirty="0" err="1" smtClean="0"/>
              <a:t>نادى</a:t>
            </a:r>
            <a:r>
              <a:rPr lang="ar-SA" sz="2000" dirty="0" smtClean="0"/>
              <a:t> بفكرة فصل الدين عن الحياة .</a:t>
            </a:r>
          </a:p>
          <a:p>
            <a:endParaRPr lang="ar-SA" sz="2000" dirty="0"/>
          </a:p>
          <a:p>
            <a:endParaRPr lang="ar-SA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072066" y="486771"/>
            <a:ext cx="2872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ar-SA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715350" y="1285860"/>
            <a:ext cx="184730" cy="73866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ar-SA" sz="2400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303</TotalTime>
  <Words>1498</Words>
  <Application>Microsoft Office PowerPoint</Application>
  <PresentationFormat>On-screen Show (4:3)</PresentationFormat>
  <Paragraphs>99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مشربية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س</dc:creator>
  <cp:lastModifiedBy>user</cp:lastModifiedBy>
  <cp:revision>32</cp:revision>
  <dcterms:created xsi:type="dcterms:W3CDTF">2013-02-25T17:49:14Z</dcterms:created>
  <dcterms:modified xsi:type="dcterms:W3CDTF">2013-04-02T16:20:13Z</dcterms:modified>
</cp:coreProperties>
</file>