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402" autoAdjust="0"/>
    <p:restoredTop sz="94624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6175BE9-4F3F-4389-9239-74D442643E33}" type="datetimeFigureOut">
              <a:rPr lang="ar-SA" smtClean="0"/>
              <a:pPr/>
              <a:t>26/05/34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175BE9-4F3F-4389-9239-74D442643E33}" type="datetimeFigureOut">
              <a:rPr lang="ar-SA" smtClean="0"/>
              <a:pPr/>
              <a:t>26/05/34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175BE9-4F3F-4389-9239-74D442643E33}" type="datetimeFigureOut">
              <a:rPr lang="ar-SA" smtClean="0"/>
              <a:pPr/>
              <a:t>26/05/34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175BE9-4F3F-4389-9239-74D442643E33}" type="datetimeFigureOut">
              <a:rPr lang="ar-SA" smtClean="0"/>
              <a:pPr/>
              <a:t>26/05/34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175BE9-4F3F-4389-9239-74D442643E33}" type="datetimeFigureOut">
              <a:rPr lang="ar-SA" smtClean="0"/>
              <a:pPr/>
              <a:t>26/05/34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175BE9-4F3F-4389-9239-74D442643E33}" type="datetimeFigureOut">
              <a:rPr lang="ar-SA" smtClean="0"/>
              <a:pPr/>
              <a:t>26/05/34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175BE9-4F3F-4389-9239-74D442643E33}" type="datetimeFigureOut">
              <a:rPr lang="ar-SA" smtClean="0"/>
              <a:pPr/>
              <a:t>26/05/34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6175BE9-4F3F-4389-9239-74D442643E33}" type="datetimeFigureOut">
              <a:rPr lang="ar-SA" smtClean="0"/>
              <a:pPr/>
              <a:t>26/05/34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6175BE9-4F3F-4389-9239-74D442643E33}" type="datetimeFigureOut">
              <a:rPr lang="ar-SA" smtClean="0"/>
              <a:pPr/>
              <a:t>26/05/34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175BE9-4F3F-4389-9239-74D442643E33}" type="datetimeFigureOut">
              <a:rPr lang="ar-SA" smtClean="0"/>
              <a:pPr/>
              <a:t>26/05/34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175BE9-4F3F-4389-9239-74D442643E33}" type="datetimeFigureOut">
              <a:rPr lang="ar-SA" smtClean="0"/>
              <a:pPr/>
              <a:t>26/05/34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6175BE9-4F3F-4389-9239-74D442643E33}" type="datetimeFigureOut">
              <a:rPr lang="ar-SA" smtClean="0"/>
              <a:pPr/>
              <a:t>26/05/34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5715008" y="857232"/>
            <a:ext cx="304442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المحاضرة العاشرة:</a:t>
            </a:r>
            <a:endParaRPr lang="ar-SA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000100" y="1714488"/>
            <a:ext cx="472276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منظمة المؤتمر الإسلامي       </a:t>
            </a:r>
            <a:endParaRPr lang="ar-SA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-256432" y="171370"/>
            <a:ext cx="9307356" cy="224676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/>
              <a:t>تنبه المسلمون إلى خطورة تفرقهم وإلى عوامل ضعفهم وإلى أهمية وحدتهم وتآلفهم والتقائهم , فارتفعت </a:t>
            </a:r>
          </a:p>
          <a:p>
            <a:r>
              <a:rPr lang="ar-SA" sz="2000" b="1" dirty="0" smtClean="0"/>
              <a:t>الأصوات تنادي بأهمية التقاء المسلمين للتشاور والتفاهم بعد أن جربوا كل المذاهب والنظم العربية بشقيها </a:t>
            </a:r>
          </a:p>
          <a:p>
            <a:r>
              <a:rPr lang="ar-SA" sz="2000" b="1" dirty="0" err="1" smtClean="0"/>
              <a:t>الإشتراكي</a:t>
            </a:r>
            <a:r>
              <a:rPr lang="ar-SA" sz="2000" b="1" dirty="0" smtClean="0"/>
              <a:t> و الرأسمالي اعتقادا منهم أو مجرد ظن بأن هذه النظم لم تغن عنهم شيئا وكانت سرابا خادعا ركضوا </a:t>
            </a:r>
          </a:p>
          <a:p>
            <a:r>
              <a:rPr lang="ar-SA" sz="2000" b="1" dirty="0" smtClean="0"/>
              <a:t>خلفه فتعرقلت نهضتهم وتفرقت كلمتهم , وواقع الأمر أن في العالم الإسلامي مدا كبيرا وقوة شعبية هائلة تقول </a:t>
            </a:r>
          </a:p>
          <a:p>
            <a:r>
              <a:rPr lang="ar-SA" sz="2000" b="1" dirty="0" smtClean="0"/>
              <a:t>بالعودة إلى الإسلام من جديد ولا أدل على ذلك من مقاومة التجارب الشيوعية </a:t>
            </a:r>
            <a:r>
              <a:rPr lang="ar-SA" sz="2000" b="1" dirty="0" err="1" smtClean="0"/>
              <a:t>والإشتراكية</a:t>
            </a:r>
            <a:r>
              <a:rPr lang="ar-SA" sz="2000" b="1" dirty="0" smtClean="0"/>
              <a:t> في بعض بلدان</a:t>
            </a:r>
          </a:p>
          <a:p>
            <a:r>
              <a:rPr lang="ar-SA" sz="2000" b="1" dirty="0" smtClean="0"/>
              <a:t> العالم الإسلامي وردود الفعل العنيفة التي ظهرت في بعضها الآخر ضد العلمانية وفصل الدين عن الدولة </a:t>
            </a:r>
            <a:r>
              <a:rPr lang="ar-SA" sz="2000" b="1" dirty="0" err="1" smtClean="0"/>
              <a:t>,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وفصل الدين عن الحياة . </a:t>
            </a:r>
            <a:endParaRPr lang="ar-SA" sz="2000" b="1" dirty="0"/>
          </a:p>
        </p:txBody>
      </p:sp>
      <p:sp>
        <p:nvSpPr>
          <p:cNvPr id="5" name="مستطيل 4"/>
          <p:cNvSpPr/>
          <p:nvPr/>
        </p:nvSpPr>
        <p:spPr>
          <a:xfrm>
            <a:off x="4786314" y="2428868"/>
            <a:ext cx="410721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منظمة المؤتمر الإسلامي :</a:t>
            </a:r>
            <a:endParaRPr lang="ar-SA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-234820" y="3071810"/>
            <a:ext cx="9307420" cy="193899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/>
              <a:t>وتعود فكرته إلى أول اجتماع عقد في مكة المكرمة عام 1345هـ / 1926م بعد إلغاء الخلافة العثمانية برعاية</a:t>
            </a:r>
          </a:p>
          <a:p>
            <a:r>
              <a:rPr lang="ar-SA" sz="2000" b="1" dirty="0" smtClean="0"/>
              <a:t>الملك عبد العزيز ومصر ومسلمين من شبه القارة الهندية .</a:t>
            </a:r>
          </a:p>
          <a:p>
            <a:r>
              <a:rPr lang="ar-SA" sz="2000" b="1" dirty="0" smtClean="0"/>
              <a:t> ثم عقد مؤتمر إسلامي في بيت المقدس عام 1931م /1350هـ ورفع صوته احتجاجا على اضطهاد المسلمين</a:t>
            </a:r>
          </a:p>
          <a:p>
            <a:r>
              <a:rPr lang="ar-SA" sz="2000" b="1" dirty="0" smtClean="0"/>
              <a:t>في الإتحاد السوفييتي , </a:t>
            </a:r>
            <a:r>
              <a:rPr lang="ar-SA" sz="2000" b="1" dirty="0" err="1" smtClean="0"/>
              <a:t>وأصدرنداء</a:t>
            </a:r>
            <a:r>
              <a:rPr lang="ar-SA" sz="2000" b="1" dirty="0" smtClean="0"/>
              <a:t> للرأي العام ناشده المساعدة .</a:t>
            </a:r>
          </a:p>
          <a:p>
            <a:r>
              <a:rPr lang="ar-SA" sz="2000" b="1" dirty="0" smtClean="0"/>
              <a:t>كما عقد مؤتمر كراتشي عامي 1949م </a:t>
            </a:r>
            <a:r>
              <a:rPr lang="ar-SA" sz="2000" b="1" dirty="0" err="1" smtClean="0"/>
              <a:t>و</a:t>
            </a:r>
            <a:r>
              <a:rPr lang="ar-SA" sz="2000" b="1" dirty="0" smtClean="0"/>
              <a:t> 1951م واجتماع بغداد عام 1962م </a:t>
            </a:r>
            <a:r>
              <a:rPr lang="ar-SA" sz="2000" b="1" dirty="0" err="1" smtClean="0"/>
              <a:t>واحتماع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مقاديشو</a:t>
            </a:r>
            <a:r>
              <a:rPr lang="ar-SA" sz="2000" b="1" dirty="0" smtClean="0"/>
              <a:t> لعام 1964م </a:t>
            </a:r>
          </a:p>
          <a:p>
            <a:r>
              <a:rPr lang="ar-SA" sz="2000" b="1" dirty="0" smtClean="0"/>
              <a:t>وللمؤتمر لجنة مهمتها معالجة الشئون الثقافية والإدارية والسياسية </a:t>
            </a:r>
            <a:r>
              <a:rPr lang="ar-SA" sz="2000" b="1" dirty="0" err="1" smtClean="0"/>
              <a:t>والإجتماعية</a:t>
            </a:r>
            <a:r>
              <a:rPr lang="ar-SA" sz="2000" b="1" dirty="0" smtClean="0"/>
              <a:t> والاقتصادية .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-217873" y="260648"/>
            <a:ext cx="9169561" cy="286232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/>
              <a:t>وفي الستينات بدأت الدعوة لإقامة تجمع إسلامي </a:t>
            </a:r>
            <a:r>
              <a:rPr lang="ar-SA" sz="2000" b="1" dirty="0" err="1" smtClean="0"/>
              <a:t>دولي </a:t>
            </a:r>
            <a:r>
              <a:rPr lang="ar-SA" sz="2000" b="1" dirty="0" smtClean="0"/>
              <a:t>, كانت المملكة العربية السعودية من أول الداعين </a:t>
            </a:r>
            <a:r>
              <a:rPr lang="ar-SA" sz="2000" b="1" dirty="0" err="1" smtClean="0"/>
              <a:t>لها .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وقد اصطدمت الفكرة أول الأمر بمعارضة عنيفة من بعض الدول العربية بحجة أن وراءها محاولات غربية </a:t>
            </a:r>
          </a:p>
          <a:p>
            <a:r>
              <a:rPr lang="ar-SA" sz="2000" b="1" dirty="0" smtClean="0"/>
              <a:t>لإحياء فكرة الأحلاف المناوئة لسياسات هذه </a:t>
            </a:r>
            <a:r>
              <a:rPr lang="ar-SA" sz="2000" b="1" dirty="0" err="1" smtClean="0"/>
              <a:t>الدول </a:t>
            </a:r>
            <a:r>
              <a:rPr lang="ar-SA" sz="2000" b="1" dirty="0" smtClean="0"/>
              <a:t>, كما وقفت روسيا في وجه هذه الفكرة وركزت على</a:t>
            </a:r>
          </a:p>
          <a:p>
            <a:r>
              <a:rPr lang="ar-SA" sz="2000" b="1" dirty="0" smtClean="0"/>
              <a:t> تشويهها في وسائل الإعلام </a:t>
            </a:r>
            <a:r>
              <a:rPr lang="ar-SA" sz="2000" b="1" dirty="0" err="1" smtClean="0"/>
              <a:t>المختلفة </a:t>
            </a:r>
            <a:r>
              <a:rPr lang="ar-SA" sz="2000" b="1" dirty="0" smtClean="0"/>
              <a:t>, وقد لعبت </a:t>
            </a:r>
            <a:r>
              <a:rPr lang="ar-SA" sz="2000" b="1" dirty="0" err="1" smtClean="0"/>
              <a:t>الإنقسامات</a:t>
            </a:r>
            <a:r>
              <a:rPr lang="ar-SA" sz="2000" b="1" dirty="0" smtClean="0"/>
              <a:t> التي شلتها الساحة العربي والإسلامية في تلك </a:t>
            </a:r>
          </a:p>
          <a:p>
            <a:r>
              <a:rPr lang="ar-SA" sz="2000" b="1" dirty="0" err="1" smtClean="0"/>
              <a:t>الفترة </a:t>
            </a:r>
            <a:r>
              <a:rPr lang="ar-SA" sz="2000" b="1" dirty="0" smtClean="0"/>
              <a:t>, دورها في تباين المواقف إزاء فكرة التجمع </a:t>
            </a:r>
            <a:r>
              <a:rPr lang="ar-SA" sz="2000" b="1" dirty="0" err="1" smtClean="0"/>
              <a:t>الإسلامي </a:t>
            </a:r>
            <a:r>
              <a:rPr lang="ar-SA" sz="2000" b="1" dirty="0" smtClean="0"/>
              <a:t>, كما لعبت الشعارات التي رفعت في تلك الفترة </a:t>
            </a:r>
          </a:p>
          <a:p>
            <a:r>
              <a:rPr lang="ar-SA" sz="2000" b="1" dirty="0" smtClean="0"/>
              <a:t>من تقدمية وثورية واشتراكية دورها في الضجيج على هذه </a:t>
            </a:r>
            <a:r>
              <a:rPr lang="ar-SA" sz="2000" b="1" dirty="0" err="1" smtClean="0"/>
              <a:t>الفكرة .</a:t>
            </a:r>
            <a:r>
              <a:rPr lang="ar-SA" sz="2000" b="1" dirty="0" smtClean="0"/>
              <a:t> إلى أن كانت مأساة </a:t>
            </a:r>
            <a:r>
              <a:rPr lang="ar-SA" sz="2000" b="1" dirty="0" err="1" smtClean="0"/>
              <a:t>1967م</a:t>
            </a:r>
            <a:r>
              <a:rPr lang="ar-SA" sz="2000" b="1" dirty="0" smtClean="0"/>
              <a:t> فغير معظم </a:t>
            </a:r>
          </a:p>
          <a:p>
            <a:r>
              <a:rPr lang="ar-SA" sz="2000" b="1" dirty="0" smtClean="0"/>
              <a:t>القادة المعارضين مواقفهم </a:t>
            </a:r>
            <a:r>
              <a:rPr lang="ar-SA" sz="2000" b="1" dirty="0" err="1" smtClean="0"/>
              <a:t>تدريجيا </a:t>
            </a:r>
            <a:r>
              <a:rPr lang="ar-SA" sz="2000" b="1" dirty="0" smtClean="0"/>
              <a:t>, وشاركوا في ترجمة فكرة التجمع الإسلامي إلى </a:t>
            </a:r>
            <a:r>
              <a:rPr lang="ar-SA" sz="2000" b="1" dirty="0" err="1" smtClean="0"/>
              <a:t>مايعرف</a:t>
            </a:r>
            <a:r>
              <a:rPr lang="ar-SA" sz="2000" b="1" dirty="0" smtClean="0"/>
              <a:t> حاليا بميثاق </a:t>
            </a:r>
          </a:p>
          <a:p>
            <a:r>
              <a:rPr lang="ar-SA" sz="2000" b="1" dirty="0" smtClean="0"/>
              <a:t>المؤتمر </a:t>
            </a:r>
            <a:r>
              <a:rPr lang="ar-SA" sz="2000" b="1" dirty="0" err="1" smtClean="0"/>
              <a:t>الإسلامي .</a:t>
            </a:r>
            <a:endParaRPr lang="en-US" sz="2000" b="1" dirty="0" smtClean="0"/>
          </a:p>
          <a:p>
            <a:endParaRPr lang="ar-SA" sz="20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-229246" y="2780928"/>
            <a:ext cx="9265742" cy="283154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/>
              <a:t>ففي القمة الإسلامية بالرباط عام </a:t>
            </a:r>
            <a:r>
              <a:rPr lang="ar-SA" sz="2000" b="1" dirty="0" err="1" smtClean="0"/>
              <a:t>1389هـ</a:t>
            </a:r>
            <a:r>
              <a:rPr lang="ar-SA" sz="2000" b="1" dirty="0" smtClean="0"/>
              <a:t> / </a:t>
            </a:r>
            <a:r>
              <a:rPr lang="ar-SA" sz="2000" b="1" dirty="0" err="1" smtClean="0"/>
              <a:t>1969م</a:t>
            </a:r>
            <a:r>
              <a:rPr lang="ar-SA" sz="2000" b="1" dirty="0" smtClean="0"/>
              <a:t> تقرر إنشاء هذه </a:t>
            </a:r>
            <a:r>
              <a:rPr lang="ar-SA" sz="2000" b="1" dirty="0" err="1" smtClean="0"/>
              <a:t>المنظمة </a:t>
            </a:r>
            <a:r>
              <a:rPr lang="ar-SA" sz="2000" b="1" dirty="0" smtClean="0"/>
              <a:t>’ وكان مؤتمر القمة رد فعل </a:t>
            </a:r>
          </a:p>
          <a:p>
            <a:r>
              <a:rPr lang="ar-SA" sz="2000" b="1" dirty="0" smtClean="0"/>
              <a:t>على الجريمة اليهودية في إحراق المسجد </a:t>
            </a:r>
            <a:r>
              <a:rPr lang="ar-SA" sz="2000" b="1" dirty="0" err="1" smtClean="0"/>
              <a:t>الأقصى .</a:t>
            </a:r>
            <a:endParaRPr lang="ar-SA" sz="2000" b="1" dirty="0" smtClean="0"/>
          </a:p>
          <a:p>
            <a:r>
              <a:rPr lang="ar-SA" sz="2000" b="1" dirty="0" smtClean="0"/>
              <a:t>وثم إقرار ميثاق المنظمة في المؤتمر الثالث لوزراء خارجية الدول الإسلامية بجدة عام </a:t>
            </a:r>
            <a:r>
              <a:rPr lang="ar-SA" sz="2000" b="1" dirty="0" err="1" smtClean="0"/>
              <a:t>1392هـ</a:t>
            </a:r>
            <a:r>
              <a:rPr lang="ar-SA" sz="2000" b="1" dirty="0" smtClean="0"/>
              <a:t> / </a:t>
            </a:r>
            <a:r>
              <a:rPr lang="ar-SA" sz="2000" b="1" dirty="0" err="1" smtClean="0"/>
              <a:t>1972م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.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واشترك في إقرار هذا الميثاق ثلاثون دولة إسلامية </a:t>
            </a:r>
            <a:r>
              <a:rPr lang="ar-SA" sz="2000" b="1" dirty="0" err="1" smtClean="0"/>
              <a:t>هي </a:t>
            </a:r>
            <a:r>
              <a:rPr lang="ar-SA" sz="2000" b="1" dirty="0" smtClean="0"/>
              <a:t>: </a:t>
            </a:r>
            <a:r>
              <a:rPr lang="ar-SA" sz="2000" b="1" dirty="0" err="1" smtClean="0"/>
              <a:t>أفغانستان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والجزائر </a:t>
            </a:r>
            <a:r>
              <a:rPr lang="ar-SA" sz="2000" b="1" dirty="0" smtClean="0"/>
              <a:t>, والإمارات </a:t>
            </a:r>
            <a:r>
              <a:rPr lang="ar-SA" sz="2000" b="1" dirty="0" err="1" smtClean="0"/>
              <a:t>العربية ,</a:t>
            </a:r>
            <a:r>
              <a:rPr lang="ar-SA" sz="2000" b="1" dirty="0" smtClean="0"/>
              <a:t> </a:t>
            </a:r>
          </a:p>
          <a:p>
            <a:r>
              <a:rPr lang="ar-SA" sz="2000" b="1" dirty="0" err="1" smtClean="0"/>
              <a:t>والبحرين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وتشاد </a:t>
            </a:r>
            <a:r>
              <a:rPr lang="ar-SA" sz="2000" b="1" dirty="0" smtClean="0"/>
              <a:t>, ومصر </a:t>
            </a:r>
            <a:r>
              <a:rPr lang="ar-SA" sz="2000" b="1" dirty="0" err="1" smtClean="0"/>
              <a:t>العربية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وغينيا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وأندونيسيا</a:t>
            </a:r>
            <a:r>
              <a:rPr lang="ar-SA" sz="2000" b="1" dirty="0" smtClean="0"/>
              <a:t> , و </a:t>
            </a:r>
            <a:r>
              <a:rPr lang="ar-SA" sz="2000" b="1" dirty="0" err="1" smtClean="0"/>
              <a:t>إيران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والأدرن</a:t>
            </a:r>
            <a:r>
              <a:rPr lang="ar-SA" sz="2000" b="1" dirty="0" smtClean="0"/>
              <a:t> , </a:t>
            </a:r>
            <a:r>
              <a:rPr lang="ar-SA" sz="2000" b="1" dirty="0" err="1" smtClean="0"/>
              <a:t>والكويت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ولبنان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وليبا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,</a:t>
            </a:r>
            <a:r>
              <a:rPr lang="ar-SA" sz="2000" b="1" dirty="0" smtClean="0"/>
              <a:t> </a:t>
            </a:r>
          </a:p>
          <a:p>
            <a:r>
              <a:rPr lang="ar-SA" sz="2000" b="1" dirty="0" err="1" smtClean="0"/>
              <a:t>وماليزيا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ومالي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وموريتانيا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والمغرب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والنيجر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وعمان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وباكستان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وقطر </a:t>
            </a:r>
            <a:r>
              <a:rPr lang="ar-SA" sz="2000" b="1" dirty="0" smtClean="0"/>
              <a:t>, والمملكة العربية السعودية </a:t>
            </a:r>
          </a:p>
          <a:p>
            <a:r>
              <a:rPr lang="ar-SA" sz="2000" b="1" dirty="0" smtClean="0"/>
              <a:t>, </a:t>
            </a:r>
            <a:r>
              <a:rPr lang="ar-SA" sz="2000" b="1" dirty="0" err="1" smtClean="0"/>
              <a:t>والسنغال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وسيرالبون</a:t>
            </a:r>
            <a:r>
              <a:rPr lang="ar-SA" sz="2000" b="1" dirty="0" smtClean="0"/>
              <a:t> , </a:t>
            </a:r>
            <a:r>
              <a:rPr lang="ar-SA" sz="2000" b="1" dirty="0" err="1" smtClean="0"/>
              <a:t>والصومال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والسودان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وسوريا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وتونس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وتركيا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واليمن .</a:t>
            </a:r>
            <a:endParaRPr lang="en-US" sz="2000" b="1" dirty="0" smtClean="0"/>
          </a:p>
          <a:p>
            <a:endParaRPr lang="en-US" sz="20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500166" y="142852"/>
            <a:ext cx="7429552" cy="6771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000" dirty="0" smtClean="0"/>
          </a:p>
          <a:p>
            <a:endParaRPr lang="ar-SA" dirty="0"/>
          </a:p>
        </p:txBody>
      </p:sp>
      <p:sp>
        <p:nvSpPr>
          <p:cNvPr id="3" name="مربع نص 2"/>
          <p:cNvSpPr txBox="1"/>
          <p:nvPr/>
        </p:nvSpPr>
        <p:spPr>
          <a:xfrm>
            <a:off x="40059" y="116632"/>
            <a:ext cx="8996437" cy="313932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/>
              <a:t>وقد صدقت السلطات المختصة في ثلاث وعشرين دولة من هذه الدول على الميثاق حتى عام </a:t>
            </a:r>
            <a:r>
              <a:rPr lang="ar-SA" sz="2000" b="1" dirty="0" err="1" smtClean="0"/>
              <a:t>1973م</a:t>
            </a:r>
            <a:r>
              <a:rPr lang="ar-SA" sz="2000" b="1" dirty="0" smtClean="0"/>
              <a:t> كما </a:t>
            </a:r>
          </a:p>
          <a:p>
            <a:r>
              <a:rPr lang="ar-SA" sz="2000" b="1" dirty="0" smtClean="0"/>
              <a:t>طلبت دول أخرى الانضمام إليه </a:t>
            </a:r>
            <a:r>
              <a:rPr lang="ar-SA" sz="2000" b="1" dirty="0" err="1" smtClean="0"/>
              <a:t>منها </a:t>
            </a:r>
            <a:r>
              <a:rPr lang="ar-SA" sz="2000" b="1" dirty="0" smtClean="0"/>
              <a:t>: </a:t>
            </a:r>
            <a:r>
              <a:rPr lang="ar-SA" sz="2000" b="1" dirty="0" err="1" smtClean="0"/>
              <a:t>غامبيا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والكمرون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واوغندة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وفولتا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العليا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وغابون</a:t>
            </a:r>
            <a:r>
              <a:rPr lang="ar-SA" sz="2000" b="1" dirty="0" smtClean="0"/>
              <a:t> , وغينية </a:t>
            </a:r>
          </a:p>
          <a:p>
            <a:r>
              <a:rPr lang="ar-SA" sz="2000" b="1" dirty="0" err="1" smtClean="0"/>
              <a:t>بيساو .</a:t>
            </a:r>
            <a:r>
              <a:rPr lang="ar-SA" sz="2000" b="1" dirty="0" smtClean="0"/>
              <a:t> وطلب العراق </a:t>
            </a:r>
            <a:r>
              <a:rPr lang="ar-SA" sz="2000" b="1" dirty="0" err="1" smtClean="0"/>
              <a:t>الإنضمام</a:t>
            </a:r>
            <a:r>
              <a:rPr lang="ar-SA" sz="2000" b="1" dirty="0" smtClean="0"/>
              <a:t> إلى المؤتمر الإسلامي </a:t>
            </a:r>
            <a:r>
              <a:rPr lang="ar-SA" sz="2000" b="1" dirty="0" err="1" smtClean="0"/>
              <a:t>كمراقب .</a:t>
            </a:r>
            <a:r>
              <a:rPr lang="ar-SA" sz="2000" b="1" dirty="0" smtClean="0"/>
              <a:t> وتمثلت في مؤتمر لاهور عام </a:t>
            </a:r>
            <a:r>
              <a:rPr lang="ar-SA" sz="2000" b="1" dirty="0" err="1" smtClean="0"/>
              <a:t>1974م</a:t>
            </a:r>
            <a:endParaRPr lang="ar-SA" sz="2000" b="1" dirty="0" smtClean="0"/>
          </a:p>
          <a:p>
            <a:r>
              <a:rPr lang="ar-SA" sz="2000" b="1" dirty="0" smtClean="0"/>
              <a:t> أعظم تظاهرة </a:t>
            </a:r>
            <a:r>
              <a:rPr lang="ar-SA" sz="2000" b="1" dirty="0" err="1" smtClean="0"/>
              <a:t>إسلامية .</a:t>
            </a:r>
            <a:endParaRPr lang="en-US" sz="2000" b="1" dirty="0" smtClean="0"/>
          </a:p>
          <a:p>
            <a:r>
              <a:rPr lang="ar-SA" sz="2000" b="1" dirty="0" smtClean="0"/>
              <a:t>ويمثل النشاط الرئيسي لهذه المنظمة على مستوى وزراء خارجية الدول الإسلامية أو ملوكها </a:t>
            </a:r>
            <a:r>
              <a:rPr lang="ar-SA" sz="2000" b="1" dirty="0" err="1" smtClean="0"/>
              <a:t>ورؤسائها .</a:t>
            </a:r>
            <a:endParaRPr lang="ar-SA" sz="2000" b="1" dirty="0" smtClean="0"/>
          </a:p>
          <a:p>
            <a:r>
              <a:rPr lang="ar-SA" sz="2000" b="1" dirty="0" smtClean="0"/>
              <a:t> وقد ازداد عدد الدول الإسلامية المشاركة في هذه المنظمة فبلغ عام </a:t>
            </a:r>
            <a:r>
              <a:rPr lang="ar-SA" sz="2000" b="1" dirty="0" err="1" smtClean="0"/>
              <a:t>1405هـ</a:t>
            </a:r>
            <a:r>
              <a:rPr lang="ar-SA" sz="2000" b="1" dirty="0" smtClean="0"/>
              <a:t> في مؤتمر صنعاء 44 </a:t>
            </a:r>
            <a:r>
              <a:rPr lang="ar-SA" sz="2000" b="1" dirty="0" err="1" smtClean="0"/>
              <a:t>دولة .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وهو المؤتمر الخامس عشر لوزراء خارجية الدول </a:t>
            </a:r>
            <a:r>
              <a:rPr lang="ar-SA" sz="2000" b="1" dirty="0" err="1" smtClean="0"/>
              <a:t>الإسلامية .</a:t>
            </a:r>
            <a:endParaRPr lang="en-US" sz="2000" b="1" dirty="0" smtClean="0"/>
          </a:p>
          <a:p>
            <a:r>
              <a:rPr lang="ar-SA" sz="2000" b="1" dirty="0" smtClean="0"/>
              <a:t>وتهتم منظمة المؤتمر الإسلامي بالمسلمين في جميع أجزاء </a:t>
            </a:r>
            <a:r>
              <a:rPr lang="ar-SA" sz="2000" b="1" dirty="0" err="1" smtClean="0"/>
              <a:t>العالم </a:t>
            </a:r>
            <a:r>
              <a:rPr lang="ar-SA" sz="2000" b="1" dirty="0" smtClean="0"/>
              <a:t>، بحيث أصبحت ملجأ كل الجماعات و</a:t>
            </a:r>
          </a:p>
          <a:p>
            <a:r>
              <a:rPr lang="ar-SA" sz="2000" b="1" dirty="0" smtClean="0"/>
              <a:t>الأقليات المسلمة في العالم </a:t>
            </a:r>
            <a:endParaRPr lang="en-US" sz="2000" b="1" dirty="0" smtClean="0"/>
          </a:p>
          <a:p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-51439" y="2852936"/>
            <a:ext cx="9159943" cy="252376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000" b="1" dirty="0" smtClean="0">
                <a:solidFill>
                  <a:srgbClr val="0070C0"/>
                </a:solidFill>
              </a:rPr>
              <a:t>أهداف </a:t>
            </a:r>
            <a:r>
              <a:rPr lang="ar-SA" sz="4000" b="1" dirty="0" err="1" smtClean="0">
                <a:solidFill>
                  <a:srgbClr val="0070C0"/>
                </a:solidFill>
              </a:rPr>
              <a:t>المنظمة :</a:t>
            </a:r>
            <a:endParaRPr lang="en-US" sz="4000" b="1" dirty="0" smtClean="0">
              <a:solidFill>
                <a:srgbClr val="0070C0"/>
              </a:solidFill>
            </a:endParaRPr>
          </a:p>
          <a:p>
            <a:r>
              <a:rPr lang="ar-SA" sz="2000" b="1" dirty="0" smtClean="0"/>
              <a:t>ورد في مقدمة ميثاق المؤتمر الإسلامي </a:t>
            </a:r>
            <a:r>
              <a:rPr lang="ar-SA" sz="2000" b="1" dirty="0" err="1" smtClean="0"/>
              <a:t>مايوضح</a:t>
            </a:r>
            <a:r>
              <a:rPr lang="ar-SA" sz="2000" b="1" dirty="0" smtClean="0"/>
              <a:t> أسس التكتل الذي أنشأة </a:t>
            </a:r>
            <a:r>
              <a:rPr lang="ar-SA" sz="2000" b="1" dirty="0" err="1" smtClean="0"/>
              <a:t>فتقول : (</a:t>
            </a:r>
            <a:r>
              <a:rPr lang="ar-SA" sz="2000" b="1" dirty="0" smtClean="0"/>
              <a:t>( إن ممثلي الدول الأعضاء</a:t>
            </a:r>
          </a:p>
          <a:p>
            <a:r>
              <a:rPr lang="ar-SA" sz="2000" b="1" dirty="0" smtClean="0"/>
              <a:t>  وهم مقتنعون بأن عقيدتهم المشتركة تشكل عاملا قويا لتقارب الشعوب </a:t>
            </a:r>
            <a:r>
              <a:rPr lang="ar-SA" sz="2000" b="1" dirty="0" err="1" smtClean="0"/>
              <a:t>الإسلامية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وتفاهمها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وتضامنها...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وإذ يقرون الحفاظ على القيم الروحية </a:t>
            </a:r>
            <a:r>
              <a:rPr lang="ar-SA" sz="2000" b="1" dirty="0" err="1" smtClean="0"/>
              <a:t>والأخلاقية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والإجتماعية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والإقتصادية</a:t>
            </a:r>
            <a:r>
              <a:rPr lang="ar-SA" sz="2000" b="1" dirty="0" smtClean="0"/>
              <a:t> الموجودة في الإسلام والتي تظل </a:t>
            </a:r>
          </a:p>
          <a:p>
            <a:r>
              <a:rPr lang="ar-SA" sz="2000" b="1" dirty="0" smtClean="0"/>
              <a:t>عاملا من العوامل الهامة لتحقيق التقدم بين أبناء </a:t>
            </a:r>
            <a:r>
              <a:rPr lang="ar-SA" sz="2000" b="1" dirty="0" err="1" smtClean="0"/>
              <a:t>البشر ...</a:t>
            </a:r>
            <a:r>
              <a:rPr lang="ar-SA" sz="2000" b="1" dirty="0" smtClean="0"/>
              <a:t> يصممون على توثيق أواصر الصداقة الأخوية </a:t>
            </a:r>
          </a:p>
          <a:p>
            <a:r>
              <a:rPr lang="ar-SA" sz="2000" b="1" dirty="0" smtClean="0"/>
              <a:t>والروحية القائمة بين </a:t>
            </a:r>
            <a:r>
              <a:rPr lang="ar-SA" sz="2000" b="1" dirty="0" err="1" smtClean="0"/>
              <a:t>شعوبهم ...))</a:t>
            </a:r>
            <a:endParaRPr lang="en-US" sz="20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-116972" y="116632"/>
            <a:ext cx="9153468" cy="477053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أما أهداف هذه المنظمة فقد حددتها المادة الثانية من الميثاق على النحو </a:t>
            </a:r>
            <a:r>
              <a:rPr lang="ar-SA" sz="2400" b="1" dirty="0" err="1" smtClean="0">
                <a:solidFill>
                  <a:srgbClr val="0070C0"/>
                </a:solidFill>
              </a:rPr>
              <a:t>التالي :</a:t>
            </a:r>
            <a:r>
              <a:rPr lang="ar-SA" sz="2400" b="1" dirty="0" smtClean="0">
                <a:solidFill>
                  <a:srgbClr val="0070C0"/>
                </a:solidFill>
              </a:rPr>
              <a:t> 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pPr lvl="0"/>
            <a:r>
              <a:rPr lang="ar-SA" sz="2000" b="1" dirty="0" smtClean="0"/>
              <a:t>1- تعزيز التضامن الإسلامي بين الدول </a:t>
            </a:r>
            <a:r>
              <a:rPr lang="ar-SA" sz="2000" b="1" dirty="0" err="1" smtClean="0"/>
              <a:t>الأعضاء .</a:t>
            </a:r>
            <a:endParaRPr lang="en-US" sz="2000" b="1" dirty="0" smtClean="0"/>
          </a:p>
          <a:p>
            <a:pPr lvl="0"/>
            <a:r>
              <a:rPr lang="ar-SA" sz="2000" b="1" dirty="0" smtClean="0"/>
              <a:t>2- دعم التعاون بين الدول الأعضاء في المجالات الاقتصادية والاجتماعية والثقافية </a:t>
            </a:r>
            <a:r>
              <a:rPr lang="ar-SA" sz="2000" b="1" dirty="0" err="1" smtClean="0"/>
              <a:t>والعلمية .</a:t>
            </a:r>
            <a:r>
              <a:rPr lang="ar-SA" sz="2000" b="1" dirty="0" smtClean="0"/>
              <a:t> وفي المجالات </a:t>
            </a:r>
          </a:p>
          <a:p>
            <a:pPr lvl="0"/>
            <a:r>
              <a:rPr lang="ar-SA" sz="2000" b="1" dirty="0" smtClean="0"/>
              <a:t>الحيوية </a:t>
            </a:r>
            <a:r>
              <a:rPr lang="ar-SA" sz="2000" b="1" dirty="0" err="1" smtClean="0"/>
              <a:t>الآخرى ...</a:t>
            </a:r>
            <a:endParaRPr lang="en-US" sz="2000" b="1" dirty="0" smtClean="0"/>
          </a:p>
          <a:p>
            <a:pPr lvl="0"/>
            <a:r>
              <a:rPr lang="ar-SA" sz="2000" b="1" dirty="0" smtClean="0"/>
              <a:t>3- العمل على محو التفرقة العنصرية والقضاء على الاستعمار في جميع </a:t>
            </a:r>
            <a:r>
              <a:rPr lang="ar-SA" sz="2000" b="1" dirty="0" err="1" smtClean="0"/>
              <a:t>أشكاله .</a:t>
            </a:r>
            <a:endParaRPr lang="en-US" sz="2000" b="1" dirty="0" smtClean="0"/>
          </a:p>
          <a:p>
            <a:pPr lvl="0"/>
            <a:r>
              <a:rPr lang="ar-SA" sz="2000" b="1" dirty="0" smtClean="0"/>
              <a:t>4- اتخاذ التدابير اللازمة لدعم السلام والأمن الدوليين القائمين على </a:t>
            </a:r>
            <a:r>
              <a:rPr lang="ar-SA" sz="2000" b="1" dirty="0" err="1" smtClean="0"/>
              <a:t>العدل .</a:t>
            </a:r>
            <a:endParaRPr lang="en-US" sz="2000" b="1" dirty="0" smtClean="0"/>
          </a:p>
          <a:p>
            <a:pPr lvl="0"/>
            <a:r>
              <a:rPr lang="ar-SA" sz="2000" b="1" dirty="0" smtClean="0"/>
              <a:t>5- تنسيق العمل من أجل الحفاظ على سلامة الأماكن </a:t>
            </a:r>
            <a:r>
              <a:rPr lang="ar-SA" sz="2000" b="1" dirty="0" err="1" smtClean="0"/>
              <a:t>المقدسة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وتحريرها </a:t>
            </a:r>
            <a:r>
              <a:rPr lang="ar-SA" sz="2000" b="1" dirty="0" smtClean="0"/>
              <a:t>, ودعم كفاح الشعب </a:t>
            </a:r>
            <a:r>
              <a:rPr lang="ar-SA" sz="2000" b="1" dirty="0" err="1" smtClean="0"/>
              <a:t>الفلسطيني ,</a:t>
            </a:r>
            <a:r>
              <a:rPr lang="ar-SA" sz="2000" b="1" dirty="0" smtClean="0"/>
              <a:t> </a:t>
            </a:r>
          </a:p>
          <a:p>
            <a:pPr lvl="0"/>
            <a:r>
              <a:rPr lang="ar-SA" sz="2000" b="1" dirty="0" smtClean="0"/>
              <a:t>ومساعدته على استرجاع </a:t>
            </a:r>
            <a:r>
              <a:rPr lang="ar-SA" sz="2000" b="1" dirty="0" err="1" smtClean="0"/>
              <a:t>حقوقه </a:t>
            </a:r>
            <a:r>
              <a:rPr lang="ar-SA" sz="2000" b="1" dirty="0" smtClean="0"/>
              <a:t>, وتحرير </a:t>
            </a:r>
            <a:r>
              <a:rPr lang="ar-SA" sz="2000" b="1" dirty="0" err="1" smtClean="0"/>
              <a:t>أراضيه .</a:t>
            </a:r>
            <a:endParaRPr lang="ar-SA" sz="2000" b="1" dirty="0" smtClean="0"/>
          </a:p>
          <a:p>
            <a:pPr lvl="0"/>
            <a:r>
              <a:rPr lang="ar-SA" sz="2000" b="1" dirty="0" smtClean="0"/>
              <a:t>6- دعم كفاح جميع الشعوب الإسلامية في سبيل المحافظة على كرامتها واستقلالها وحقوقها </a:t>
            </a:r>
            <a:r>
              <a:rPr lang="ar-SA" sz="2000" b="1" dirty="0" err="1" smtClean="0"/>
              <a:t>الوطنية .</a:t>
            </a:r>
            <a:endParaRPr lang="en-US" sz="2000" b="1" dirty="0" smtClean="0"/>
          </a:p>
          <a:p>
            <a:pPr lvl="0"/>
            <a:r>
              <a:rPr lang="ar-SA" sz="2000" b="1" dirty="0" smtClean="0"/>
              <a:t>7- إيجاد المناخ لتعزيز التعاون والتفاهم بين الدول الأعضاء والدول </a:t>
            </a:r>
            <a:r>
              <a:rPr lang="ar-SA" sz="2000" b="1" dirty="0" err="1" smtClean="0"/>
              <a:t>الأخرى .</a:t>
            </a:r>
            <a:endParaRPr lang="en-US" sz="2000" b="1" dirty="0" smtClean="0"/>
          </a:p>
          <a:p>
            <a:r>
              <a:rPr lang="ar-SA" sz="2000" b="1" dirty="0" smtClean="0"/>
              <a:t>وقد تبنى الملك فيصل بن عبد العزيز الدعوة إلى التضامن الإسلامي للوقوف في وجه المخططات </a:t>
            </a:r>
            <a:r>
              <a:rPr lang="ar-SA" sz="2000" b="1" dirty="0" err="1" smtClean="0"/>
              <a:t>الإستعمارية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,</a:t>
            </a:r>
            <a:endParaRPr lang="ar-SA" sz="2000" b="1" dirty="0" smtClean="0"/>
          </a:p>
          <a:p>
            <a:r>
              <a:rPr lang="ar-SA" sz="2000" b="1" dirty="0" smtClean="0"/>
              <a:t> ولم </a:t>
            </a:r>
            <a:r>
              <a:rPr lang="ar-SA" sz="2000" b="1" dirty="0" err="1" smtClean="0"/>
              <a:t>شعث</a:t>
            </a:r>
            <a:r>
              <a:rPr lang="ar-SA" sz="2000" b="1" dirty="0" smtClean="0"/>
              <a:t> المسلمين ومجابهة الغزو الفكري بجميع </a:t>
            </a:r>
            <a:r>
              <a:rPr lang="ar-SA" sz="2000" b="1" dirty="0" err="1" smtClean="0"/>
              <a:t>أشكاله </a:t>
            </a:r>
            <a:r>
              <a:rPr lang="ar-SA" sz="2000" b="1" dirty="0" smtClean="0"/>
              <a:t>, وقام من أجل ذلك بعدة جولات في البلاد </a:t>
            </a:r>
          </a:p>
          <a:p>
            <a:r>
              <a:rPr lang="ar-SA" sz="2000" b="1" dirty="0" smtClean="0"/>
              <a:t>الإسلامية </a:t>
            </a:r>
            <a:r>
              <a:rPr lang="ar-SA" sz="2000" b="1" dirty="0" err="1" smtClean="0"/>
              <a:t>كالمغرب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وغينيا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ومالي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وتونس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والجزائر </a:t>
            </a:r>
            <a:r>
              <a:rPr lang="ar-SA" sz="2000" b="1" dirty="0" smtClean="0"/>
              <a:t>, و </a:t>
            </a:r>
            <a:r>
              <a:rPr lang="ar-SA" sz="2000" b="1" dirty="0" err="1" smtClean="0"/>
              <a:t>السنغال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واوغندا</a:t>
            </a:r>
            <a:r>
              <a:rPr lang="ar-SA" sz="2000" b="1" dirty="0" smtClean="0"/>
              <a:t> , </a:t>
            </a:r>
            <a:r>
              <a:rPr lang="ar-SA" sz="2000" b="1" dirty="0" err="1" smtClean="0"/>
              <a:t>وتشاد </a:t>
            </a:r>
            <a:r>
              <a:rPr lang="ar-SA" sz="2000" b="1" dirty="0" smtClean="0"/>
              <a:t>, </a:t>
            </a:r>
            <a:r>
              <a:rPr lang="ar-SA" sz="2000" b="1" dirty="0" err="1" smtClean="0"/>
              <a:t>وموريتانيا ,</a:t>
            </a:r>
            <a:r>
              <a:rPr lang="ar-SA" sz="2000" b="1" dirty="0" smtClean="0"/>
              <a:t> </a:t>
            </a:r>
          </a:p>
          <a:p>
            <a:r>
              <a:rPr lang="ar-SA" sz="2000" b="1" dirty="0" err="1" smtClean="0"/>
              <a:t>والنيجر </a:t>
            </a:r>
            <a:r>
              <a:rPr lang="ar-SA" sz="2000" b="1" dirty="0" smtClean="0"/>
              <a:t>, كما أرسلت المملكة عدة بعثات </a:t>
            </a:r>
            <a:r>
              <a:rPr lang="ar-SA" sz="2000" b="1" dirty="0" err="1" smtClean="0"/>
              <a:t>لأفريقيا </a:t>
            </a:r>
            <a:r>
              <a:rPr lang="ar-SA" sz="2000" b="1" dirty="0" smtClean="0"/>
              <a:t>, واستقبلت مئات الطلاب في الجامعة الإسلامية و الجامعات</a:t>
            </a:r>
          </a:p>
          <a:p>
            <a:r>
              <a:rPr lang="ar-SA" sz="2000" b="1" dirty="0" smtClean="0"/>
              <a:t> </a:t>
            </a:r>
            <a:r>
              <a:rPr lang="ar-SA" sz="2000" b="1" dirty="0" err="1" smtClean="0"/>
              <a:t>الأخرى ,</a:t>
            </a:r>
            <a:r>
              <a:rPr lang="ar-SA" sz="2000" b="1" dirty="0" smtClean="0"/>
              <a:t> 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-173758" y="188640"/>
            <a:ext cx="9113392" cy="58169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rgbClr val="0070C0"/>
                </a:solidFill>
              </a:rPr>
              <a:t>وكان من نتائج هذه </a:t>
            </a:r>
            <a:r>
              <a:rPr lang="ar-SA" sz="3200" b="1" dirty="0" err="1" smtClean="0">
                <a:solidFill>
                  <a:srgbClr val="0070C0"/>
                </a:solidFill>
              </a:rPr>
              <a:t>الدعوة :</a:t>
            </a:r>
            <a:endParaRPr lang="ar-SA" sz="3200" b="1" dirty="0" smtClean="0">
              <a:solidFill>
                <a:srgbClr val="0070C0"/>
              </a:solidFill>
            </a:endParaRPr>
          </a:p>
          <a:p>
            <a:r>
              <a:rPr lang="ar-SA" sz="2000" b="1" dirty="0" smtClean="0"/>
              <a:t>  1- تنبهت الدول الأفريقية للخطر الصهيوني الذي تسلل إليها منذ سنة </a:t>
            </a:r>
            <a:r>
              <a:rPr lang="ar-SA" sz="2000" b="1" dirty="0" err="1" smtClean="0"/>
              <a:t>1376هـ</a:t>
            </a:r>
            <a:r>
              <a:rPr lang="ar-SA" sz="2000" b="1" dirty="0" smtClean="0"/>
              <a:t>  وبعد احتلال إسرائيل </a:t>
            </a:r>
          </a:p>
          <a:p>
            <a:r>
              <a:rPr lang="ar-SA" sz="2000" b="1" dirty="0" err="1" smtClean="0"/>
              <a:t>لمضائق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تيران</a:t>
            </a:r>
            <a:r>
              <a:rPr lang="ar-SA" sz="2000" b="1" dirty="0" smtClean="0"/>
              <a:t> وخليج </a:t>
            </a:r>
            <a:r>
              <a:rPr lang="ar-SA" sz="2000" b="1" dirty="0" err="1" smtClean="0"/>
              <a:t>العقبة </a:t>
            </a:r>
            <a:r>
              <a:rPr lang="ar-SA" sz="2000" b="1" dirty="0" smtClean="0"/>
              <a:t>, وصارت السفن  اليهودية تسير في البحر الأحمر والمحيط الهندي </a:t>
            </a:r>
          </a:p>
          <a:p>
            <a:r>
              <a:rPr lang="ar-SA" sz="2000" b="1" dirty="0" smtClean="0"/>
              <a:t>وتتصل مباشرة بشرق افريقيا وبعد اتصالات فيصل قطعت الدول الأفريقية علاقاتها السياسية مع الصهيونية </a:t>
            </a:r>
          </a:p>
          <a:p>
            <a:r>
              <a:rPr lang="ar-SA" sz="2000" b="1" dirty="0" smtClean="0"/>
              <a:t>وانقلب كثير منها إلى موالاة البلاد </a:t>
            </a:r>
            <a:r>
              <a:rPr lang="ar-SA" sz="2000" b="1" dirty="0" err="1" smtClean="0"/>
              <a:t>الإسلامية .</a:t>
            </a:r>
            <a:endParaRPr lang="en-US" sz="2000" b="1" dirty="0" smtClean="0"/>
          </a:p>
          <a:p>
            <a:r>
              <a:rPr lang="ar-SA" sz="2000" b="1" dirty="0" smtClean="0"/>
              <a:t>2- </a:t>
            </a:r>
            <a:r>
              <a:rPr lang="ar-SA" sz="2000" b="1" dirty="0" err="1" smtClean="0"/>
              <a:t>أنشيء</a:t>
            </a:r>
            <a:r>
              <a:rPr lang="ar-SA" sz="2000" b="1" dirty="0" smtClean="0"/>
              <a:t> البنك الإسلامي للتنمية ليسد الفراغ في مساعدة الدول الأفريقية </a:t>
            </a:r>
            <a:r>
              <a:rPr lang="ar-SA" sz="2000" b="1" dirty="0" err="1" smtClean="0"/>
              <a:t>النامية </a:t>
            </a:r>
            <a:r>
              <a:rPr lang="ar-SA" sz="2000" b="1" dirty="0" smtClean="0"/>
              <a:t>, وليقوم بمشاريع التنمية </a:t>
            </a:r>
          </a:p>
          <a:p>
            <a:r>
              <a:rPr lang="ar-SA" sz="2000" b="1" dirty="0" err="1" smtClean="0"/>
              <a:t>الإقتصادية</a:t>
            </a:r>
            <a:r>
              <a:rPr lang="ar-SA" sz="2000" b="1" dirty="0" smtClean="0"/>
              <a:t> على أسس خالية من المعاملات </a:t>
            </a:r>
            <a:r>
              <a:rPr lang="ar-SA" sz="2000" b="1" dirty="0" err="1" smtClean="0"/>
              <a:t>الربوية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.</a:t>
            </a:r>
            <a:endParaRPr lang="en-US" sz="2000" b="1" dirty="0" smtClean="0"/>
          </a:p>
          <a:p>
            <a:r>
              <a:rPr lang="ar-SA" sz="2000" b="1" dirty="0" smtClean="0"/>
              <a:t>3- انشئت الأمانة العامة للدول الإسلامية </a:t>
            </a:r>
            <a:r>
              <a:rPr lang="ar-SA" sz="2000" b="1" dirty="0" err="1" smtClean="0"/>
              <a:t>بجدة </a:t>
            </a:r>
            <a:r>
              <a:rPr lang="ar-SA" sz="2000" b="1" dirty="0" smtClean="0"/>
              <a:t>, بعد انعقاد عدة دورات لملوك ورؤساء الدول الإسلامية </a:t>
            </a:r>
          </a:p>
          <a:p>
            <a:r>
              <a:rPr lang="ar-SA" sz="2000" b="1" dirty="0" smtClean="0"/>
              <a:t>( منظمة الدول </a:t>
            </a:r>
            <a:r>
              <a:rPr lang="ar-SA" sz="2000" b="1" dirty="0" err="1" smtClean="0"/>
              <a:t>الإسلامية </a:t>
            </a:r>
            <a:r>
              <a:rPr lang="ar-SA" sz="2000" b="1" dirty="0" smtClean="0"/>
              <a:t>) فعقدت عدة مؤتمرات قمة إسلامية أسفر الثالث  منها عن تأسيس مجمع الفقه </a:t>
            </a:r>
          </a:p>
          <a:p>
            <a:r>
              <a:rPr lang="ar-SA" sz="2000" b="1" dirty="0" smtClean="0"/>
              <a:t>الإسلامي في مكة </a:t>
            </a:r>
            <a:r>
              <a:rPr lang="ar-SA" sz="2000" b="1" dirty="0" err="1" smtClean="0"/>
              <a:t>المكرمة .</a:t>
            </a:r>
            <a:endParaRPr lang="en-US" sz="2000" b="1" dirty="0" smtClean="0"/>
          </a:p>
          <a:p>
            <a:r>
              <a:rPr lang="ar-SA" sz="2000" b="1" dirty="0" smtClean="0"/>
              <a:t>4- </a:t>
            </a:r>
            <a:r>
              <a:rPr lang="ar-SA" sz="2000" b="1" dirty="0" err="1" smtClean="0"/>
              <a:t>أنشيء</a:t>
            </a:r>
            <a:r>
              <a:rPr lang="ar-SA" sz="2000" b="1" dirty="0" smtClean="0"/>
              <a:t> المجلس الأعلى للمساجد وبدأ العمل في التنسيق بين مؤسسات الدعوة في العالم الإسلامي ورعاية</a:t>
            </a:r>
          </a:p>
          <a:p>
            <a:r>
              <a:rPr lang="ar-SA" sz="2000" b="1" dirty="0" smtClean="0"/>
              <a:t> المساجد و عمارتها وتكوين </a:t>
            </a:r>
            <a:r>
              <a:rPr lang="ar-SA" sz="2000" b="1" dirty="0" err="1" smtClean="0"/>
              <a:t>الدعاة .</a:t>
            </a:r>
            <a:endParaRPr lang="en-US" sz="2000" b="1" dirty="0" smtClean="0"/>
          </a:p>
          <a:p>
            <a:r>
              <a:rPr lang="ar-SA" sz="2000" b="1" dirty="0" smtClean="0"/>
              <a:t>5- تبني القضايا الإسلامية ومد يد العون إلى الشعوب والأقليات المسلمة التي تعاني الظلم </a:t>
            </a:r>
            <a:r>
              <a:rPr lang="ar-SA" sz="2000" b="1" dirty="0" err="1" smtClean="0"/>
              <a:t>والاضطهاد </a:t>
            </a:r>
            <a:r>
              <a:rPr lang="ar-SA" sz="2000" b="1" dirty="0" smtClean="0"/>
              <a:t>: فعقد </a:t>
            </a:r>
          </a:p>
          <a:p>
            <a:r>
              <a:rPr lang="ar-SA" sz="2000" b="1" dirty="0" smtClean="0"/>
              <a:t>في السنوات الأخيرة العديد من المؤتمرات والندوات الإسلامية وتكررت اللقاءات الرسمية والشعبية بين قادة </a:t>
            </a:r>
          </a:p>
          <a:p>
            <a:r>
              <a:rPr lang="ar-SA" sz="2000" b="1" dirty="0" smtClean="0"/>
              <a:t>الفكر الإسلامي للتداول في شئون المسلمين ومد يد العون إلى الشعوب والأقليات التي تعاني الظلم </a:t>
            </a:r>
            <a:r>
              <a:rPr lang="ar-SA" sz="2000" b="1" dirty="0" err="1" smtClean="0"/>
              <a:t>والإضطهاد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 ففي أعمال مؤتمر القمة الإسلامي الثالث الذي عقد في ربيع الأول سنة </a:t>
            </a:r>
            <a:r>
              <a:rPr lang="ar-SA" sz="2000" b="1" dirty="0" err="1" smtClean="0"/>
              <a:t>1401هأ</a:t>
            </a:r>
            <a:r>
              <a:rPr lang="ar-SA" sz="2000" b="1" dirty="0" smtClean="0"/>
              <a:t> أضيف موضوع الأقليات </a:t>
            </a:r>
          </a:p>
          <a:p>
            <a:r>
              <a:rPr lang="ar-SA" sz="2000" b="1" dirty="0" smtClean="0"/>
              <a:t>المسلمة إلى جدول أعمال مؤتمر القمة بناء على موافقة مؤتمر وزراء خارجية العالم الإسلامي الثاني عشر</a:t>
            </a:r>
          </a:p>
          <a:p>
            <a:r>
              <a:rPr lang="ar-SA" sz="2000" b="1" dirty="0" smtClean="0"/>
              <a:t> الذي عقد بمدينة </a:t>
            </a:r>
            <a:r>
              <a:rPr lang="ar-SA" sz="2000" b="1" dirty="0" err="1" smtClean="0"/>
              <a:t>الطائف .</a:t>
            </a:r>
            <a:r>
              <a:rPr lang="ar-SA" sz="2000" b="1" dirty="0" smtClean="0"/>
              <a:t> 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8425256" y="214290"/>
            <a:ext cx="18473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SA" sz="2000" dirty="0"/>
          </a:p>
          <a:p>
            <a:endParaRPr lang="ar-SA" sz="2000" dirty="0" smtClean="0"/>
          </a:p>
        </p:txBody>
      </p:sp>
      <p:sp>
        <p:nvSpPr>
          <p:cNvPr id="3" name="مربع نص 2"/>
          <p:cNvSpPr txBox="1"/>
          <p:nvPr/>
        </p:nvSpPr>
        <p:spPr>
          <a:xfrm>
            <a:off x="-99402" y="188640"/>
            <a:ext cx="9135898" cy="418576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/>
              <a:t>كما </a:t>
            </a:r>
            <a:r>
              <a:rPr lang="ar-SA" sz="2000" b="1" dirty="0" err="1" smtClean="0"/>
              <a:t>أنشيء</a:t>
            </a:r>
            <a:r>
              <a:rPr lang="ar-SA" sz="2000" b="1" dirty="0" smtClean="0"/>
              <a:t> معهد شئون الأقليات المسلمة التابع لجامعة الملك </a:t>
            </a:r>
            <a:r>
              <a:rPr lang="ar-SA" sz="2000" b="1" dirty="0" err="1" smtClean="0"/>
              <a:t>عبدالعزيز</a:t>
            </a:r>
            <a:r>
              <a:rPr lang="ar-SA" sz="2000" b="1" dirty="0" smtClean="0"/>
              <a:t> بجدة لخدمة الأقليات المسلمة ودراسة</a:t>
            </a:r>
          </a:p>
          <a:p>
            <a:r>
              <a:rPr lang="ar-SA" sz="2000" b="1" dirty="0" smtClean="0"/>
              <a:t> </a:t>
            </a:r>
            <a:r>
              <a:rPr lang="ar-SA" sz="2000" b="1" dirty="0" err="1" smtClean="0"/>
              <a:t>مشكلاتها .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و أنشئت إذاعة نداء الإسلام في مكة المكرمة لخدمة قضايا الأقليات </a:t>
            </a:r>
            <a:r>
              <a:rPr lang="ar-SA" sz="2000" b="1" dirty="0" err="1" smtClean="0"/>
              <a:t>أيضا .</a:t>
            </a:r>
            <a:r>
              <a:rPr lang="ar-SA" sz="2000" b="1" dirty="0" smtClean="0"/>
              <a:t> وأصبحت الجامعة الإسلامية </a:t>
            </a:r>
          </a:p>
          <a:p>
            <a:r>
              <a:rPr lang="ar-SA" sz="2000" b="1" dirty="0" smtClean="0"/>
              <a:t>بالمدينة المنورة </a:t>
            </a:r>
            <a:r>
              <a:rPr lang="ar-SA" sz="2000" b="1" dirty="0" err="1" smtClean="0"/>
              <a:t>تحمعا</a:t>
            </a:r>
            <a:r>
              <a:rPr lang="ar-SA" sz="2000" b="1" dirty="0" smtClean="0"/>
              <a:t> كبيرا لأبناء المسلمين ومنبرا إسلاميا كبيرا عقد فيها المؤتمر الإسلامي لتوجيه الدعوة </a:t>
            </a:r>
          </a:p>
          <a:p>
            <a:r>
              <a:rPr lang="ar-SA" sz="2000" b="1" dirty="0" smtClean="0"/>
              <a:t>وإعداد الدعاة الأول </a:t>
            </a:r>
            <a:r>
              <a:rPr lang="ar-SA" sz="2000" b="1" dirty="0" err="1" smtClean="0"/>
              <a:t>والثاني .</a:t>
            </a:r>
            <a:endParaRPr lang="en-US" sz="2000" b="1" dirty="0" smtClean="0"/>
          </a:p>
          <a:p>
            <a:r>
              <a:rPr lang="ar-SA" sz="2800" b="1" dirty="0" smtClean="0">
                <a:solidFill>
                  <a:srgbClr val="0070C0"/>
                </a:solidFill>
              </a:rPr>
              <a:t>فعقد الأول سنة </a:t>
            </a:r>
            <a:r>
              <a:rPr lang="ar-SA" sz="2800" b="1" dirty="0" err="1" smtClean="0">
                <a:solidFill>
                  <a:srgbClr val="0070C0"/>
                </a:solidFill>
              </a:rPr>
              <a:t>1397هـ</a:t>
            </a:r>
            <a:r>
              <a:rPr lang="ar-SA" sz="2800" b="1" dirty="0" smtClean="0">
                <a:solidFill>
                  <a:srgbClr val="0070C0"/>
                </a:solidFill>
              </a:rPr>
              <a:t> / </a:t>
            </a:r>
            <a:r>
              <a:rPr lang="ar-SA" sz="2800" b="1" dirty="0" err="1" smtClean="0">
                <a:solidFill>
                  <a:srgbClr val="0070C0"/>
                </a:solidFill>
              </a:rPr>
              <a:t>1977م</a:t>
            </a:r>
            <a:r>
              <a:rPr lang="ar-SA" sz="2800" b="1" dirty="0" smtClean="0">
                <a:solidFill>
                  <a:srgbClr val="0070C0"/>
                </a:solidFill>
              </a:rPr>
              <a:t> وتناولت </a:t>
            </a:r>
            <a:r>
              <a:rPr lang="ar-SA" sz="2800" b="1" dirty="0" err="1" smtClean="0">
                <a:solidFill>
                  <a:srgbClr val="0070C0"/>
                </a:solidFill>
              </a:rPr>
              <a:t>موضوعاته :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lvl="0"/>
            <a:r>
              <a:rPr lang="ar-SA" sz="2000" b="1" dirty="0" smtClean="0"/>
              <a:t>أ- مناهج الدعوة الإسلامية ووسائلها وأساليبها وسبل تعزيزها </a:t>
            </a:r>
            <a:r>
              <a:rPr lang="ar-SA" sz="2000" b="1" dirty="0" err="1" smtClean="0"/>
              <a:t>وتطوراتها .</a:t>
            </a:r>
            <a:endParaRPr lang="en-US" sz="2000" b="1" dirty="0" smtClean="0"/>
          </a:p>
          <a:p>
            <a:pPr lvl="0"/>
            <a:r>
              <a:rPr lang="ar-SA" sz="2000" b="1" dirty="0" smtClean="0"/>
              <a:t>ب- اعداد الدعاة ومشاكل الدعوة في العصر الحديث ووسائل التغلب </a:t>
            </a:r>
            <a:r>
              <a:rPr lang="ar-SA" sz="2000" b="1" dirty="0" err="1" smtClean="0"/>
              <a:t>عليها .</a:t>
            </a:r>
            <a:endParaRPr lang="en-US" sz="2000" b="1" dirty="0" smtClean="0"/>
          </a:p>
          <a:p>
            <a:r>
              <a:rPr lang="ar-SA" sz="2000" b="1" dirty="0" smtClean="0"/>
              <a:t>ج- وسائل الإعلام ودورها في توجيه الأفراد والجماعات والمجتمعات وآثارها المضادة للدعوة الإسلامية و</a:t>
            </a:r>
          </a:p>
          <a:p>
            <a:r>
              <a:rPr lang="ar-SA" sz="2000" b="1" dirty="0" err="1" smtClean="0"/>
              <a:t>مايجب</a:t>
            </a:r>
            <a:r>
              <a:rPr lang="ar-SA" sz="2000" b="1" dirty="0" smtClean="0"/>
              <a:t> اتخاذه </a:t>
            </a:r>
            <a:r>
              <a:rPr lang="ar-SA" sz="2000" b="1" dirty="0" err="1" smtClean="0"/>
              <a:t>بإزائها .</a:t>
            </a:r>
            <a:endParaRPr lang="en-US" sz="2000" b="1" dirty="0" smtClean="0"/>
          </a:p>
          <a:p>
            <a:r>
              <a:rPr lang="ar-SA" sz="2000" b="1" dirty="0" smtClean="0"/>
              <a:t>وقد صدر عن هذا المؤتمر 98 توصية تمثل منهجا متكاملا للدعوة وإعداد </a:t>
            </a:r>
            <a:r>
              <a:rPr lang="ar-SA" sz="2000" b="1" dirty="0" err="1" smtClean="0"/>
              <a:t>الدعاة </a:t>
            </a:r>
            <a:r>
              <a:rPr lang="ar-SA" sz="2000" b="1" dirty="0" smtClean="0"/>
              <a:t>, وطالب الحكومات كلها </a:t>
            </a:r>
          </a:p>
          <a:p>
            <a:r>
              <a:rPr lang="ar-SA" sz="2000" b="1" dirty="0" smtClean="0"/>
              <a:t>بنبذ القوانين الوضعية والعودة إلى الشريعة </a:t>
            </a:r>
            <a:r>
              <a:rPr lang="ar-SA" sz="2000" b="1" dirty="0" err="1" smtClean="0"/>
              <a:t>الإسلامية .</a:t>
            </a:r>
            <a:endParaRPr lang="en-US" sz="2000" b="1" dirty="0" smtClean="0"/>
          </a:p>
          <a:p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05782" y="4005064"/>
            <a:ext cx="8930714" cy="295465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وأما المؤتمر الثاني فعقد عام </a:t>
            </a:r>
            <a:r>
              <a:rPr lang="ar-SA" sz="2400" b="1" dirty="0" err="1" smtClean="0">
                <a:solidFill>
                  <a:srgbClr val="0070C0"/>
                </a:solidFill>
              </a:rPr>
              <a:t>1404هـ</a:t>
            </a:r>
            <a:r>
              <a:rPr lang="ar-SA" sz="2400" b="1" dirty="0" smtClean="0">
                <a:solidFill>
                  <a:srgbClr val="0070C0"/>
                </a:solidFill>
              </a:rPr>
              <a:t> / 1984 م واشترك فيه علماء ودعاة من العالم </a:t>
            </a:r>
          </a:p>
          <a:p>
            <a:r>
              <a:rPr lang="ar-SA" sz="2400" b="1" dirty="0" err="1" smtClean="0">
                <a:solidFill>
                  <a:srgbClr val="0070C0"/>
                </a:solidFill>
              </a:rPr>
              <a:t>الإسلامي </a:t>
            </a:r>
            <a:r>
              <a:rPr lang="ar-SA" sz="2400" b="1" dirty="0" smtClean="0">
                <a:solidFill>
                  <a:srgbClr val="0070C0"/>
                </a:solidFill>
              </a:rPr>
              <a:t>, ومن توصياته التي تعبر عن أماني الأمة </a:t>
            </a:r>
            <a:r>
              <a:rPr lang="ar-SA" sz="2400" b="1" dirty="0" err="1" smtClean="0">
                <a:solidFill>
                  <a:srgbClr val="0070C0"/>
                </a:solidFill>
              </a:rPr>
              <a:t>وآمالها :</a:t>
            </a:r>
            <a:r>
              <a:rPr lang="ar-SA" sz="2400" b="1" dirty="0" smtClean="0">
                <a:solidFill>
                  <a:srgbClr val="0070C0"/>
                </a:solidFill>
              </a:rPr>
              <a:t> 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pPr marL="457200" lvl="0" indent="-457200"/>
            <a:r>
              <a:rPr lang="ar-SA" sz="2000" b="1" dirty="0" smtClean="0"/>
              <a:t> أ- دعوة ولاة الأمور في الأقطار الإسلامية إلى التقارب والوحدة ونبذ القوانين الوضعية باعتبار هذه الأقطار</a:t>
            </a:r>
          </a:p>
          <a:p>
            <a:pPr marL="457200" lvl="0" indent="-457200"/>
            <a:r>
              <a:rPr lang="ar-SA" sz="2000" b="1" dirty="0" smtClean="0"/>
              <a:t> أمة واحدة تترابط وتتفاعل أجزاؤها وتتكامل ثرواتها وطاقتها ويتحد </a:t>
            </a:r>
            <a:r>
              <a:rPr lang="ar-SA" sz="2000" b="1" dirty="0" err="1" smtClean="0"/>
              <a:t>مصيرها .</a:t>
            </a:r>
            <a:endParaRPr lang="ar-SA" sz="2000" b="1" dirty="0" smtClean="0"/>
          </a:p>
          <a:p>
            <a:pPr marL="457200" indent="-457200"/>
            <a:r>
              <a:rPr lang="ar-SA" sz="2000" b="1" dirty="0" smtClean="0"/>
              <a:t>ب- أن تتبنى منظمة المؤتمر الإسلامي إنشاء هيئة للتعاون الإسلامي تعني بدراسة سبل التعاون والتكامل بين</a:t>
            </a:r>
          </a:p>
          <a:p>
            <a:pPr marL="457200" indent="-457200"/>
            <a:r>
              <a:rPr lang="ar-SA" sz="2000" b="1" dirty="0" smtClean="0"/>
              <a:t> الأقطار الإسلامية في جميع مجالات الحياة الصناعية والتجارية </a:t>
            </a:r>
            <a:r>
              <a:rPr lang="ar-SA" sz="2000" b="1" dirty="0" err="1" smtClean="0"/>
              <a:t>والإستثمارية</a:t>
            </a:r>
            <a:r>
              <a:rPr lang="ar-SA" sz="2000" b="1" dirty="0" smtClean="0"/>
              <a:t> والدفاعية والأمنية </a:t>
            </a:r>
          </a:p>
          <a:p>
            <a:pPr marL="457200" indent="-457200"/>
            <a:r>
              <a:rPr lang="ar-SA" sz="2000" b="1" dirty="0" smtClean="0"/>
              <a:t>والزراعية </a:t>
            </a:r>
            <a:r>
              <a:rPr lang="ar-SA" sz="2000" b="1" dirty="0" err="1" smtClean="0"/>
              <a:t>والإجتماعية</a:t>
            </a:r>
            <a:r>
              <a:rPr lang="ar-SA" sz="2000" b="1" dirty="0" smtClean="0"/>
              <a:t> والصحية وغيرها والعمل على تحقيق </a:t>
            </a:r>
            <a:r>
              <a:rPr lang="ar-SA" sz="2000" b="1" dirty="0" err="1" smtClean="0"/>
              <a:t>ذلك .</a:t>
            </a:r>
            <a:endParaRPr lang="en-US" sz="2000" b="1" dirty="0" smtClean="0"/>
          </a:p>
          <a:p>
            <a:pPr marL="457200" lvl="0" indent="-457200"/>
            <a:endParaRPr lang="en-US" sz="20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-64107" y="332656"/>
            <a:ext cx="8962774" cy="344709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/>
              <a:t>ج- دعوة الحكومات الإسلامية إلى اتفاق على ميثاق إسلامي مستمد من الكتاب والسنة يجمع كلمتها ويوحد </a:t>
            </a:r>
          </a:p>
          <a:p>
            <a:r>
              <a:rPr lang="ar-SA" sz="2000" b="1" dirty="0" smtClean="0"/>
              <a:t>سياستها ويعزز قوتها ويجعل ولاءها لدينها وانتصارها بربها لا بالتحالف مع </a:t>
            </a:r>
            <a:r>
              <a:rPr lang="ar-SA" sz="2000" b="1" dirty="0" err="1" smtClean="0"/>
              <a:t>أعدائها </a:t>
            </a:r>
            <a:r>
              <a:rPr lang="ar-SA" sz="2000" b="1" dirty="0" smtClean="0"/>
              <a:t>, وأن تكون العلاقات </a:t>
            </a:r>
          </a:p>
          <a:p>
            <a:r>
              <a:rPr lang="ar-SA" sz="2000" b="1" dirty="0" smtClean="0"/>
              <a:t>الدولية خاضعة للسياسية الشرعية </a:t>
            </a:r>
            <a:r>
              <a:rPr lang="ar-SA" sz="2000" b="1" dirty="0" err="1" smtClean="0"/>
              <a:t>الإسلامية .</a:t>
            </a:r>
            <a:endParaRPr lang="en-US" sz="2000" b="1" dirty="0" smtClean="0"/>
          </a:p>
          <a:p>
            <a:r>
              <a:rPr lang="ar-SA" sz="2000" b="1" dirty="0" smtClean="0"/>
              <a:t>د- أوصى منظمة المؤتمر الإسلامي أن تتبنى القيام بإنشاء المصارف غير </a:t>
            </a:r>
            <a:r>
              <a:rPr lang="ar-SA" sz="2000" b="1" dirty="0" err="1" smtClean="0"/>
              <a:t>الربوية</a:t>
            </a:r>
            <a:r>
              <a:rPr lang="ar-SA" sz="2000" b="1" dirty="0" smtClean="0"/>
              <a:t> لتشمل سائر الأقطار </a:t>
            </a:r>
          </a:p>
          <a:p>
            <a:r>
              <a:rPr lang="ar-SA" sz="2000" b="1" dirty="0" smtClean="0"/>
              <a:t>الإسلامية وإلى تعزيزها بالأموال لبناء </a:t>
            </a:r>
            <a:r>
              <a:rPr lang="ar-SA" sz="2000" b="1" dirty="0" err="1" smtClean="0"/>
              <a:t>إقتصاد</a:t>
            </a:r>
            <a:r>
              <a:rPr lang="ar-SA" sz="2000" b="1" dirty="0" smtClean="0"/>
              <a:t> إسلامي يقضي على </a:t>
            </a:r>
            <a:r>
              <a:rPr lang="ar-SA" sz="2000" b="1" dirty="0" err="1" smtClean="0"/>
              <a:t>الإقتصاد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الربوي</a:t>
            </a:r>
            <a:r>
              <a:rPr lang="ar-SA" sz="2000" b="1" dirty="0" smtClean="0"/>
              <a:t> القائم ويحل </a:t>
            </a:r>
            <a:r>
              <a:rPr lang="ar-SA" sz="2000" b="1" dirty="0" err="1" smtClean="0"/>
              <a:t>محله .</a:t>
            </a:r>
            <a:endParaRPr lang="en-US" sz="2000" b="1" dirty="0" smtClean="0"/>
          </a:p>
          <a:p>
            <a:r>
              <a:rPr lang="ar-SA" sz="2000" b="1" dirty="0" err="1" smtClean="0"/>
              <a:t>هـ </a:t>
            </a:r>
            <a:r>
              <a:rPr lang="ar-SA" sz="2000" b="1" dirty="0" smtClean="0"/>
              <a:t>- ضرورة التعاون </a:t>
            </a:r>
            <a:r>
              <a:rPr lang="ar-SA" sz="2000" b="1" dirty="0" err="1" smtClean="0"/>
              <a:t>الإقتصادي</a:t>
            </a:r>
            <a:r>
              <a:rPr lang="ar-SA" sz="2000" b="1" dirty="0" smtClean="0"/>
              <a:t> بين الأقطار الإسلامية على أساس </a:t>
            </a:r>
            <a:r>
              <a:rPr lang="ar-SA" sz="2000" b="1" dirty="0" err="1" smtClean="0"/>
              <a:t>إسلامي .</a:t>
            </a:r>
            <a:endParaRPr lang="en-US" sz="2000" b="1" dirty="0" smtClean="0"/>
          </a:p>
          <a:p>
            <a:r>
              <a:rPr lang="ar-SA" sz="2000" b="1" dirty="0" smtClean="0"/>
              <a:t>و- كما أكد على أن أفغانستان وفلسطين قضيتان إسلاميتان وضرورة رعاية الأقليات الإسلامية </a:t>
            </a:r>
            <a:r>
              <a:rPr lang="ar-SA" sz="2000" b="1" dirty="0" err="1" smtClean="0"/>
              <a:t>ومساعدتهم .</a:t>
            </a:r>
            <a:endParaRPr lang="en-US" sz="2000" b="1" dirty="0" smtClean="0"/>
          </a:p>
          <a:p>
            <a:r>
              <a:rPr lang="ar-SA" sz="2000" b="1" dirty="0" smtClean="0"/>
              <a:t>وعقد المؤتمر الأول لوزراء الإعلام للدول الأعضاء بمنظمة المؤتمر الإسلامي عام </a:t>
            </a:r>
            <a:r>
              <a:rPr lang="ar-SA" sz="2000" b="1" dirty="0" err="1" smtClean="0"/>
              <a:t>1409هـ</a:t>
            </a:r>
            <a:r>
              <a:rPr lang="ar-SA" sz="2000" b="1" dirty="0" smtClean="0"/>
              <a:t> / </a:t>
            </a:r>
            <a:r>
              <a:rPr lang="ar-SA" sz="2000" b="1" dirty="0" err="1" smtClean="0"/>
              <a:t>1988م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بهدف توعية الأمة الإسلامية بأهمية الإعلام ومدى تأثيره على مسار القضايا </a:t>
            </a:r>
            <a:r>
              <a:rPr lang="ar-SA" sz="2000" b="1" dirty="0" err="1" smtClean="0"/>
              <a:t>الإسلامية .</a:t>
            </a:r>
            <a:r>
              <a:rPr lang="ar-SA" sz="2000" b="1" dirty="0" smtClean="0"/>
              <a:t> </a:t>
            </a:r>
          </a:p>
          <a:p>
            <a:r>
              <a:rPr lang="ar-SA" sz="2000" b="1" dirty="0" smtClean="0"/>
              <a:t>ونرجو أن يبشر </a:t>
            </a:r>
            <a:r>
              <a:rPr lang="ar-SA" sz="2000" b="1" dirty="0" err="1" smtClean="0"/>
              <a:t>بالخير .</a:t>
            </a:r>
            <a:endParaRPr lang="en-US" sz="2000" b="1" dirty="0" smtClean="0"/>
          </a:p>
          <a:p>
            <a:endParaRPr lang="ar-SA" dirty="0"/>
          </a:p>
        </p:txBody>
      </p:sp>
      <p:sp>
        <p:nvSpPr>
          <p:cNvPr id="9" name="مستطيل 8"/>
          <p:cNvSpPr/>
          <p:nvPr/>
        </p:nvSpPr>
        <p:spPr>
          <a:xfrm>
            <a:off x="3635896" y="5445224"/>
            <a:ext cx="22429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انتهت ...</a:t>
            </a:r>
            <a:endParaRPr lang="ar-SA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437</TotalTime>
  <Words>1406</Words>
  <Application>Microsoft Office PowerPoint</Application>
  <PresentationFormat>On-screen Show (4:3)</PresentationFormat>
  <Paragraphs>109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ملتقى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س</dc:creator>
  <cp:lastModifiedBy>user</cp:lastModifiedBy>
  <cp:revision>44</cp:revision>
  <dcterms:created xsi:type="dcterms:W3CDTF">2013-02-25T17:49:14Z</dcterms:created>
  <dcterms:modified xsi:type="dcterms:W3CDTF">2013-04-06T14:50:35Z</dcterms:modified>
</cp:coreProperties>
</file>