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61" r:id="rId2"/>
    <p:sldId id="256" r:id="rId3"/>
    <p:sldId id="257" r:id="rId4"/>
    <p:sldId id="258" r:id="rId5"/>
    <p:sldId id="259" r:id="rId6"/>
    <p:sldId id="260"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4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358A4824-9618-4EED-BD81-A975A5291F7A}"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58A4824-9618-4EED-BD81-A975A5291F7A}"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358A4824-9618-4EED-BD81-A975A5291F7A}"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58A4824-9618-4EED-BD81-A975A5291F7A}"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679C00F7-0C24-4A14-AE3C-1D06B0DA05BB}" type="datetimeFigureOut">
              <a:rPr lang="ar-SA" smtClean="0"/>
              <a:pPr/>
              <a:t>19/04/34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58A4824-9618-4EED-BD81-A975A5291F7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79C00F7-0C24-4A14-AE3C-1D06B0DA05BB}" type="datetimeFigureOut">
              <a:rPr lang="ar-SA" smtClean="0"/>
              <a:pPr/>
              <a:t>19/04/34</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58A4824-9618-4EED-BD81-A975A5291F7A}"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1691680" y="3429000"/>
            <a:ext cx="5176417" cy="110799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6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تابع قضية فلسطين </a:t>
            </a:r>
            <a:endParaRPr lang="ar-SA" sz="6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مستطيل 6"/>
          <p:cNvSpPr/>
          <p:nvPr/>
        </p:nvSpPr>
        <p:spPr>
          <a:xfrm>
            <a:off x="4067944" y="2492896"/>
            <a:ext cx="4814138" cy="923330"/>
          </a:xfrm>
          <a:prstGeom prst="rect">
            <a:avLst/>
          </a:prstGeom>
          <a:noFill/>
        </p:spPr>
        <p:txBody>
          <a:bodyPr wrap="none" lIns="91440" tIns="45720" rIns="91440" bIns="45720">
            <a:spAutoFit/>
          </a:bodyPr>
          <a:lstStyle/>
          <a:p>
            <a:pPr algn="ctr"/>
            <a:r>
              <a:rPr lang="ar-S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المحاضرة الثانية </a:t>
            </a:r>
            <a:r>
              <a:rPr lang="ar-SA" sz="5400" b="1" cap="none" spc="0"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عشر :</a:t>
            </a:r>
            <a:endParaRPr lang="ar-S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800" dirty="0" smtClean="0"/>
              <a:t>.</a:t>
            </a:r>
            <a:endParaRPr lang="ar-SA" sz="800" dirty="0"/>
          </a:p>
        </p:txBody>
      </p:sp>
      <p:sp>
        <p:nvSpPr>
          <p:cNvPr id="3" name="عنصر نائب للمحتوى 2"/>
          <p:cNvSpPr>
            <a:spLocks noGrp="1"/>
          </p:cNvSpPr>
          <p:nvPr>
            <p:ph idx="1"/>
          </p:nvPr>
        </p:nvSpPr>
        <p:spPr>
          <a:xfrm>
            <a:off x="500034" y="357166"/>
            <a:ext cx="8429684" cy="6286544"/>
          </a:xfrm>
        </p:spPr>
        <p:txBody>
          <a:bodyPr>
            <a:normAutofit/>
          </a:bodyPr>
          <a:lstStyle/>
          <a:p>
            <a:pPr>
              <a:buNone/>
            </a:pPr>
            <a:r>
              <a:rPr lang="ar-SA" dirty="0" smtClean="0">
                <a:solidFill>
                  <a:srgbClr val="FFC000"/>
                </a:solidFill>
              </a:rPr>
              <a:t>فقامت </a:t>
            </a:r>
            <a:r>
              <a:rPr lang="ar-SA" dirty="0" smtClean="0">
                <a:solidFill>
                  <a:srgbClr val="FFC000"/>
                </a:solidFill>
              </a:rPr>
              <a:t>بريطانيا بدورها في تهويد فلسطين بحماس شديد ومن اهم </a:t>
            </a:r>
            <a:r>
              <a:rPr lang="ar-SA" dirty="0" err="1" smtClean="0">
                <a:solidFill>
                  <a:srgbClr val="FFC000"/>
                </a:solidFill>
              </a:rPr>
              <a:t>ماعملته</a:t>
            </a:r>
            <a:r>
              <a:rPr lang="ar-SA" dirty="0" smtClean="0">
                <a:solidFill>
                  <a:srgbClr val="FFC000"/>
                </a:solidFill>
              </a:rPr>
              <a:t> في هذا السبيل  :- </a:t>
            </a:r>
            <a:r>
              <a:rPr lang="ar-SA" dirty="0" smtClean="0"/>
              <a:t/>
            </a:r>
            <a:br>
              <a:rPr lang="ar-SA" dirty="0" smtClean="0"/>
            </a:br>
            <a:endParaRPr lang="ar-SA" dirty="0"/>
          </a:p>
          <a:p>
            <a:pPr>
              <a:buNone/>
            </a:pPr>
            <a:r>
              <a:rPr lang="ar-SA" sz="2000" b="1" dirty="0" smtClean="0"/>
              <a:t>1- تشجيع </a:t>
            </a:r>
            <a:r>
              <a:rPr lang="ar-SA" sz="2000" b="1" dirty="0" err="1" smtClean="0"/>
              <a:t>الهجره</a:t>
            </a:r>
            <a:r>
              <a:rPr lang="ar-SA" sz="2000" b="1" dirty="0" smtClean="0"/>
              <a:t> اليهودية </a:t>
            </a:r>
            <a:r>
              <a:rPr lang="ar-SA" sz="2000" b="1" dirty="0" err="1" smtClean="0"/>
              <a:t>الى</a:t>
            </a:r>
            <a:r>
              <a:rPr lang="ar-SA" sz="2000" b="1" dirty="0" smtClean="0"/>
              <a:t> فلسطين </a:t>
            </a:r>
          </a:p>
          <a:p>
            <a:pPr>
              <a:buNone/>
            </a:pPr>
            <a:r>
              <a:rPr lang="ar-SA" sz="2000" b="1" dirty="0" smtClean="0"/>
              <a:t>2- تشجيع انتقال حيازة </a:t>
            </a:r>
            <a:r>
              <a:rPr lang="ar-SA" sz="2000" b="1" dirty="0" err="1" smtClean="0"/>
              <a:t>الارض</a:t>
            </a:r>
            <a:r>
              <a:rPr lang="ar-SA" sz="2000" b="1" dirty="0" smtClean="0"/>
              <a:t> </a:t>
            </a:r>
            <a:r>
              <a:rPr lang="ar-SA" sz="2000" b="1" dirty="0" err="1" smtClean="0"/>
              <a:t>الى</a:t>
            </a:r>
            <a:r>
              <a:rPr lang="ar-SA" sz="2000" b="1" dirty="0" smtClean="0"/>
              <a:t> اليهود</a:t>
            </a:r>
          </a:p>
          <a:p>
            <a:pPr marL="457200" indent="-457200">
              <a:buNone/>
            </a:pPr>
            <a:r>
              <a:rPr lang="ar-SA" sz="2000" b="1" dirty="0" smtClean="0"/>
              <a:t>3- اعترفت بريطانيا بالوكالة اليهودية  </a:t>
            </a:r>
          </a:p>
          <a:p>
            <a:pPr marL="457200" indent="-457200">
              <a:buNone/>
            </a:pPr>
            <a:r>
              <a:rPr lang="ar-SA" sz="2000" b="1" dirty="0" smtClean="0"/>
              <a:t>4- عينت بريطانيا </a:t>
            </a:r>
            <a:r>
              <a:rPr lang="ar-SA" sz="2000" b="1" dirty="0" err="1" smtClean="0"/>
              <a:t>هربرت</a:t>
            </a:r>
            <a:r>
              <a:rPr lang="ar-SA" sz="2000" b="1" dirty="0" smtClean="0"/>
              <a:t> صموئيل السياسي البريطاني الصهيوني المتعصب أول مندوب سامي في فلسطين عام 1339هـ/1920م ليشرف بنفسه على تنفيذ الجريمة , وكان يشغل عام 1335هـ/1916م منصب </a:t>
            </a:r>
            <a:r>
              <a:rPr lang="ar-SA" sz="2000" b="1" dirty="0" smtClean="0"/>
              <a:t>وزير</a:t>
            </a:r>
          </a:p>
          <a:p>
            <a:pPr marL="457200" indent="-457200">
              <a:buNone/>
            </a:pPr>
            <a:r>
              <a:rPr lang="ar-SA" sz="2000" b="1" dirty="0" smtClean="0"/>
              <a:t> </a:t>
            </a:r>
            <a:r>
              <a:rPr lang="ar-SA" sz="2000" b="1" dirty="0" smtClean="0"/>
              <a:t>الداخلية , واتخذ </a:t>
            </a:r>
            <a:r>
              <a:rPr lang="ar-SA" sz="2000" b="1" dirty="0" err="1" smtClean="0"/>
              <a:t>معاونية</a:t>
            </a:r>
            <a:r>
              <a:rPr lang="ar-SA" sz="2000" b="1" dirty="0" smtClean="0"/>
              <a:t> من اليهود وعلى رأسهم اليهودي (</a:t>
            </a:r>
            <a:r>
              <a:rPr lang="ar-SA" sz="2000" b="1" dirty="0" err="1" smtClean="0"/>
              <a:t>بنتوليش</a:t>
            </a:r>
            <a:r>
              <a:rPr lang="ar-SA" sz="2000" b="1" dirty="0" smtClean="0"/>
              <a:t>) الذي تولى وضع القوانين والأشراف على السلطة التنفيذية لحقوق الانتداب البريطاني , وفتح مع زملائه اليهود باب الهجره على مصراعيه </a:t>
            </a:r>
            <a:r>
              <a:rPr lang="ar-SA" sz="2000" b="1" dirty="0" smtClean="0"/>
              <a:t>حتى</a:t>
            </a:r>
          </a:p>
          <a:p>
            <a:pPr marL="457200" indent="-457200">
              <a:buNone/>
            </a:pPr>
            <a:r>
              <a:rPr lang="ar-SA" sz="2000" b="1" dirty="0" smtClean="0"/>
              <a:t> </a:t>
            </a:r>
            <a:r>
              <a:rPr lang="ar-SA" sz="2000" b="1" dirty="0" smtClean="0"/>
              <a:t>يمكن اليهود من السيطرة عليها ,فكان </a:t>
            </a:r>
            <a:r>
              <a:rPr lang="ar-SA" sz="2000" b="1" dirty="0" err="1" smtClean="0"/>
              <a:t>تعيينة</a:t>
            </a:r>
            <a:r>
              <a:rPr lang="ar-SA" sz="2000" b="1" dirty="0" smtClean="0"/>
              <a:t> ضربه قوية لمسلمي فلسطين , ففي اعقاب القيام برحلة شاملة </a:t>
            </a:r>
            <a:endParaRPr lang="ar-SA" sz="2000" b="1" dirty="0" smtClean="0"/>
          </a:p>
          <a:p>
            <a:pPr marL="457200" indent="-457200">
              <a:buNone/>
            </a:pPr>
            <a:r>
              <a:rPr lang="ar-SA" sz="2000" b="1" dirty="0" smtClean="0"/>
              <a:t>كتب </a:t>
            </a:r>
            <a:r>
              <a:rPr lang="ar-SA" sz="2000" b="1" dirty="0" smtClean="0"/>
              <a:t>الجنرال (</a:t>
            </a:r>
            <a:r>
              <a:rPr lang="ar-SA" sz="2000" b="1" dirty="0" err="1" smtClean="0"/>
              <a:t>بولز</a:t>
            </a:r>
            <a:r>
              <a:rPr lang="ar-SA" sz="2000" b="1" dirty="0" smtClean="0"/>
              <a:t>) يقول : انهم مقتنعون بأنه سيكون متحيزا للصهيونية وأنه يمثل حكومة يهودية </a:t>
            </a:r>
            <a:r>
              <a:rPr lang="ar-SA" sz="2000" b="1" dirty="0" err="1" smtClean="0"/>
              <a:t>لابريطانية</a:t>
            </a:r>
            <a:r>
              <a:rPr lang="ar-SA" sz="2000" b="1" dirty="0" smtClean="0"/>
              <a:t> </a:t>
            </a:r>
          </a:p>
          <a:p>
            <a:pPr marL="457200" indent="-457200">
              <a:buNone/>
            </a:pPr>
            <a:endParaRPr lang="ar-SA" sz="2000" b="1" dirty="0"/>
          </a:p>
          <a:p>
            <a:pPr marL="457200" indent="-457200">
              <a:buNone/>
            </a:pPr>
            <a:r>
              <a:rPr lang="ar-SA" sz="2000" b="1" dirty="0" smtClean="0"/>
              <a:t>5- اعترفت بريطانيا </a:t>
            </a:r>
            <a:r>
              <a:rPr lang="ar-SA" sz="2000" b="1" dirty="0" err="1" smtClean="0"/>
              <a:t>باللغه</a:t>
            </a:r>
            <a:r>
              <a:rPr lang="ar-SA" sz="2000" b="1" dirty="0" smtClean="0"/>
              <a:t> العبرية لغة رسمية </a:t>
            </a:r>
            <a:r>
              <a:rPr lang="ar-SA" sz="2000" b="1" dirty="0" err="1" smtClean="0"/>
              <a:t>الى</a:t>
            </a:r>
            <a:r>
              <a:rPr lang="ar-SA" sz="2000" b="1" dirty="0" smtClean="0"/>
              <a:t> جانب العربية والانجليزية </a:t>
            </a:r>
          </a:p>
          <a:p>
            <a:pPr marL="457200" indent="-457200">
              <a:buNone/>
            </a:pPr>
            <a:r>
              <a:rPr lang="ar-SA" sz="2000" b="1" dirty="0" smtClean="0"/>
              <a:t>6- منحت بريطانيا الصهاينة امتيازات المشاريع الهامة في فلسطين </a:t>
            </a:r>
            <a:r>
              <a:rPr lang="ar-SA" sz="2000" dirty="0" smtClean="0"/>
              <a:t/>
            </a:r>
            <a:br>
              <a:rPr lang="ar-SA" sz="2000" dirty="0" smtClean="0"/>
            </a:br>
            <a:endParaRPr lang="ar-SA" sz="2000" dirty="0" smtClean="0"/>
          </a:p>
          <a:p>
            <a:pPr marL="457200" indent="-457200">
              <a:buNone/>
            </a:pPr>
            <a:endParaRPr lang="ar-SA"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800" dirty="0"/>
              <a:t>.</a:t>
            </a:r>
          </a:p>
        </p:txBody>
      </p:sp>
      <p:sp>
        <p:nvSpPr>
          <p:cNvPr id="3" name="عنصر نائب للمحتوى 2"/>
          <p:cNvSpPr>
            <a:spLocks noGrp="1"/>
          </p:cNvSpPr>
          <p:nvPr>
            <p:ph idx="1"/>
          </p:nvPr>
        </p:nvSpPr>
        <p:spPr>
          <a:xfrm>
            <a:off x="539552" y="332656"/>
            <a:ext cx="8501122" cy="6286544"/>
          </a:xfrm>
        </p:spPr>
        <p:txBody>
          <a:bodyPr/>
          <a:lstStyle/>
          <a:p>
            <a:pPr>
              <a:buNone/>
            </a:pPr>
            <a:r>
              <a:rPr lang="ar-SA" sz="4000" b="1" dirty="0" smtClean="0">
                <a:solidFill>
                  <a:srgbClr val="FFC000"/>
                </a:solidFill>
              </a:rPr>
              <a:t>موقف المسلمين :</a:t>
            </a:r>
          </a:p>
          <a:p>
            <a:pPr>
              <a:buNone/>
            </a:pPr>
            <a:r>
              <a:rPr lang="ar-SA" sz="2000" b="1" dirty="0" smtClean="0"/>
              <a:t>لم يوافق العرب والمسلمون على وعد بلفور , ولكن مواقفهم اتسمت بالتهاون والتخاذل وذلك </a:t>
            </a:r>
            <a:r>
              <a:rPr lang="ar-SA" sz="2000" b="1" dirty="0" err="1" smtClean="0"/>
              <a:t>لأنشغالهم</a:t>
            </a:r>
            <a:endParaRPr lang="ar-SA" sz="2000" b="1" dirty="0" smtClean="0"/>
          </a:p>
          <a:p>
            <a:pPr>
              <a:buNone/>
            </a:pPr>
            <a:r>
              <a:rPr lang="ar-SA" sz="2000" b="1" dirty="0" smtClean="0"/>
              <a:t> </a:t>
            </a:r>
            <a:r>
              <a:rPr lang="ar-SA" sz="2000" b="1" dirty="0" smtClean="0"/>
              <a:t>بقضاياهم ومعاناتهم الهجمة الاستعمارية الشرسة ولغموض وعد بلفور وعدم ادراكهم ابعاده اما </a:t>
            </a:r>
            <a:r>
              <a:rPr lang="ar-SA" sz="2000" b="1" dirty="0" smtClean="0"/>
              <a:t>اهل</a:t>
            </a:r>
          </a:p>
          <a:p>
            <a:pPr>
              <a:buNone/>
            </a:pPr>
            <a:r>
              <a:rPr lang="ar-SA" sz="2000" b="1" dirty="0" smtClean="0"/>
              <a:t> </a:t>
            </a:r>
            <a:r>
              <a:rPr lang="ar-SA" sz="2000" b="1" dirty="0" smtClean="0"/>
              <a:t>فلسطين فقد كانوا اكثر المسلمين ادراكا لأبعاد التصريح واكتووا بنار التهويد فقاموا بعدة انتفاضات تعبر </a:t>
            </a:r>
            <a:endParaRPr lang="ar-SA" sz="2000" b="1" dirty="0" smtClean="0"/>
          </a:p>
          <a:p>
            <a:pPr>
              <a:buNone/>
            </a:pPr>
            <a:r>
              <a:rPr lang="ar-SA" sz="2000" b="1" dirty="0" smtClean="0"/>
              <a:t>عن </a:t>
            </a:r>
            <a:r>
              <a:rPr lang="ar-SA" sz="2000" b="1" dirty="0" smtClean="0"/>
              <a:t>شعورهم بالخطر الصهيوني وكانت مطالبهم تنصب على </a:t>
            </a:r>
          </a:p>
          <a:p>
            <a:pPr>
              <a:buNone/>
            </a:pPr>
            <a:r>
              <a:rPr lang="ar-SA" sz="2000" b="1" dirty="0" smtClean="0"/>
              <a:t>1- العدول عن تجربة الوطن القومي اليهودي في فلسطين </a:t>
            </a:r>
          </a:p>
          <a:p>
            <a:pPr>
              <a:buNone/>
            </a:pPr>
            <a:r>
              <a:rPr lang="ar-SA" sz="2000" b="1" dirty="0" smtClean="0"/>
              <a:t>2- </a:t>
            </a:r>
            <a:r>
              <a:rPr lang="ar-SA" sz="2000" b="1" dirty="0" err="1" smtClean="0"/>
              <a:t>ايقاف</a:t>
            </a:r>
            <a:r>
              <a:rPr lang="ar-SA" sz="2000" b="1" dirty="0" smtClean="0"/>
              <a:t> الهجرة اليهودية </a:t>
            </a:r>
            <a:r>
              <a:rPr lang="ar-SA" sz="2000" b="1" dirty="0" err="1" smtClean="0"/>
              <a:t>ايقافا</a:t>
            </a:r>
            <a:r>
              <a:rPr lang="ar-SA" sz="2000" b="1" dirty="0" smtClean="0"/>
              <a:t> تاما </a:t>
            </a:r>
          </a:p>
          <a:p>
            <a:pPr>
              <a:buNone/>
            </a:pPr>
            <a:r>
              <a:rPr lang="ar-SA" sz="2000" b="1" dirty="0" smtClean="0"/>
              <a:t>3- منح فلسطين الاستقلال اسوة بالبلدان الاخرى وعلى الشروط نفسها وكان التيار الاسلامي قويا في حركات </a:t>
            </a:r>
            <a:endParaRPr lang="ar-SA" sz="2000" b="1" dirty="0" smtClean="0"/>
          </a:p>
          <a:p>
            <a:pPr>
              <a:buNone/>
            </a:pPr>
            <a:r>
              <a:rPr lang="ar-SA" sz="2000" b="1" dirty="0" smtClean="0"/>
              <a:t>اهل </a:t>
            </a:r>
            <a:r>
              <a:rPr lang="ar-SA" sz="2000" b="1" dirty="0" smtClean="0"/>
              <a:t>فلسطين وكثيرا </a:t>
            </a:r>
            <a:r>
              <a:rPr lang="ar-SA" sz="2000" b="1" dirty="0" err="1" smtClean="0"/>
              <a:t>ماناشدو</a:t>
            </a:r>
            <a:r>
              <a:rPr lang="ar-SA" sz="2000" b="1" dirty="0" smtClean="0"/>
              <a:t> مسلمي الهند </a:t>
            </a:r>
            <a:r>
              <a:rPr lang="ar-SA" sz="2000" b="1" dirty="0" err="1" smtClean="0"/>
              <a:t>للتنبية</a:t>
            </a:r>
            <a:r>
              <a:rPr lang="ar-SA" sz="2000" b="1" dirty="0" smtClean="0"/>
              <a:t> الى الاخطار اليهودية على فلسطين ومن اهم الحركات </a:t>
            </a:r>
          </a:p>
          <a:p>
            <a:pPr>
              <a:buNone/>
            </a:pPr>
            <a:r>
              <a:rPr lang="ar-SA" sz="2000" b="1" dirty="0" err="1" smtClean="0"/>
              <a:t>الجهآديه</a:t>
            </a:r>
            <a:r>
              <a:rPr lang="ar-SA" sz="2000" b="1" dirty="0" smtClean="0"/>
              <a:t> : </a:t>
            </a:r>
            <a:br>
              <a:rPr lang="ar-SA" sz="2000" b="1" dirty="0" smtClean="0"/>
            </a:br>
            <a:r>
              <a:rPr lang="ar-SA" sz="2000" b="1" dirty="0" smtClean="0"/>
              <a:t>1- حركة عام 1340هـ/ 1921م : على اثر تصريحات </a:t>
            </a:r>
            <a:r>
              <a:rPr lang="ar-SA" sz="2000" b="1" dirty="0" err="1" smtClean="0"/>
              <a:t>تشرسل</a:t>
            </a:r>
            <a:r>
              <a:rPr lang="ar-SA" sz="2000" b="1" dirty="0" smtClean="0"/>
              <a:t> وزير المستعمرات البريطانية انذاك الموالية للصهيونية وقد </a:t>
            </a:r>
            <a:r>
              <a:rPr lang="ar-SA" sz="2000" b="1" dirty="0" err="1" smtClean="0"/>
              <a:t>بأدت</a:t>
            </a:r>
            <a:r>
              <a:rPr lang="ar-SA" sz="2000" b="1" dirty="0" smtClean="0"/>
              <a:t> انتفاضة المسلمين في مدينة يافا , ثم امتدت الى سائر المدن الفلسطينية </a:t>
            </a:r>
            <a:r>
              <a:rPr lang="ar-SA" sz="2000" b="1" dirty="0" smtClean="0"/>
              <a:t>فلجأت</a:t>
            </a:r>
          </a:p>
          <a:p>
            <a:pPr>
              <a:buNone/>
            </a:pPr>
            <a:r>
              <a:rPr lang="ar-SA" sz="2000" b="1" dirty="0" smtClean="0"/>
              <a:t> </a:t>
            </a:r>
            <a:r>
              <a:rPr lang="ar-SA" sz="2000" b="1" dirty="0" smtClean="0"/>
              <a:t>بريطانيا الى سياسة التهدئة ,</a:t>
            </a:r>
            <a:r>
              <a:rPr lang="ar-SA" sz="2000" b="1" dirty="0" err="1" smtClean="0"/>
              <a:t>واتباع</a:t>
            </a:r>
            <a:r>
              <a:rPr lang="ar-SA" sz="2000" b="1" dirty="0" smtClean="0"/>
              <a:t> اسلوب تشكيل اللجان للتحقيق , التي كانت تتقدم بتوصيات تتضمن </a:t>
            </a:r>
            <a:endParaRPr lang="ar-SA" sz="2000" b="1" dirty="0" smtClean="0"/>
          </a:p>
          <a:p>
            <a:pPr>
              <a:buNone/>
            </a:pPr>
            <a:r>
              <a:rPr lang="ar-SA" sz="2000" b="1" dirty="0" smtClean="0"/>
              <a:t>حرصها </a:t>
            </a:r>
            <a:r>
              <a:rPr lang="ar-SA" sz="2000" b="1" dirty="0" smtClean="0"/>
              <a:t>على مصالح اهل فلسطين , ثم </a:t>
            </a:r>
            <a:r>
              <a:rPr lang="ar-SA" sz="2000" b="1" dirty="0" err="1" smtClean="0"/>
              <a:t>لاتلبث</a:t>
            </a:r>
            <a:r>
              <a:rPr lang="ar-SA" sz="2000" b="1" dirty="0" smtClean="0"/>
              <a:t> ان تعود الى سياستها القائمة على </a:t>
            </a:r>
            <a:r>
              <a:rPr lang="ar-SA" sz="2000" b="1" dirty="0" err="1" smtClean="0"/>
              <a:t>التهودي</a:t>
            </a:r>
            <a:r>
              <a:rPr lang="ar-SA" sz="2000" b="1" dirty="0" smtClean="0"/>
              <a:t> </a:t>
            </a:r>
            <a:endParaRPr lang="ar-SA" sz="2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800" dirty="0"/>
              <a:t>.</a:t>
            </a:r>
          </a:p>
        </p:txBody>
      </p:sp>
      <p:sp>
        <p:nvSpPr>
          <p:cNvPr id="3" name="عنصر نائب للمحتوى 2"/>
          <p:cNvSpPr>
            <a:spLocks noGrp="1"/>
          </p:cNvSpPr>
          <p:nvPr>
            <p:ph idx="1"/>
          </p:nvPr>
        </p:nvSpPr>
        <p:spPr>
          <a:xfrm>
            <a:off x="642910" y="692696"/>
            <a:ext cx="8501090" cy="6643710"/>
          </a:xfrm>
        </p:spPr>
        <p:txBody>
          <a:bodyPr>
            <a:normAutofit/>
          </a:bodyPr>
          <a:lstStyle/>
          <a:p>
            <a:pPr>
              <a:buNone/>
            </a:pPr>
            <a:r>
              <a:rPr lang="ar-SA" sz="2000" b="1" dirty="0" smtClean="0"/>
              <a:t>2- حركة البراق عام 1348/1929 م: اثر اعتداء اليهود على حائط البراق , بأن تظاهر اليهود قربة </a:t>
            </a:r>
            <a:r>
              <a:rPr lang="ar-SA" sz="2000" b="1" dirty="0" err="1" smtClean="0"/>
              <a:t>ورفعو</a:t>
            </a:r>
            <a:r>
              <a:rPr lang="ar-SA" sz="2000" b="1" dirty="0" smtClean="0"/>
              <a:t> العلم الصهيوني , </a:t>
            </a:r>
            <a:r>
              <a:rPr lang="ar-SA" sz="2000" b="1" dirty="0" err="1" smtClean="0"/>
              <a:t>وأنشدو</a:t>
            </a:r>
            <a:r>
              <a:rPr lang="ar-SA" sz="2000" b="1" dirty="0" smtClean="0"/>
              <a:t> النشيد الصهيوني </a:t>
            </a:r>
            <a:r>
              <a:rPr lang="ar-SA" sz="2000" b="1" dirty="0" err="1" smtClean="0"/>
              <a:t>الهاتكفا</a:t>
            </a:r>
            <a:r>
              <a:rPr lang="ar-SA" sz="2000" b="1" dirty="0" smtClean="0"/>
              <a:t> </a:t>
            </a:r>
            <a:r>
              <a:rPr lang="ar-SA" sz="2000" b="1" dirty="0" err="1" smtClean="0"/>
              <a:t>وشتمو</a:t>
            </a:r>
            <a:r>
              <a:rPr lang="ar-SA" sz="2000" b="1" dirty="0" smtClean="0"/>
              <a:t> المسلمين , فهب المسلمون يدافعون عن مقدساتهم وسقط 133 قتيلا و340 جريحا من اليهود و116 شهيدا و232 جريحا من المسلمين وكانت اصابات المسلمين بأيدي القوات العسكرية البريطانية كما قدمت بريطانيا الف شخص الى المحكمة , 90% منهم مسلمون </a:t>
            </a:r>
            <a:endParaRPr lang="ar-SA" sz="2000" b="1" dirty="0" smtClean="0"/>
          </a:p>
          <a:p>
            <a:pPr>
              <a:buNone/>
            </a:pPr>
            <a:r>
              <a:rPr lang="ar-SA" sz="2000" b="1" dirty="0" smtClean="0"/>
              <a:t>وحكمت </a:t>
            </a:r>
            <a:r>
              <a:rPr lang="ar-SA" sz="2000" b="1" dirty="0" err="1" smtClean="0"/>
              <a:t>بأعدام</a:t>
            </a:r>
            <a:r>
              <a:rPr lang="ar-SA" sz="2000" b="1" dirty="0" smtClean="0"/>
              <a:t> 26شخصا بينهم يهودي واحد وتم اعدام عطا الزير ومحمد </a:t>
            </a:r>
            <a:r>
              <a:rPr lang="ar-SA" sz="2000" b="1" dirty="0" err="1" smtClean="0"/>
              <a:t>جمجوم</a:t>
            </a:r>
            <a:r>
              <a:rPr lang="ar-SA" sz="2000" b="1" dirty="0" smtClean="0"/>
              <a:t> وفؤاد حجازي يوم الثلاثاء 17 حزيران 1351هـ / 1930 م في سجن عكا , حيث خلدهم الشاعر ابراهيم في قصيدته </a:t>
            </a:r>
            <a:r>
              <a:rPr lang="ar-SA" sz="2000" b="1" dirty="0" err="1" smtClean="0"/>
              <a:t>الرائعه</a:t>
            </a:r>
            <a:r>
              <a:rPr lang="ar-SA" sz="2000" b="1" dirty="0" smtClean="0"/>
              <a:t> الثلاثاء الحمراء </a:t>
            </a:r>
          </a:p>
          <a:p>
            <a:pPr>
              <a:buNone/>
            </a:pPr>
            <a:r>
              <a:rPr lang="ar-SA" sz="2000" b="1" dirty="0" smtClean="0"/>
              <a:t>3- حركة الشيخ عز الدين </a:t>
            </a:r>
            <a:r>
              <a:rPr lang="ar-SA" sz="2000" b="1" dirty="0" err="1" smtClean="0"/>
              <a:t>القسام</a:t>
            </a:r>
            <a:r>
              <a:rPr lang="ar-SA" sz="2000" b="1" dirty="0" smtClean="0"/>
              <a:t> سنة 1354هـ/ 1935 م </a:t>
            </a:r>
            <a:br>
              <a:rPr lang="ar-SA" sz="2000" b="1" dirty="0" smtClean="0"/>
            </a:br>
            <a:r>
              <a:rPr lang="ar-SA" sz="2000" b="1" dirty="0" smtClean="0"/>
              <a:t>الشيخ عز الدين سوري المولد هاجر الى حيفا عام 1340هـ / 1935 م بعد انهيار الثورة السورية </a:t>
            </a:r>
            <a:r>
              <a:rPr lang="ar-SA" sz="2000" b="1" dirty="0" smtClean="0"/>
              <a:t>ضد</a:t>
            </a:r>
          </a:p>
          <a:p>
            <a:pPr>
              <a:buNone/>
            </a:pPr>
            <a:r>
              <a:rPr lang="ar-SA" sz="2000" b="1" dirty="0" smtClean="0"/>
              <a:t> </a:t>
            </a:r>
            <a:r>
              <a:rPr lang="ar-SA" sz="2000" b="1" dirty="0" smtClean="0"/>
              <a:t>الفرنسيين , وكان قائدا بارزا , انضم الى جهاز التعليم في المدرسة الاسلامية بحيفا وأخذ يثير روح الجهاد في </a:t>
            </a:r>
            <a:endParaRPr lang="ar-SA" sz="2000" b="1" dirty="0" smtClean="0"/>
          </a:p>
          <a:p>
            <a:pPr>
              <a:buNone/>
            </a:pPr>
            <a:r>
              <a:rPr lang="ar-SA" sz="2000" b="1" dirty="0" smtClean="0"/>
              <a:t>جميع </a:t>
            </a:r>
            <a:r>
              <a:rPr lang="ar-SA" sz="2000" b="1" dirty="0" smtClean="0"/>
              <a:t>الحركات وانضم الى جمعية الشبان المسلمين وتولى قيادتها عام 1345هـ /1926 م تجول في قرى شمال فلسطين واستثار روح الجهاد ضد الانجليز واليهود على السواء وفي عام 1935م أرسل الى المفتي امين </a:t>
            </a:r>
            <a:endParaRPr lang="ar-SA" sz="2000" b="1" dirty="0" smtClean="0"/>
          </a:p>
          <a:p>
            <a:pPr>
              <a:buNone/>
            </a:pPr>
            <a:r>
              <a:rPr lang="ar-SA" sz="2000" b="1" dirty="0" smtClean="0"/>
              <a:t>الحسيني </a:t>
            </a:r>
            <a:r>
              <a:rPr lang="ar-SA" sz="2000" b="1" dirty="0" smtClean="0"/>
              <a:t>طالبا اعلان الثورة في الجنوب في الوقت الذي يعلنها هو في الشمال وقيل ان الحاج امين اجابة بأنه </a:t>
            </a:r>
            <a:r>
              <a:rPr lang="ar-SA" sz="2000" b="1" dirty="0" smtClean="0"/>
              <a:t>ي</a:t>
            </a:r>
          </a:p>
          <a:p>
            <a:pPr>
              <a:buNone/>
            </a:pPr>
            <a:r>
              <a:rPr lang="ar-SA" sz="2000" b="1" dirty="0" err="1" smtClean="0"/>
              <a:t>ؤثر</a:t>
            </a:r>
            <a:r>
              <a:rPr lang="ar-SA" sz="2000" b="1" dirty="0" smtClean="0"/>
              <a:t> </a:t>
            </a:r>
            <a:r>
              <a:rPr lang="ar-SA" sz="2000" b="1" dirty="0" smtClean="0"/>
              <a:t>التوصيل الى سياسي على </a:t>
            </a:r>
            <a:r>
              <a:rPr lang="ar-SA" sz="2000" b="1" dirty="0" err="1" smtClean="0"/>
              <a:t>اللجؤ</a:t>
            </a:r>
            <a:r>
              <a:rPr lang="ar-SA" sz="2000" b="1" dirty="0" smtClean="0"/>
              <a:t> الى ثورة مسلحه فقاد الشيخ </a:t>
            </a:r>
            <a:r>
              <a:rPr lang="ar-SA" sz="2000" b="1" dirty="0" err="1" smtClean="0"/>
              <a:t>القسام</a:t>
            </a:r>
            <a:r>
              <a:rPr lang="ar-SA" sz="2000" b="1" dirty="0" smtClean="0"/>
              <a:t> الحركة </a:t>
            </a:r>
            <a:r>
              <a:rPr lang="ar-SA" sz="2000" b="1" dirty="0" err="1" smtClean="0"/>
              <a:t>بنفسة</a:t>
            </a:r>
            <a:r>
              <a:rPr lang="ar-SA" sz="2000" b="1" dirty="0" smtClean="0"/>
              <a:t> عام 1354هـ / 1935م واستشهد في اخراج يعبد قرب مدينة جنين وكان معظم مجاهدي فلسطين من </a:t>
            </a:r>
            <a:r>
              <a:rPr lang="ar-SA" sz="2000" b="1" dirty="0" err="1" smtClean="0"/>
              <a:t>تلامذتهواعضاء</a:t>
            </a:r>
            <a:r>
              <a:rPr lang="ar-SA" sz="2000" b="1" dirty="0" smtClean="0"/>
              <a:t> في تنظيماته </a:t>
            </a:r>
            <a:endParaRPr lang="ar-SA" sz="2000" b="1" dirty="0" smtClean="0"/>
          </a:p>
          <a:p>
            <a:pPr>
              <a:buNone/>
            </a:pPr>
            <a:r>
              <a:rPr lang="ar-SA" sz="2000" b="1" dirty="0" smtClean="0"/>
              <a:t>ومن </a:t>
            </a:r>
            <a:r>
              <a:rPr lang="ar-SA" sz="2000" b="1" dirty="0" smtClean="0"/>
              <a:t>الجدير بالذكر ان حركته متزامنة مع ظهور حركة العلماء المسلمين في الجزائر . </a:t>
            </a:r>
            <a:endParaRPr lang="ar-SA" sz="2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188640"/>
            <a:ext cx="8229600" cy="1143000"/>
          </a:xfrm>
        </p:spPr>
        <p:txBody>
          <a:bodyPr>
            <a:normAutofit/>
          </a:bodyPr>
          <a:lstStyle/>
          <a:p>
            <a:pPr algn="r"/>
            <a:r>
              <a:rPr lang="ar-SA" sz="4400" b="1" dirty="0" smtClean="0">
                <a:solidFill>
                  <a:srgbClr val="FFC000"/>
                </a:solidFill>
              </a:rPr>
              <a:t>اتفاقيات </a:t>
            </a:r>
            <a:r>
              <a:rPr lang="ar-SA" sz="4400" b="1" dirty="0" err="1" smtClean="0">
                <a:solidFill>
                  <a:srgbClr val="FFC000"/>
                </a:solidFill>
              </a:rPr>
              <a:t>كامب</a:t>
            </a:r>
            <a:r>
              <a:rPr lang="ar-SA" sz="4400" b="1" dirty="0" smtClean="0">
                <a:solidFill>
                  <a:srgbClr val="FFC000"/>
                </a:solidFill>
              </a:rPr>
              <a:t> ديفيد :</a:t>
            </a:r>
            <a:endParaRPr lang="ar-SA" sz="4400" b="1" dirty="0">
              <a:solidFill>
                <a:srgbClr val="FFC000"/>
              </a:solidFill>
            </a:endParaRPr>
          </a:p>
        </p:txBody>
      </p:sp>
      <p:sp>
        <p:nvSpPr>
          <p:cNvPr id="3" name="عنصر نائب للمحتوى 2"/>
          <p:cNvSpPr>
            <a:spLocks noGrp="1"/>
          </p:cNvSpPr>
          <p:nvPr>
            <p:ph idx="1"/>
          </p:nvPr>
        </p:nvSpPr>
        <p:spPr>
          <a:xfrm>
            <a:off x="893134" y="1239502"/>
            <a:ext cx="8215370" cy="5357850"/>
          </a:xfrm>
        </p:spPr>
        <p:txBody>
          <a:bodyPr>
            <a:normAutofit/>
          </a:bodyPr>
          <a:lstStyle/>
          <a:p>
            <a:pPr>
              <a:buNone/>
            </a:pPr>
            <a:r>
              <a:rPr lang="ar-SA" sz="2200" b="1" dirty="0" smtClean="0">
                <a:latin typeface="Tahoma" pitchFamily="34" charset="0"/>
                <a:ea typeface="Tahoma" pitchFamily="34" charset="0"/>
              </a:rPr>
              <a:t>ومع شيوع روح الاستسلام في الأمة </a:t>
            </a:r>
            <a:r>
              <a:rPr lang="ar-SA" sz="2200" b="1" dirty="0" err="1" smtClean="0">
                <a:latin typeface="Tahoma" pitchFamily="34" charset="0"/>
                <a:ea typeface="Tahoma" pitchFamily="34" charset="0"/>
              </a:rPr>
              <a:t>الأسلامية</a:t>
            </a:r>
            <a:r>
              <a:rPr lang="ar-SA" sz="2200" b="1" dirty="0" smtClean="0">
                <a:latin typeface="Tahoma" pitchFamily="34" charset="0"/>
                <a:ea typeface="Tahoma" pitchFamily="34" charset="0"/>
              </a:rPr>
              <a:t> , والقبول بالأمر الواقع وتجرع الهزيمة , وتفسخ المجتمعات </a:t>
            </a:r>
            <a:r>
              <a:rPr lang="ar-SA" sz="2200" b="1" dirty="0" err="1" smtClean="0">
                <a:latin typeface="Tahoma" pitchFamily="34" charset="0"/>
                <a:ea typeface="Tahoma" pitchFamily="34" charset="0"/>
              </a:rPr>
              <a:t>الأسلامية</a:t>
            </a:r>
            <a:r>
              <a:rPr lang="ar-SA" sz="2200" b="1" dirty="0" smtClean="0">
                <a:latin typeface="Tahoma" pitchFamily="34" charset="0"/>
                <a:ea typeface="Tahoma" pitchFamily="34" charset="0"/>
              </a:rPr>
              <a:t> , والانحراف العقيدي الخطير والفراغ الذي </a:t>
            </a:r>
            <a:r>
              <a:rPr lang="ar-SA" sz="2200" b="1" dirty="0" err="1" smtClean="0">
                <a:latin typeface="Tahoma" pitchFamily="34" charset="0"/>
                <a:ea typeface="Tahoma" pitchFamily="34" charset="0"/>
              </a:rPr>
              <a:t>يعيشة</a:t>
            </a:r>
            <a:r>
              <a:rPr lang="ar-SA" sz="2200" b="1" dirty="0" smtClean="0">
                <a:latin typeface="Tahoma" pitchFamily="34" charset="0"/>
                <a:ea typeface="Tahoma" pitchFamily="34" charset="0"/>
              </a:rPr>
              <a:t> افراد الأمة ,وانقسام الدول </a:t>
            </a:r>
            <a:r>
              <a:rPr lang="ar-SA" sz="2200" b="1" dirty="0" smtClean="0">
                <a:latin typeface="Tahoma" pitchFamily="34" charset="0"/>
                <a:ea typeface="Tahoma" pitchFamily="34" charset="0"/>
              </a:rPr>
              <a:t>الاسلامية</a:t>
            </a:r>
          </a:p>
          <a:p>
            <a:pPr>
              <a:buNone/>
            </a:pPr>
            <a:r>
              <a:rPr lang="ar-SA" sz="2200" b="1" dirty="0" smtClean="0">
                <a:latin typeface="Tahoma" pitchFamily="34" charset="0"/>
                <a:ea typeface="Tahoma" pitchFamily="34" charset="0"/>
              </a:rPr>
              <a:t> تحقق </a:t>
            </a:r>
            <a:r>
              <a:rPr lang="ar-SA" sz="2200" b="1" dirty="0" smtClean="0">
                <a:latin typeface="Tahoma" pitchFamily="34" charset="0"/>
                <a:ea typeface="Tahoma" pitchFamily="34" charset="0"/>
              </a:rPr>
              <a:t>الانجاز الأكبر الذي لم تكن لتحلم </a:t>
            </a:r>
            <a:r>
              <a:rPr lang="ar-SA" sz="2200" b="1" dirty="0" err="1" smtClean="0">
                <a:latin typeface="Tahoma" pitchFamily="34" charset="0"/>
                <a:ea typeface="Tahoma" pitchFamily="34" charset="0"/>
              </a:rPr>
              <a:t>بة</a:t>
            </a:r>
            <a:r>
              <a:rPr lang="ar-SA" sz="2200" b="1" dirty="0" smtClean="0">
                <a:latin typeface="Tahoma" pitchFamily="34" charset="0"/>
                <a:ea typeface="Tahoma" pitchFamily="34" charset="0"/>
              </a:rPr>
              <a:t> </a:t>
            </a:r>
            <a:r>
              <a:rPr lang="ar-SA" sz="2200" b="1" dirty="0" err="1" smtClean="0">
                <a:latin typeface="Tahoma" pitchFamily="34" charset="0"/>
                <a:ea typeface="Tahoma" pitchFamily="34" charset="0"/>
              </a:rPr>
              <a:t>اسرائيل </a:t>
            </a:r>
            <a:r>
              <a:rPr lang="ar-SA" sz="2200" b="1" dirty="0" smtClean="0">
                <a:latin typeface="Tahoma" pitchFamily="34" charset="0"/>
                <a:ea typeface="Tahoma" pitchFamily="34" charset="0"/>
              </a:rPr>
              <a:t>, </a:t>
            </a:r>
            <a:r>
              <a:rPr lang="ar-SA" sz="2200" b="1" dirty="0" err="1" smtClean="0">
                <a:latin typeface="Tahoma" pitchFamily="34" charset="0"/>
                <a:ea typeface="Tahoma" pitchFamily="34" charset="0"/>
              </a:rPr>
              <a:t>الا</a:t>
            </a:r>
            <a:r>
              <a:rPr lang="ar-SA" sz="2200" b="1" dirty="0" smtClean="0">
                <a:latin typeface="Tahoma" pitchFamily="34" charset="0"/>
                <a:ea typeface="Tahoma" pitchFamily="34" charset="0"/>
              </a:rPr>
              <a:t> وهو توقيع اتفاقيات </a:t>
            </a:r>
            <a:r>
              <a:rPr lang="ar-SA" sz="2200" b="1" dirty="0" err="1" smtClean="0">
                <a:latin typeface="Tahoma" pitchFamily="34" charset="0"/>
                <a:ea typeface="Tahoma" pitchFamily="34" charset="0"/>
              </a:rPr>
              <a:t>كامب</a:t>
            </a:r>
            <a:r>
              <a:rPr lang="ar-SA" sz="2200" b="1" dirty="0" smtClean="0">
                <a:latin typeface="Tahoma" pitchFamily="34" charset="0"/>
                <a:ea typeface="Tahoma" pitchFamily="34" charset="0"/>
              </a:rPr>
              <a:t> ديفيد </a:t>
            </a:r>
            <a:r>
              <a:rPr lang="ar-SA" sz="2200" b="1" dirty="0" err="1" smtClean="0">
                <a:latin typeface="Tahoma" pitchFamily="34" charset="0"/>
                <a:ea typeface="Tahoma" pitchFamily="34" charset="0"/>
              </a:rPr>
              <a:t>وانهاء</a:t>
            </a:r>
            <a:r>
              <a:rPr lang="ar-SA" sz="2200" b="1" dirty="0" smtClean="0">
                <a:latin typeface="Tahoma" pitchFamily="34" charset="0"/>
                <a:ea typeface="Tahoma" pitchFamily="34" charset="0"/>
              </a:rPr>
              <a:t> حالة </a:t>
            </a:r>
            <a:endParaRPr lang="ar-SA" sz="2200" b="1" dirty="0" smtClean="0">
              <a:latin typeface="Tahoma" pitchFamily="34" charset="0"/>
              <a:ea typeface="Tahoma" pitchFamily="34" charset="0"/>
            </a:endParaRPr>
          </a:p>
          <a:p>
            <a:pPr>
              <a:buNone/>
            </a:pPr>
            <a:r>
              <a:rPr lang="ar-SA" sz="2200" b="1" dirty="0" smtClean="0">
                <a:latin typeface="Tahoma" pitchFamily="34" charset="0"/>
                <a:ea typeface="Tahoma" pitchFamily="34" charset="0"/>
              </a:rPr>
              <a:t>الحرب </a:t>
            </a:r>
            <a:r>
              <a:rPr lang="ar-SA" sz="2200" b="1" dirty="0" smtClean="0">
                <a:latin typeface="Tahoma" pitchFamily="34" charset="0"/>
                <a:ea typeface="Tahoma" pitchFamily="34" charset="0"/>
              </a:rPr>
              <a:t>مع العدو الصهيوني , والقضاء على عقدة العداء </a:t>
            </a:r>
            <a:r>
              <a:rPr lang="ar-SA" sz="2200" b="1" dirty="0" err="1" smtClean="0">
                <a:latin typeface="Tahoma" pitchFamily="34" charset="0"/>
                <a:ea typeface="Tahoma" pitchFamily="34" charset="0"/>
              </a:rPr>
              <a:t>لة</a:t>
            </a:r>
            <a:r>
              <a:rPr lang="ar-SA" sz="2200" b="1" dirty="0" smtClean="0">
                <a:latin typeface="Tahoma" pitchFamily="34" charset="0"/>
                <a:ea typeface="Tahoma" pitchFamily="34" charset="0"/>
              </a:rPr>
              <a:t> </a:t>
            </a:r>
            <a:r>
              <a:rPr lang="ar-SA" sz="2200" b="1" dirty="0" err="1" smtClean="0">
                <a:latin typeface="Tahoma" pitchFamily="34" charset="0"/>
                <a:ea typeface="Tahoma" pitchFamily="34" charset="0"/>
              </a:rPr>
              <a:t>وماتبع</a:t>
            </a:r>
            <a:r>
              <a:rPr lang="ar-SA" sz="2200" b="1" dirty="0" smtClean="0">
                <a:latin typeface="Tahoma" pitchFamily="34" charset="0"/>
                <a:ea typeface="Tahoma" pitchFamily="34" charset="0"/>
              </a:rPr>
              <a:t> ذلك من تطبيع العلاقات , </a:t>
            </a:r>
            <a:r>
              <a:rPr lang="ar-SA" sz="2200" b="1" dirty="0" smtClean="0">
                <a:latin typeface="Tahoma" pitchFamily="34" charset="0"/>
                <a:ea typeface="Tahoma" pitchFamily="34" charset="0"/>
              </a:rPr>
              <a:t>وتبادل</a:t>
            </a:r>
          </a:p>
          <a:p>
            <a:pPr>
              <a:buNone/>
            </a:pPr>
            <a:r>
              <a:rPr lang="ar-SA" sz="2200" b="1" dirty="0" smtClean="0">
                <a:latin typeface="Tahoma" pitchFamily="34" charset="0"/>
                <a:ea typeface="Tahoma" pitchFamily="34" charset="0"/>
              </a:rPr>
              <a:t> </a:t>
            </a:r>
            <a:r>
              <a:rPr lang="ar-SA" sz="2200" b="1" dirty="0" smtClean="0">
                <a:latin typeface="Tahoma" pitchFamily="34" charset="0"/>
                <a:ea typeface="Tahoma" pitchFamily="34" charset="0"/>
              </a:rPr>
              <a:t>التمثيل الدبلوماسي وفتح الحدود لجميع المبادلات السياحية والتجارية </a:t>
            </a:r>
            <a:r>
              <a:rPr lang="ar-SA" sz="2200" b="1" dirty="0" err="1" smtClean="0">
                <a:latin typeface="Tahoma" pitchFamily="34" charset="0"/>
                <a:ea typeface="Tahoma" pitchFamily="34" charset="0"/>
              </a:rPr>
              <a:t>والأعلامية</a:t>
            </a:r>
            <a:r>
              <a:rPr lang="ar-SA" sz="2200" b="1" dirty="0" smtClean="0">
                <a:latin typeface="Tahoma" pitchFamily="34" charset="0"/>
                <a:ea typeface="Tahoma" pitchFamily="34" charset="0"/>
              </a:rPr>
              <a:t> بين اليهود ومصر بدأ </a:t>
            </a:r>
            <a:endParaRPr lang="ar-SA" sz="2200" b="1" dirty="0" smtClean="0">
              <a:latin typeface="Tahoma" pitchFamily="34" charset="0"/>
              <a:ea typeface="Tahoma" pitchFamily="34" charset="0"/>
            </a:endParaRPr>
          </a:p>
          <a:p>
            <a:pPr>
              <a:buNone/>
            </a:pPr>
            <a:r>
              <a:rPr lang="ar-SA" sz="2200" b="1" dirty="0" smtClean="0">
                <a:latin typeface="Tahoma" pitchFamily="34" charset="0"/>
                <a:ea typeface="Tahoma" pitchFamily="34" charset="0"/>
              </a:rPr>
              <a:t>مؤتمر </a:t>
            </a:r>
            <a:r>
              <a:rPr lang="ar-SA" sz="2200" b="1" dirty="0" err="1" smtClean="0">
                <a:latin typeface="Tahoma" pitchFamily="34" charset="0"/>
                <a:ea typeface="Tahoma" pitchFamily="34" charset="0"/>
              </a:rPr>
              <a:t>كامب</a:t>
            </a:r>
            <a:r>
              <a:rPr lang="ar-SA" sz="2200" b="1" dirty="0" smtClean="0">
                <a:latin typeface="Tahoma" pitchFamily="34" charset="0"/>
                <a:ea typeface="Tahoma" pitchFamily="34" charset="0"/>
              </a:rPr>
              <a:t> ديفيد اعمالة بحضور كارتر رئيس الولايات </a:t>
            </a:r>
            <a:r>
              <a:rPr lang="ar-SA" sz="2200" b="1" dirty="0" err="1" smtClean="0">
                <a:latin typeface="Tahoma" pitchFamily="34" charset="0"/>
                <a:ea typeface="Tahoma" pitchFamily="34" charset="0"/>
              </a:rPr>
              <a:t>المتحده</a:t>
            </a:r>
            <a:r>
              <a:rPr lang="ar-SA" sz="2200" b="1" dirty="0" smtClean="0">
                <a:latin typeface="Tahoma" pitchFamily="34" charset="0"/>
                <a:ea typeface="Tahoma" pitchFamily="34" charset="0"/>
              </a:rPr>
              <a:t> والسادات ويبغين من 5 الى 17 ايلول </a:t>
            </a:r>
            <a:r>
              <a:rPr lang="ar-SA" sz="2200" b="1" dirty="0" err="1" smtClean="0">
                <a:latin typeface="Tahoma" pitchFamily="34" charset="0"/>
                <a:ea typeface="Tahoma" pitchFamily="34" charset="0"/>
              </a:rPr>
              <a:t>1978م</a:t>
            </a:r>
            <a:r>
              <a:rPr lang="ar-SA" sz="2200" b="1" dirty="0" smtClean="0">
                <a:latin typeface="Tahoma" pitchFamily="34" charset="0"/>
                <a:ea typeface="Tahoma" pitchFamily="34" charset="0"/>
              </a:rPr>
              <a:t> </a:t>
            </a:r>
            <a:r>
              <a:rPr lang="ar-SA" sz="2200" b="1" dirty="0" smtClean="0">
                <a:latin typeface="Tahoma" pitchFamily="34" charset="0"/>
                <a:ea typeface="Tahoma" pitchFamily="34" charset="0"/>
              </a:rPr>
              <a:t>واتفق الأطراف الثلاثة في نهاية المفاوضات على وثيقتي </a:t>
            </a:r>
            <a:r>
              <a:rPr lang="ar-SA" sz="2200" b="1" dirty="0" err="1" smtClean="0">
                <a:latin typeface="Tahoma" pitchFamily="34" charset="0"/>
                <a:ea typeface="Tahoma" pitchFamily="34" charset="0"/>
              </a:rPr>
              <a:t>كامب</a:t>
            </a:r>
            <a:r>
              <a:rPr lang="ar-SA" sz="2200" b="1" dirty="0" smtClean="0">
                <a:latin typeface="Tahoma" pitchFamily="34" charset="0"/>
                <a:ea typeface="Tahoma" pitchFamily="34" charset="0"/>
              </a:rPr>
              <a:t> ديفيد</a:t>
            </a:r>
            <a:br>
              <a:rPr lang="ar-SA" sz="2200" b="1" dirty="0" smtClean="0">
                <a:latin typeface="Tahoma" pitchFamily="34" charset="0"/>
                <a:ea typeface="Tahoma" pitchFamily="34" charset="0"/>
              </a:rPr>
            </a:br>
            <a:r>
              <a:rPr lang="ar-SA" sz="2200" b="1" dirty="0" smtClean="0">
                <a:solidFill>
                  <a:srgbClr val="FFC000"/>
                </a:solidFill>
                <a:latin typeface="Tahoma" pitchFamily="34" charset="0"/>
                <a:ea typeface="Tahoma" pitchFamily="34" charset="0"/>
              </a:rPr>
              <a:t>الوثيقة الأولى : </a:t>
            </a:r>
            <a:r>
              <a:rPr lang="ar-SA" sz="2200" b="1" dirty="0" smtClean="0">
                <a:latin typeface="Tahoma" pitchFamily="34" charset="0"/>
                <a:ea typeface="Tahoma" pitchFamily="34" charset="0"/>
              </a:rPr>
              <a:t>إطار السلام في الشرق الأوسط </a:t>
            </a:r>
            <a:br>
              <a:rPr lang="ar-SA" sz="2200" b="1" dirty="0" smtClean="0">
                <a:latin typeface="Tahoma" pitchFamily="34" charset="0"/>
                <a:ea typeface="Tahoma" pitchFamily="34" charset="0"/>
              </a:rPr>
            </a:br>
            <a:r>
              <a:rPr lang="ar-SA" sz="2200" b="1" dirty="0" smtClean="0">
                <a:solidFill>
                  <a:srgbClr val="FFC000"/>
                </a:solidFill>
                <a:latin typeface="Tahoma" pitchFamily="34" charset="0"/>
                <a:ea typeface="Tahoma" pitchFamily="34" charset="0"/>
              </a:rPr>
              <a:t>الوثيقة الثانية : </a:t>
            </a:r>
            <a:r>
              <a:rPr lang="ar-SA" sz="2200" b="1" dirty="0" smtClean="0">
                <a:solidFill>
                  <a:srgbClr val="FFC000"/>
                </a:solidFill>
                <a:latin typeface="Tahoma" pitchFamily="34" charset="0"/>
                <a:ea typeface="Tahoma" pitchFamily="34" charset="0"/>
              </a:rPr>
              <a:t> </a:t>
            </a:r>
            <a:r>
              <a:rPr lang="ar-SA" sz="2200" b="1" dirty="0" smtClean="0">
                <a:latin typeface="Tahoma" pitchFamily="34" charset="0"/>
                <a:ea typeface="Tahoma" pitchFamily="34" charset="0"/>
              </a:rPr>
              <a:t>في </a:t>
            </a:r>
            <a:r>
              <a:rPr lang="ar-SA" sz="2200" b="1" dirty="0" smtClean="0">
                <a:latin typeface="Tahoma" pitchFamily="34" charset="0"/>
                <a:ea typeface="Tahoma" pitchFamily="34" charset="0"/>
              </a:rPr>
              <a:t>26/3/1979 م وقع الرئيس المصري </a:t>
            </a:r>
            <a:r>
              <a:rPr lang="ar-SA" sz="2200" b="1" dirty="0" err="1" smtClean="0">
                <a:latin typeface="Tahoma" pitchFamily="34" charset="0"/>
                <a:ea typeface="Tahoma" pitchFamily="34" charset="0"/>
              </a:rPr>
              <a:t>ومناجيم</a:t>
            </a:r>
            <a:r>
              <a:rPr lang="ar-SA" sz="2200" b="1" dirty="0" smtClean="0">
                <a:latin typeface="Tahoma" pitchFamily="34" charset="0"/>
                <a:ea typeface="Tahoma" pitchFamily="34" charset="0"/>
              </a:rPr>
              <a:t> </a:t>
            </a:r>
            <a:r>
              <a:rPr lang="ar-SA" sz="2200" b="1" dirty="0" err="1" smtClean="0">
                <a:latin typeface="Tahoma" pitchFamily="34" charset="0"/>
                <a:ea typeface="Tahoma" pitchFamily="34" charset="0"/>
              </a:rPr>
              <a:t>بيغين</a:t>
            </a:r>
            <a:r>
              <a:rPr lang="ar-SA" sz="2200" b="1" dirty="0" smtClean="0">
                <a:latin typeface="Tahoma" pitchFamily="34" charset="0"/>
                <a:ea typeface="Tahoma" pitchFamily="34" charset="0"/>
              </a:rPr>
              <a:t> وجيمي كارتر معاهده السلام المصرية </a:t>
            </a:r>
            <a:r>
              <a:rPr lang="ar-SA" sz="2200" b="1" dirty="0" err="1" smtClean="0">
                <a:latin typeface="Tahoma" pitchFamily="34" charset="0"/>
                <a:ea typeface="Tahoma" pitchFamily="34" charset="0"/>
              </a:rPr>
              <a:t>الأسرائيلية</a:t>
            </a:r>
            <a:r>
              <a:rPr lang="ar-SA" sz="2200" b="1" dirty="0" smtClean="0">
                <a:latin typeface="Tahoma" pitchFamily="34" charset="0"/>
                <a:ea typeface="Tahoma" pitchFamily="34" charset="0"/>
              </a:rPr>
              <a:t> في البيت الابيض </a:t>
            </a:r>
          </a:p>
          <a:p>
            <a:pPr>
              <a:buNone/>
            </a:pPr>
            <a:endParaRPr lang="ar-SA" sz="2000" dirty="0"/>
          </a:p>
          <a:p>
            <a:pPr>
              <a:buNone/>
            </a:pPr>
            <a:endParaRPr lang="ar-SA"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800" dirty="0" smtClean="0"/>
              <a:t>.</a:t>
            </a:r>
            <a:endParaRPr lang="ar-SA" sz="800" dirty="0"/>
          </a:p>
        </p:txBody>
      </p:sp>
      <p:sp>
        <p:nvSpPr>
          <p:cNvPr id="3" name="عنصر نائب للمحتوى 2"/>
          <p:cNvSpPr>
            <a:spLocks noGrp="1"/>
          </p:cNvSpPr>
          <p:nvPr>
            <p:ph idx="1"/>
          </p:nvPr>
        </p:nvSpPr>
        <p:spPr>
          <a:xfrm>
            <a:off x="1000068" y="1052736"/>
            <a:ext cx="8143932" cy="6643710"/>
          </a:xfrm>
        </p:spPr>
        <p:txBody>
          <a:bodyPr>
            <a:normAutofit/>
          </a:bodyPr>
          <a:lstStyle/>
          <a:p>
            <a:pPr>
              <a:buNone/>
            </a:pPr>
            <a:r>
              <a:rPr lang="ar-SA" sz="3600" b="1" dirty="0" err="1" smtClean="0">
                <a:solidFill>
                  <a:srgbClr val="FFC000"/>
                </a:solidFill>
              </a:rPr>
              <a:t>ومهمها</a:t>
            </a:r>
            <a:r>
              <a:rPr lang="ar-SA" sz="3600" b="1" dirty="0" smtClean="0">
                <a:solidFill>
                  <a:srgbClr val="FFC000"/>
                </a:solidFill>
              </a:rPr>
              <a:t> اختلفت وجهات النظر في هذه </a:t>
            </a:r>
            <a:r>
              <a:rPr lang="ar-SA" sz="3600" b="1" dirty="0" err="1" smtClean="0">
                <a:solidFill>
                  <a:srgbClr val="FFC000"/>
                </a:solidFill>
              </a:rPr>
              <a:t>الأتفاقيات</a:t>
            </a:r>
            <a:r>
              <a:rPr lang="ar-SA" sz="3600" b="1" dirty="0" smtClean="0">
                <a:solidFill>
                  <a:srgbClr val="FFC000"/>
                </a:solidFill>
              </a:rPr>
              <a:t> فأنها تجمع على </a:t>
            </a:r>
            <a:r>
              <a:rPr lang="ar-SA" sz="3600" b="1" dirty="0" err="1" smtClean="0">
                <a:solidFill>
                  <a:srgbClr val="FFC000"/>
                </a:solidFill>
              </a:rPr>
              <a:t>امورمنها</a:t>
            </a:r>
            <a:r>
              <a:rPr lang="ar-SA" sz="3600" b="1" dirty="0" smtClean="0">
                <a:solidFill>
                  <a:srgbClr val="FFC000"/>
                </a:solidFill>
              </a:rPr>
              <a:t> : </a:t>
            </a:r>
          </a:p>
          <a:p>
            <a:pPr>
              <a:buNone/>
            </a:pPr>
            <a:r>
              <a:rPr lang="ar-SA" sz="2000" b="1" dirty="0" smtClean="0"/>
              <a:t>1- لم تتحقق </a:t>
            </a:r>
            <a:r>
              <a:rPr lang="ar-SA" sz="2000" b="1" dirty="0" err="1" smtClean="0"/>
              <a:t>السياده</a:t>
            </a:r>
            <a:r>
              <a:rPr lang="ar-SA" sz="2000" b="1" dirty="0" smtClean="0"/>
              <a:t> الكاملة لمصر على سيناء , فتمركز القوات العسكرية </a:t>
            </a:r>
          </a:p>
          <a:p>
            <a:pPr>
              <a:buNone/>
            </a:pPr>
            <a:r>
              <a:rPr lang="ar-SA" sz="2000" b="1" dirty="0" smtClean="0"/>
              <a:t>2- لم يحصل الشعب الفلسطيني المسلم على أي من حقوقه</a:t>
            </a:r>
          </a:p>
          <a:p>
            <a:pPr>
              <a:buNone/>
            </a:pPr>
            <a:r>
              <a:rPr lang="ar-SA" sz="2000" b="1" dirty="0" smtClean="0"/>
              <a:t>3-حققت </a:t>
            </a:r>
            <a:r>
              <a:rPr lang="ar-SA" sz="2000" b="1" dirty="0" err="1" smtClean="0"/>
              <a:t>المعاهده</a:t>
            </a:r>
            <a:r>
              <a:rPr lang="ar-SA" sz="2000" b="1" dirty="0" smtClean="0"/>
              <a:t> كثيرا من </a:t>
            </a:r>
            <a:r>
              <a:rPr lang="ar-SA" sz="2000" b="1" dirty="0" err="1" smtClean="0"/>
              <a:t>اهداف</a:t>
            </a:r>
            <a:r>
              <a:rPr lang="ar-SA" sz="2000" b="1" dirty="0" smtClean="0"/>
              <a:t> </a:t>
            </a:r>
            <a:r>
              <a:rPr lang="ar-SA" sz="2000" b="1" dirty="0" err="1" smtClean="0"/>
              <a:t>اسراءيل</a:t>
            </a:r>
            <a:r>
              <a:rPr lang="ar-SA" sz="2000" b="1" dirty="0" smtClean="0"/>
              <a:t> التوسعية بضمها القدس , الجولان , واستمرار احتلالها </a:t>
            </a:r>
            <a:r>
              <a:rPr lang="ar-SA" sz="2000" b="1" dirty="0" err="1" smtClean="0"/>
              <a:t>الضفه</a:t>
            </a:r>
            <a:r>
              <a:rPr lang="ar-SA" sz="2000" b="1" dirty="0" smtClean="0"/>
              <a:t> الغربية وغزة </a:t>
            </a:r>
          </a:p>
          <a:p>
            <a:pPr>
              <a:buNone/>
            </a:pPr>
            <a:r>
              <a:rPr lang="ar-SA" sz="2000" b="1" dirty="0" smtClean="0"/>
              <a:t>ونشطت عمليات التجسس الاسرائيلية في مصر في ظل التطبيع بمساعده المؤسسات الثقافية </a:t>
            </a:r>
            <a:r>
              <a:rPr lang="ar-SA" sz="2000" b="1" dirty="0" err="1" smtClean="0"/>
              <a:t>الامريمية</a:t>
            </a:r>
            <a:r>
              <a:rPr lang="ar-SA" sz="2000" b="1" dirty="0" smtClean="0"/>
              <a:t> وبالأخص المركز الثقافي الأمريكي ومركز البحوث </a:t>
            </a:r>
            <a:r>
              <a:rPr lang="ar-SA" sz="2000" b="1" dirty="0" err="1" smtClean="0"/>
              <a:t>الأجتماعية</a:t>
            </a:r>
            <a:r>
              <a:rPr lang="ar-SA" sz="2000" b="1" dirty="0" smtClean="0"/>
              <a:t> </a:t>
            </a:r>
            <a:r>
              <a:rPr lang="ar-SA" sz="2000" b="1" dirty="0" err="1" smtClean="0"/>
              <a:t>بالجامعه</a:t>
            </a:r>
            <a:r>
              <a:rPr lang="ar-SA" sz="2000" b="1" dirty="0" smtClean="0"/>
              <a:t> الأمريكية والبحوث </a:t>
            </a:r>
            <a:r>
              <a:rPr lang="ar-SA" sz="2000" b="1" dirty="0" err="1" smtClean="0"/>
              <a:t>الأمريكي </a:t>
            </a:r>
            <a:r>
              <a:rPr lang="ar-SA" sz="2000" b="1" dirty="0" err="1" smtClean="0"/>
              <a:t>.</a:t>
            </a:r>
            <a:endParaRPr lang="ar-SA" sz="2000" b="1" dirty="0" smtClean="0"/>
          </a:p>
          <a:p>
            <a:pPr>
              <a:buNone/>
            </a:pPr>
            <a:endParaRPr lang="ar-SA" sz="2000" b="1" dirty="0"/>
          </a:p>
        </p:txBody>
      </p:sp>
      <p:sp>
        <p:nvSpPr>
          <p:cNvPr id="4" name="مستطيل 3"/>
          <p:cNvSpPr/>
          <p:nvPr/>
        </p:nvSpPr>
        <p:spPr>
          <a:xfrm>
            <a:off x="1331640" y="5589240"/>
            <a:ext cx="137249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انتهت </a:t>
            </a:r>
            <a:endParaRPr lang="ar-SA"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142</TotalTime>
  <Words>430</Words>
  <Application>Microsoft Office PowerPoint</Application>
  <PresentationFormat>عرض على الشاشة (3:4)‏</PresentationFormat>
  <Paragraphs>49</Paragraphs>
  <Slides>6</Slides>
  <Notes>0</Notes>
  <HiddenSlides>0</HiddenSlides>
  <MMClips>0</MMClips>
  <ScaleCrop>false</ScaleCrop>
  <HeadingPairs>
    <vt:vector size="4" baseType="variant">
      <vt:variant>
        <vt:lpstr>سمة</vt:lpstr>
      </vt:variant>
      <vt:variant>
        <vt:i4>1</vt:i4>
      </vt:variant>
      <vt:variant>
        <vt:lpstr>عناوين الشرائح</vt:lpstr>
      </vt:variant>
      <vt:variant>
        <vt:i4>6</vt:i4>
      </vt:variant>
    </vt:vector>
  </HeadingPairs>
  <TitlesOfParts>
    <vt:vector size="7" baseType="lpstr">
      <vt:lpstr>انقلاب</vt:lpstr>
      <vt:lpstr>الشريحة 1</vt:lpstr>
      <vt:lpstr>.</vt:lpstr>
      <vt:lpstr>.</vt:lpstr>
      <vt:lpstr>.</vt:lpstr>
      <vt:lpstr>اتفاقيات كامب ديفيد :</vt:lpstr>
      <vt:lpst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Keyboard3</dc:creator>
  <cp:lastModifiedBy>س</cp:lastModifiedBy>
  <cp:revision>15</cp:revision>
  <dcterms:created xsi:type="dcterms:W3CDTF">2013-02-28T12:37:11Z</dcterms:created>
  <dcterms:modified xsi:type="dcterms:W3CDTF">2013-03-01T12:44:07Z</dcterms:modified>
</cp:coreProperties>
</file>