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417" autoAdjust="0"/>
    <p:restoredTop sz="94624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مستطيل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مستطيل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مستطيل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مستطيل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مستطيل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مستطيل مستدير الزوايا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مستطيل مستدير الزوايا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مستطيل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مستطيل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مستطيل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مستطيل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مستطيل مستدير الزوايا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مستطيل مستدير الزوايا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مستطيل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مستطيل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مستطيل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مستطيل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مستطيل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FCFC2E1-2AB5-4336-AC90-76B9D4DBAC6D}" type="datetimeFigureOut">
              <a:rPr lang="ar-SA" smtClean="0"/>
              <a:pPr/>
              <a:t>06/06/34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EA9C550-A6CF-439A-BF9E-75C114F91A5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r" rtl="1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r" rtl="1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r" rtl="1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r" rtl="1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563888" y="2636912"/>
            <a:ext cx="48782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المحاضرة الرابعة </a:t>
            </a:r>
            <a:r>
              <a:rPr lang="ar-SA" sz="44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عشر :</a:t>
            </a:r>
            <a:endParaRPr lang="ar-SA" sz="4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539552" y="4437112"/>
            <a:ext cx="747512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المسلمون في </a:t>
            </a:r>
            <a:r>
              <a:rPr lang="ar-SA" sz="44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اوروبا </a:t>
            </a:r>
            <a:r>
              <a:rPr lang="ar-SA" sz="44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الشرقي</a:t>
            </a:r>
            <a:r>
              <a:rPr lang="ar-SA" sz="44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ة (بلغاريا )</a:t>
            </a:r>
            <a:endParaRPr lang="ar-SA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261433" y="908720"/>
            <a:ext cx="9369937" cy="535531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600" b="1" dirty="0" err="1" smtClean="0">
                <a:solidFill>
                  <a:srgbClr val="0070C0"/>
                </a:solidFill>
              </a:rPr>
              <a:t>بلغاريا </a:t>
            </a:r>
            <a:r>
              <a:rPr lang="ar-SA" sz="2400" b="1" dirty="0" err="1" smtClean="0"/>
              <a:t>:</a:t>
            </a: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>احدى دول البلقان ومن دول اوربا </a:t>
            </a:r>
            <a:r>
              <a:rPr lang="ar-SA" sz="2400" b="1" dirty="0" err="1" smtClean="0"/>
              <a:t>الشرقيه </a:t>
            </a:r>
            <a:r>
              <a:rPr lang="ar-SA" sz="2400" b="1" dirty="0" smtClean="0"/>
              <a:t>, تشرف على البحر الأسود من الناحية </a:t>
            </a:r>
            <a:r>
              <a:rPr lang="ar-SA" sz="2400" b="1" dirty="0" err="1" smtClean="0"/>
              <a:t>الشرقيه ,</a:t>
            </a:r>
            <a:r>
              <a:rPr lang="ar-SA" sz="2400" b="1" dirty="0" smtClean="0"/>
              <a:t> </a:t>
            </a:r>
          </a:p>
          <a:p>
            <a:r>
              <a:rPr lang="ar-SA" sz="2400" b="1" dirty="0" smtClean="0"/>
              <a:t>سميت باسم قبائل البلغار التي اسلم كثير منها قبل القرن الرابع </a:t>
            </a:r>
            <a:r>
              <a:rPr lang="ar-SA" sz="2400" b="1" dirty="0" err="1" smtClean="0"/>
              <a:t>الهجري </a:t>
            </a:r>
            <a:r>
              <a:rPr lang="ar-SA" sz="2400" b="1" dirty="0" smtClean="0"/>
              <a:t>, وكان لها ملك مسلم </a:t>
            </a:r>
          </a:p>
          <a:p>
            <a:r>
              <a:rPr lang="ar-SA" sz="2400" b="1" dirty="0" smtClean="0"/>
              <a:t>اسمة الماس </a:t>
            </a:r>
            <a:r>
              <a:rPr lang="ar-SA" sz="2400" b="1" dirty="0" err="1" smtClean="0"/>
              <a:t>خان .</a:t>
            </a:r>
            <a:r>
              <a:rPr lang="ar-SA" sz="2400" b="1" dirty="0" smtClean="0"/>
              <a:t> وهو الذي طلب من الخليفة العباسي المقتدر بالله ارسال بعثة اسلامية من</a:t>
            </a:r>
          </a:p>
          <a:p>
            <a:r>
              <a:rPr lang="ar-SA" sz="2400" b="1" dirty="0" smtClean="0"/>
              <a:t> الفقهاء </a:t>
            </a:r>
            <a:r>
              <a:rPr lang="ar-SA" sz="2400" b="1" dirty="0" err="1" smtClean="0"/>
              <a:t>واللماء</a:t>
            </a:r>
            <a:r>
              <a:rPr lang="ar-SA" sz="2400" b="1" dirty="0" smtClean="0"/>
              <a:t> والمهندسين لبناء بلغاريا والنهوض </a:t>
            </a:r>
            <a:r>
              <a:rPr lang="ar-SA" sz="2400" b="1" dirty="0" err="1" smtClean="0"/>
              <a:t>بها</a:t>
            </a:r>
            <a:r>
              <a:rPr lang="ar-SA" sz="2400" b="1" dirty="0" smtClean="0"/>
              <a:t> , ووصلت البعثه </a:t>
            </a:r>
            <a:r>
              <a:rPr lang="ar-SA" sz="2400" b="1" dirty="0" err="1" smtClean="0"/>
              <a:t>لبغلاريا</a:t>
            </a:r>
            <a:r>
              <a:rPr lang="ar-SA" sz="2400" b="1" dirty="0" smtClean="0"/>
              <a:t> وعلى </a:t>
            </a:r>
          </a:p>
          <a:p>
            <a:r>
              <a:rPr lang="ar-SA" sz="2400" b="1" dirty="0" smtClean="0"/>
              <a:t>رأسها احمد ابن فصلان البغدادي وزير المقتدر وتحركت البعثة من بغداد في 11 صفر</a:t>
            </a:r>
          </a:p>
          <a:p>
            <a:r>
              <a:rPr lang="ar-SA" sz="2400" b="1" dirty="0" smtClean="0"/>
              <a:t> 309 هـ مارة </a:t>
            </a:r>
            <a:r>
              <a:rPr lang="ar-SA" sz="2400" b="1" dirty="0" err="1" smtClean="0"/>
              <a:t>بهنذان</a:t>
            </a:r>
            <a:r>
              <a:rPr lang="ar-SA" sz="2400" b="1" dirty="0" smtClean="0"/>
              <a:t> والري </a:t>
            </a:r>
            <a:r>
              <a:rPr lang="ar-SA" sz="2400" b="1" dirty="0" err="1" smtClean="0"/>
              <a:t>ونيسابو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ومرو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وبخارى .</a:t>
            </a:r>
            <a:r>
              <a:rPr lang="ar-SA" sz="2400" b="1" dirty="0" smtClean="0"/>
              <a:t> ثم مع نهر </a:t>
            </a:r>
            <a:r>
              <a:rPr lang="ar-SA" sz="2400" b="1" dirty="0" err="1" smtClean="0"/>
              <a:t>جيحون</a:t>
            </a:r>
            <a:r>
              <a:rPr lang="ar-SA" sz="2400" b="1" dirty="0" smtClean="0"/>
              <a:t> الى خوارزم الى </a:t>
            </a:r>
          </a:p>
          <a:p>
            <a:r>
              <a:rPr lang="ar-SA" sz="2400" b="1" dirty="0" smtClean="0"/>
              <a:t>بلغار </a:t>
            </a:r>
            <a:r>
              <a:rPr lang="ar-SA" sz="2400" b="1" dirty="0" err="1" smtClean="0"/>
              <a:t>الفولغا</a:t>
            </a:r>
            <a:r>
              <a:rPr lang="ar-SA" sz="2400" b="1" dirty="0" smtClean="0"/>
              <a:t> في 18 المحرم عام </a:t>
            </a:r>
            <a:r>
              <a:rPr lang="ar-SA" sz="2400" b="1" dirty="0" err="1" smtClean="0"/>
              <a:t>310هـ</a:t>
            </a:r>
            <a:r>
              <a:rPr lang="ar-SA" sz="2400" b="1" dirty="0" smtClean="0"/>
              <a:t> / </a:t>
            </a:r>
            <a:r>
              <a:rPr lang="ar-SA" sz="2400" b="1" dirty="0" err="1" smtClean="0"/>
              <a:t>922م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.</a:t>
            </a:r>
            <a:r>
              <a:rPr lang="ar-SA" sz="2400" b="1" dirty="0" smtClean="0"/>
              <a:t> ولم يعرف خط سير </a:t>
            </a:r>
            <a:r>
              <a:rPr lang="ar-SA" sz="2400" b="1" dirty="0" err="1" smtClean="0"/>
              <a:t>الرجعه</a:t>
            </a:r>
            <a:r>
              <a:rPr lang="ar-SA" sz="2400" b="1" dirty="0" smtClean="0"/>
              <a:t> لضياع القسم</a:t>
            </a:r>
          </a:p>
          <a:p>
            <a:r>
              <a:rPr lang="ar-SA" sz="2400" b="1" dirty="0" smtClean="0"/>
              <a:t> الأخير من </a:t>
            </a:r>
            <a:r>
              <a:rPr lang="ar-SA" sz="2400" b="1" dirty="0" err="1" smtClean="0"/>
              <a:t>الرساله</a:t>
            </a:r>
            <a:r>
              <a:rPr lang="ar-SA" sz="2400" b="1" dirty="0" smtClean="0"/>
              <a:t> , وقد عملت البعثة على نشر </a:t>
            </a:r>
            <a:r>
              <a:rPr lang="ar-SA" sz="2400" b="1" dirty="0" err="1" smtClean="0"/>
              <a:t>الأسلام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واللغه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العربية </a:t>
            </a:r>
            <a:r>
              <a:rPr lang="ar-SA" sz="2400" b="1" dirty="0" smtClean="0"/>
              <a:t>, فنبع في بلغاريا </a:t>
            </a:r>
          </a:p>
          <a:p>
            <a:r>
              <a:rPr lang="ar-SA" sz="2400" b="1" dirty="0" smtClean="0"/>
              <a:t>علماء اجلاء مسلمون </a:t>
            </a:r>
            <a:r>
              <a:rPr lang="ar-SA" sz="2400" b="1" dirty="0" err="1" smtClean="0"/>
              <a:t>منهم </a:t>
            </a:r>
            <a:r>
              <a:rPr lang="ar-SA" sz="2400" b="1" dirty="0" smtClean="0"/>
              <a:t>: الشيخ احمد البلغاري أستاذ السلطان محمود </a:t>
            </a:r>
            <a:r>
              <a:rPr lang="ar-SA" sz="2400" b="1" dirty="0" err="1" smtClean="0"/>
              <a:t>الغزنوي</a:t>
            </a:r>
            <a:r>
              <a:rPr lang="ar-SA" sz="2400" b="1" dirty="0" smtClean="0"/>
              <a:t> , والشيخ </a:t>
            </a:r>
          </a:p>
          <a:p>
            <a:r>
              <a:rPr lang="ar-SA" sz="2400" b="1" dirty="0" smtClean="0"/>
              <a:t>برهان الدين يوسف </a:t>
            </a:r>
            <a:r>
              <a:rPr lang="ar-SA" sz="2400" b="1" dirty="0" err="1" smtClean="0"/>
              <a:t>البلغاري </a:t>
            </a:r>
            <a:r>
              <a:rPr lang="ar-SA" sz="2400" b="1" dirty="0" smtClean="0"/>
              <a:t>, والقاضي يعقوب بن نعمان البلغاري </a:t>
            </a:r>
            <a:r>
              <a:rPr lang="ar-SA" sz="2400" b="1" dirty="0" err="1" smtClean="0"/>
              <a:t>وغيرهم .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وكانو</a:t>
            </a:r>
            <a:r>
              <a:rPr lang="ar-SA" sz="2400" b="1" dirty="0" smtClean="0"/>
              <a:t> يتكلمون </a:t>
            </a:r>
          </a:p>
          <a:p>
            <a:r>
              <a:rPr lang="ar-SA" sz="2400" b="1" dirty="0" smtClean="0"/>
              <a:t>العربية ويستعملون حروفها في كتاباتهم وظلوا على </a:t>
            </a:r>
            <a:r>
              <a:rPr lang="ar-SA" sz="2400" b="1" dirty="0" err="1" smtClean="0"/>
              <a:t>دلط</a:t>
            </a:r>
            <a:r>
              <a:rPr lang="ar-SA" sz="2400" b="1" dirty="0" smtClean="0"/>
              <a:t> حتى استيلاء المغول على بغداد</a:t>
            </a:r>
          </a:p>
          <a:p>
            <a:r>
              <a:rPr lang="ar-SA" sz="2400" b="1" dirty="0" smtClean="0"/>
              <a:t> سنة 656 هـ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80064" y="836712"/>
            <a:ext cx="9224064" cy="501675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فانعزلوا وقل اتصالهم بالعالم </a:t>
            </a:r>
            <a:r>
              <a:rPr lang="ar-SA" sz="2000" b="1" dirty="0" err="1" smtClean="0"/>
              <a:t>الاسلامي </a:t>
            </a:r>
            <a:r>
              <a:rPr lang="ar-SA" sz="2000" b="1" dirty="0" smtClean="0"/>
              <a:t>, ثم وصلها العثمانيون واستطاعوا فتحها في زمن مراد الأول </a:t>
            </a:r>
            <a:r>
              <a:rPr lang="ar-SA" sz="2000" b="1" dirty="0" err="1" smtClean="0"/>
              <a:t>وبايزيد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ابنة بالتدريج وامتدت عمليات الفتح من </a:t>
            </a:r>
            <a:r>
              <a:rPr lang="ar-SA" sz="2000" b="1" dirty="0" err="1" smtClean="0"/>
              <a:t>744الى</a:t>
            </a:r>
            <a:r>
              <a:rPr lang="ar-SA" sz="2000" b="1" dirty="0" smtClean="0"/>
              <a:t> 1396 </a:t>
            </a:r>
            <a:r>
              <a:rPr lang="ar-SA" sz="2000" b="1" dirty="0" err="1" smtClean="0"/>
              <a:t>م </a:t>
            </a:r>
            <a:r>
              <a:rPr lang="ar-SA" sz="2000" b="1" dirty="0" smtClean="0"/>
              <a:t>, وعادت جزءا من دار الاسلام </a:t>
            </a:r>
            <a:r>
              <a:rPr lang="ar-SA" sz="2000" b="1" dirty="0" err="1" smtClean="0"/>
              <a:t>وقاعده</a:t>
            </a:r>
            <a:r>
              <a:rPr lang="ar-SA" sz="2000" b="1" dirty="0" smtClean="0"/>
              <a:t> لانطلاق </a:t>
            </a:r>
          </a:p>
          <a:p>
            <a:r>
              <a:rPr lang="ar-SA" sz="2000" b="1" dirty="0" smtClean="0"/>
              <a:t>الجيوش الاسلامية العثمانية الى اواسط اوروبا لدحر الجيوش الصليبية من الشمال </a:t>
            </a:r>
            <a:r>
              <a:rPr lang="ar-SA" sz="2000" b="1" dirty="0" err="1" smtClean="0"/>
              <a:t>والغرب </a:t>
            </a:r>
            <a:r>
              <a:rPr lang="ar-SA" sz="2000" b="1" dirty="0" smtClean="0"/>
              <a:t>, واستمر الحكم </a:t>
            </a:r>
          </a:p>
          <a:p>
            <a:r>
              <a:rPr lang="ar-SA" sz="2000" b="1" dirty="0" smtClean="0"/>
              <a:t>العثماني اكثر من خمسة قرون </a:t>
            </a:r>
            <a:r>
              <a:rPr lang="ar-SA" sz="2000" b="1" dirty="0" err="1" smtClean="0"/>
              <a:t>ونصف </a:t>
            </a:r>
            <a:r>
              <a:rPr lang="ar-SA" sz="2000" b="1" dirty="0" smtClean="0"/>
              <a:t>, فانتشر الاسلام اثناء ذلك انتشارا </a:t>
            </a:r>
            <a:r>
              <a:rPr lang="ar-SA" sz="2000" b="1" dirty="0" err="1" smtClean="0"/>
              <a:t>كبيرا .</a:t>
            </a:r>
            <a:r>
              <a:rPr lang="ar-SA" sz="2000" b="1" dirty="0" smtClean="0"/>
              <a:t> انفصلت بلغاريا بدسائس</a:t>
            </a:r>
          </a:p>
          <a:p>
            <a:r>
              <a:rPr lang="ar-SA" sz="2000" b="1" dirty="0" smtClean="0"/>
              <a:t> الدول الأوروبية عن الدولة </a:t>
            </a:r>
            <a:r>
              <a:rPr lang="ar-SA" sz="2000" b="1" dirty="0" err="1" smtClean="0"/>
              <a:t>العصمانية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واثاره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النعرات</a:t>
            </a:r>
            <a:r>
              <a:rPr lang="ar-SA" sz="2000" b="1" dirty="0" smtClean="0"/>
              <a:t> القومية وكونت </a:t>
            </a:r>
            <a:r>
              <a:rPr lang="ar-SA" sz="2000" b="1" dirty="0" err="1" smtClean="0"/>
              <a:t>بها</a:t>
            </a:r>
            <a:r>
              <a:rPr lang="ar-SA" sz="2000" b="1" dirty="0" smtClean="0"/>
              <a:t> مملكة قائمة بذاتها سنة </a:t>
            </a:r>
            <a:r>
              <a:rPr lang="ar-SA" sz="2000" b="1" dirty="0" err="1" smtClean="0"/>
              <a:t>1326هـ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/ </a:t>
            </a:r>
            <a:r>
              <a:rPr lang="ar-SA" sz="2000" b="1" dirty="0" err="1" smtClean="0"/>
              <a:t>1908م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.</a:t>
            </a:r>
            <a:r>
              <a:rPr lang="ar-SA" sz="2000" b="1" dirty="0" smtClean="0"/>
              <a:t> بعد ان هاجر اليها كثير من النصارى وهجرها كثير من </a:t>
            </a:r>
            <a:r>
              <a:rPr lang="ar-SA" sz="2000" b="1" dirty="0" err="1" smtClean="0"/>
              <a:t>المسلمين </a:t>
            </a:r>
            <a:r>
              <a:rPr lang="ar-SA" sz="2000" b="1" dirty="0" smtClean="0"/>
              <a:t>, بتآمر من روسيا والنمسا </a:t>
            </a:r>
          </a:p>
          <a:p>
            <a:r>
              <a:rPr lang="ar-SA" sz="2000" b="1" dirty="0" err="1" smtClean="0"/>
              <a:t>وبريطانيا .</a:t>
            </a:r>
            <a:r>
              <a:rPr lang="ar-SA" sz="2000" b="1" dirty="0" smtClean="0"/>
              <a:t>  </a:t>
            </a:r>
            <a:br>
              <a:rPr lang="ar-SA" sz="2000" b="1" dirty="0" smtClean="0"/>
            </a:br>
            <a:r>
              <a:rPr lang="ar-SA" sz="2000" b="1" dirty="0" smtClean="0"/>
              <a:t>في الحرب العالمية الأولى كما انضمت لألمانيا في </a:t>
            </a:r>
            <a:r>
              <a:rPr lang="ar-SA" sz="2000" b="1" dirty="0" err="1" smtClean="0"/>
              <a:t>الحرب </a:t>
            </a:r>
            <a:r>
              <a:rPr lang="ar-SA" sz="2000" b="1" dirty="0" smtClean="0"/>
              <a:t>, فكانت النتيجة ان تقلصت </a:t>
            </a:r>
            <a:r>
              <a:rPr lang="ar-SA" sz="2000" b="1" dirty="0" err="1" smtClean="0"/>
              <a:t>مساحتها </a:t>
            </a:r>
            <a:r>
              <a:rPr lang="ar-SA" sz="2000" b="1" dirty="0" smtClean="0"/>
              <a:t>, كما انضمت </a:t>
            </a:r>
          </a:p>
          <a:p>
            <a:r>
              <a:rPr lang="ar-SA" sz="2000" b="1" dirty="0" smtClean="0"/>
              <a:t>ايضا </a:t>
            </a:r>
            <a:r>
              <a:rPr lang="ar-SA" sz="2000" b="1" dirty="0" err="1" smtClean="0"/>
              <a:t>لألمآنيا</a:t>
            </a:r>
            <a:r>
              <a:rPr lang="ar-SA" sz="2000" b="1" dirty="0" smtClean="0"/>
              <a:t> في الحرب العالمية </a:t>
            </a:r>
            <a:r>
              <a:rPr lang="ar-SA" sz="2000" b="1" dirty="0" err="1" smtClean="0"/>
              <a:t>الثانية </a:t>
            </a:r>
            <a:r>
              <a:rPr lang="ar-SA" sz="2000" b="1" dirty="0" smtClean="0"/>
              <a:t>, فغزاها الروس وسيطر عليها الشيوعيون منذ نهاية الحرب العالمية </a:t>
            </a:r>
          </a:p>
          <a:p>
            <a:r>
              <a:rPr lang="ar-SA" sz="2000" b="1" dirty="0" err="1" smtClean="0"/>
              <a:t>الثآنية</a:t>
            </a:r>
            <a:r>
              <a:rPr lang="ar-SA" sz="2000" b="1" dirty="0" smtClean="0"/>
              <a:t> , فأصبحت ضمن المعسكر </a:t>
            </a:r>
            <a:r>
              <a:rPr lang="ar-SA" sz="2000" b="1" dirty="0" err="1" smtClean="0"/>
              <a:t>الاشتراكي .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فقج</a:t>
            </a:r>
            <a:r>
              <a:rPr lang="ar-SA" sz="2000" b="1" dirty="0" smtClean="0"/>
              <a:t> اقام الجيش الأحمر الانظمة الشيوعية بزعماء مهاجرين في </a:t>
            </a:r>
          </a:p>
          <a:p>
            <a:r>
              <a:rPr lang="ar-SA" sz="2000" b="1" dirty="0" smtClean="0"/>
              <a:t>حين لم يكن للأحزاب الشيوعية وجود تقريبا في تلك </a:t>
            </a:r>
            <a:r>
              <a:rPr lang="ar-SA" sz="2000" b="1" dirty="0" err="1" smtClean="0"/>
              <a:t>البلاد .</a:t>
            </a:r>
            <a:r>
              <a:rPr lang="ar-SA" sz="2000" b="1" dirty="0" smtClean="0"/>
              <a:t> </a:t>
            </a:r>
            <a:br>
              <a:rPr lang="ar-SA" sz="2000" b="1" dirty="0" smtClean="0"/>
            </a:br>
            <a:r>
              <a:rPr lang="ar-SA" sz="2000" b="1" dirty="0" smtClean="0"/>
              <a:t>تبلغ مساحة بلغاريا 110928 كم </a:t>
            </a:r>
            <a:r>
              <a:rPr lang="ar-SA" sz="2000" b="1" dirty="0" err="1" smtClean="0"/>
              <a:t>2 </a:t>
            </a:r>
            <a:r>
              <a:rPr lang="ar-SA" sz="2000" b="1" dirty="0" smtClean="0"/>
              <a:t>, وسكانها حوالي 9 ملايين </a:t>
            </a:r>
            <a:r>
              <a:rPr lang="ar-SA" sz="2000" b="1" dirty="0" err="1" smtClean="0"/>
              <a:t>نسمة .</a:t>
            </a:r>
            <a:r>
              <a:rPr lang="ar-SA" sz="2000" b="1" dirty="0" smtClean="0"/>
              <a:t> وهم العناصر البلغارية الذين يعودون </a:t>
            </a:r>
          </a:p>
          <a:p>
            <a:r>
              <a:rPr lang="ar-SA" sz="2000" b="1" dirty="0" smtClean="0"/>
              <a:t>الى تركية قديمة هاجرت الى المنطقة وتتحدث </a:t>
            </a:r>
            <a:r>
              <a:rPr lang="ar-SA" sz="2000" b="1" dirty="0" err="1" smtClean="0"/>
              <a:t>لغه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السلاف</a:t>
            </a:r>
            <a:r>
              <a:rPr lang="ar-SA" sz="2000" b="1" dirty="0" smtClean="0"/>
              <a:t> واعتنق اكثرهم النصرانية الأرثوذكسية حوالي عام </a:t>
            </a:r>
          </a:p>
          <a:p>
            <a:r>
              <a:rPr lang="ar-SA" sz="2000" b="1" dirty="0" err="1" smtClean="0"/>
              <a:t>251هـ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.</a:t>
            </a:r>
            <a:r>
              <a:rPr lang="ar-SA" sz="2000" b="1" dirty="0" smtClean="0"/>
              <a:t> تليهم العناصر التركية حديثه الهجرة مختلطة بعناصر </a:t>
            </a:r>
            <a:r>
              <a:rPr lang="ar-SA" sz="2000" b="1" dirty="0" err="1" smtClean="0"/>
              <a:t>التتار</a:t>
            </a:r>
            <a:r>
              <a:rPr lang="ar-SA" sz="2000" b="1" dirty="0" smtClean="0"/>
              <a:t> , </a:t>
            </a:r>
            <a:r>
              <a:rPr lang="ar-SA" sz="2000" b="1" dirty="0" err="1" smtClean="0"/>
              <a:t>واقليات</a:t>
            </a:r>
            <a:r>
              <a:rPr lang="ar-SA" sz="2000" b="1" dirty="0" smtClean="0"/>
              <a:t> من الغجر والرومان </a:t>
            </a:r>
            <a:r>
              <a:rPr lang="ar-SA" sz="2000" b="1" dirty="0" err="1" smtClean="0"/>
              <a:t>والأرمن .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و 60% من المسلمين </a:t>
            </a:r>
            <a:r>
              <a:rPr lang="ar-SA" sz="2000" b="1" dirty="0" err="1" smtClean="0"/>
              <a:t>اتراك .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و25</a:t>
            </a:r>
            <a:r>
              <a:rPr lang="ar-SA" sz="2000" b="1" dirty="0" smtClean="0"/>
              <a:t> % من </a:t>
            </a:r>
            <a:r>
              <a:rPr lang="ar-SA" sz="2000" b="1" dirty="0" err="1" smtClean="0"/>
              <a:t>البلغار .</a:t>
            </a:r>
            <a:r>
              <a:rPr lang="ar-SA" sz="2000" b="1" dirty="0" smtClean="0"/>
              <a:t> وحوالي 15% من الغجر </a:t>
            </a:r>
            <a:r>
              <a:rPr lang="ar-SA" sz="2000" b="1" dirty="0" err="1" smtClean="0"/>
              <a:t>وعاصمتها </a:t>
            </a:r>
            <a:r>
              <a:rPr lang="ar-SA" sz="2000" b="1" dirty="0" smtClean="0"/>
              <a:t>(صوفيا</a:t>
            </a:r>
            <a:r>
              <a:rPr lang="ar-SA" sz="2000" b="1" dirty="0" err="1" smtClean="0"/>
              <a:t>)</a:t>
            </a:r>
            <a:endParaRPr lang="ar-SA" sz="2000" b="1" dirty="0" smtClean="0"/>
          </a:p>
          <a:p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771800" y="1052736"/>
            <a:ext cx="621195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المسلمون تحت الحكم الأرثوذكسي النصراني </a:t>
            </a:r>
            <a:endParaRPr lang="ar-SA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-170062" y="1700808"/>
            <a:ext cx="9278566" cy="313932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انفصلت بلغاريا عن الدولة العثمانية بفعل الدسائس الأوروبية </a:t>
            </a:r>
            <a:r>
              <a:rPr lang="ar-SA" sz="2000" b="1" dirty="0" err="1" smtClean="0"/>
              <a:t>وأثارة</a:t>
            </a:r>
            <a:r>
              <a:rPr lang="ar-SA" sz="2000" b="1" dirty="0" smtClean="0"/>
              <a:t> القوميات في البلقان وكان المسلمون </a:t>
            </a:r>
          </a:p>
          <a:p>
            <a:r>
              <a:rPr lang="ar-SA" sz="2000" b="1" dirty="0" smtClean="0"/>
              <a:t>أكثرية قبل </a:t>
            </a:r>
            <a:r>
              <a:rPr lang="ar-SA" sz="2000" b="1" dirty="0" err="1" smtClean="0"/>
              <a:t>الأستقلال</a:t>
            </a:r>
            <a:r>
              <a:rPr lang="ar-SA" sz="2000" b="1" dirty="0" smtClean="0"/>
              <a:t> , وللسيطرة الصليبية على البلاد تعرض المسلمون للظلم </a:t>
            </a:r>
            <a:r>
              <a:rPr lang="ar-SA" sz="2000" b="1" dirty="0" err="1" smtClean="0"/>
              <a:t>والأضطهاد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فهاجرعدد</a:t>
            </a:r>
            <a:r>
              <a:rPr lang="ar-SA" sz="2000" b="1" dirty="0" smtClean="0"/>
              <a:t> كبير منهم</a:t>
            </a:r>
          </a:p>
          <a:p>
            <a:r>
              <a:rPr lang="ar-SA" sz="2000" b="1" dirty="0" smtClean="0"/>
              <a:t> الى خارج </a:t>
            </a:r>
            <a:r>
              <a:rPr lang="ar-SA" sz="2000" b="1" dirty="0" err="1" smtClean="0"/>
              <a:t>بلغاريا </a:t>
            </a:r>
            <a:r>
              <a:rPr lang="ar-SA" sz="2000" b="1" dirty="0" smtClean="0"/>
              <a:t>, وحل محلهم العنصر البلغاري الذي استقدم من البلدان </a:t>
            </a:r>
            <a:r>
              <a:rPr lang="ar-SA" sz="2000" b="1" dirty="0" err="1" smtClean="0"/>
              <a:t>المحيطة </a:t>
            </a:r>
            <a:r>
              <a:rPr lang="ar-SA" sz="2000" b="1" dirty="0" smtClean="0"/>
              <a:t>, فقل بذلك عدد </a:t>
            </a:r>
            <a:r>
              <a:rPr lang="ar-SA" sz="2000" b="1" dirty="0" err="1" smtClean="0"/>
              <a:t>المسلمين ,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وتعرضوا لحملات التنصير </a:t>
            </a:r>
            <a:r>
              <a:rPr lang="ar-SA" sz="2000" b="1" dirty="0" err="1" smtClean="0"/>
              <a:t>الأجباري</a:t>
            </a:r>
            <a:r>
              <a:rPr lang="ar-SA" sz="2000" b="1" dirty="0" smtClean="0"/>
              <a:t> وارتد عدد منهم عن </a:t>
            </a:r>
            <a:r>
              <a:rPr lang="ar-SA" sz="2000" b="1" dirty="0" err="1" smtClean="0"/>
              <a:t>الأسلام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بالفعل </a:t>
            </a:r>
            <a:r>
              <a:rPr lang="ar-SA" sz="2000" b="1" dirty="0" smtClean="0"/>
              <a:t>, وبذلت مختلف الجهود لتذويبهم </a:t>
            </a:r>
          </a:p>
          <a:p>
            <a:r>
              <a:rPr lang="ar-SA" sz="2000" b="1" dirty="0" smtClean="0"/>
              <a:t>وقطع صلاتهم بماضيهم شأن المستعمرين في بلاد </a:t>
            </a:r>
            <a:r>
              <a:rPr lang="ar-SA" sz="2000" b="1" dirty="0" err="1" smtClean="0"/>
              <a:t>الأسلام</a:t>
            </a:r>
            <a:r>
              <a:rPr lang="ar-SA" sz="2000" b="1" dirty="0" smtClean="0"/>
              <a:t> فقد وضع المسئولون في منتصف القرن الرابع عشر</a:t>
            </a:r>
          </a:p>
          <a:p>
            <a:r>
              <a:rPr lang="ar-SA" sz="2000" b="1" dirty="0" smtClean="0"/>
              <a:t> الهجري مشروعا شاملا يهدف الى تنصير المسلمين بصورة جماعية وذلك بطريق العنف اذا اقتضى الأمر</a:t>
            </a:r>
          </a:p>
          <a:p>
            <a:r>
              <a:rPr lang="ar-SA" sz="2000" b="1" dirty="0" smtClean="0"/>
              <a:t> وكان للمسلمين مدارس لتحفيظ القران الكريم ومدارس اخرى علمية تقدر بنحو الف مدرسة كما كانت لهم</a:t>
            </a:r>
          </a:p>
          <a:p>
            <a:r>
              <a:rPr lang="ar-SA" sz="2000" b="1" dirty="0" smtClean="0"/>
              <a:t> مئات المساجد يؤدون فيها </a:t>
            </a:r>
            <a:r>
              <a:rPr lang="ar-SA" sz="2000" b="1" dirty="0" err="1" smtClean="0"/>
              <a:t>صلواتهم .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واخذت</a:t>
            </a:r>
            <a:r>
              <a:rPr lang="ar-SA" sz="2000" b="1" dirty="0" smtClean="0"/>
              <a:t> هذه تقل </a:t>
            </a:r>
            <a:r>
              <a:rPr lang="ar-SA" sz="2000" b="1" dirty="0" err="1" smtClean="0"/>
              <a:t>تدريجيا .</a:t>
            </a:r>
            <a:r>
              <a:rPr lang="ar-SA" sz="2000" b="1" dirty="0" smtClean="0"/>
              <a:t> </a:t>
            </a:r>
            <a:br>
              <a:rPr lang="ar-SA" sz="2000" b="1" dirty="0" smtClean="0"/>
            </a:br>
            <a:endParaRPr lang="ar-SA" sz="20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644008" y="1124744"/>
            <a:ext cx="428995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المسلمون تحت الحكم الشيوعي</a:t>
            </a:r>
            <a:endParaRPr lang="ar-SA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-160443" y="1700808"/>
            <a:ext cx="9268948" cy="467820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دخلت القوات الروسية بلغاريا اثناء الحروب العالمية </a:t>
            </a:r>
            <a:r>
              <a:rPr lang="ar-SA" sz="2000" b="1" dirty="0" err="1" smtClean="0"/>
              <a:t>الثانية </a:t>
            </a:r>
            <a:r>
              <a:rPr lang="ar-SA" sz="2000" b="1" dirty="0" smtClean="0"/>
              <a:t>, وفي نهاية الحرب كان الشيوعيون قد سيطروا</a:t>
            </a:r>
          </a:p>
          <a:p>
            <a:r>
              <a:rPr lang="ar-SA" sz="2000" b="1" dirty="0" smtClean="0"/>
              <a:t>عليها سنة </a:t>
            </a:r>
            <a:r>
              <a:rPr lang="ar-SA" sz="2000" b="1" dirty="0" err="1" smtClean="0"/>
              <a:t>1945م</a:t>
            </a:r>
            <a:r>
              <a:rPr lang="ar-SA" sz="2000" b="1" dirty="0" smtClean="0"/>
              <a:t> وبدأت الشيوعية </a:t>
            </a:r>
            <a:r>
              <a:rPr lang="ar-SA" sz="2000" b="1" dirty="0" err="1" smtClean="0"/>
              <a:t>كالعاده</a:t>
            </a:r>
            <a:r>
              <a:rPr lang="ar-SA" sz="2000" b="1" dirty="0" smtClean="0"/>
              <a:t> في محاولة لكسب المسلمين الى جانبها فألغوا قرار التنصير و</a:t>
            </a:r>
          </a:p>
          <a:p>
            <a:r>
              <a:rPr lang="ar-SA" sz="2000" b="1" dirty="0" err="1" smtClean="0"/>
              <a:t>أعلنو</a:t>
            </a:r>
            <a:r>
              <a:rPr lang="ar-SA" sz="2000" b="1" dirty="0" smtClean="0"/>
              <a:t> حرية </a:t>
            </a:r>
            <a:r>
              <a:rPr lang="ar-SA" sz="2000" b="1" dirty="0" err="1" smtClean="0"/>
              <a:t>الأعتقاد</a:t>
            </a:r>
            <a:r>
              <a:rPr lang="ar-SA" sz="2000" b="1" dirty="0" smtClean="0"/>
              <a:t> وبعد ان تمكنوا من حكم البلاد </a:t>
            </a:r>
            <a:r>
              <a:rPr lang="ar-SA" sz="2000" b="1" dirty="0" err="1" smtClean="0"/>
              <a:t>بعثو</a:t>
            </a:r>
            <a:r>
              <a:rPr lang="ar-SA" sz="2000" b="1" dirty="0" smtClean="0"/>
              <a:t> مشروع التنصير من جديد وبشكل اكثر عنفا وبربرية </a:t>
            </a:r>
          </a:p>
          <a:p>
            <a:r>
              <a:rPr lang="ar-SA" sz="2000" b="1" dirty="0" smtClean="0"/>
              <a:t> </a:t>
            </a:r>
            <a:r>
              <a:rPr lang="ar-SA" sz="2000" b="1" dirty="0" err="1" smtClean="0"/>
              <a:t>فبدأو</a:t>
            </a:r>
            <a:r>
              <a:rPr lang="ar-SA" sz="2000" b="1" dirty="0" smtClean="0"/>
              <a:t> بمنع </a:t>
            </a:r>
            <a:r>
              <a:rPr lang="ar-SA" sz="2000" b="1" dirty="0" err="1" smtClean="0"/>
              <a:t>التوجية</a:t>
            </a:r>
            <a:r>
              <a:rPr lang="ar-SA" sz="2000" b="1" dirty="0" smtClean="0"/>
              <a:t> والتعليم الديني </a:t>
            </a:r>
            <a:r>
              <a:rPr lang="ar-SA" sz="2000" b="1" dirty="0" err="1" smtClean="0"/>
              <a:t>الأسلامي</a:t>
            </a:r>
            <a:r>
              <a:rPr lang="ar-SA" sz="2000" b="1" dirty="0" smtClean="0"/>
              <a:t> او الدعوة </a:t>
            </a:r>
            <a:r>
              <a:rPr lang="ar-SA" sz="2000" b="1" dirty="0" err="1" smtClean="0"/>
              <a:t>لة</a:t>
            </a:r>
            <a:r>
              <a:rPr lang="ar-SA" sz="2000" b="1" dirty="0" smtClean="0"/>
              <a:t> ثم نظمت حملات من الكتاب الملحدين والحاقدين </a:t>
            </a:r>
          </a:p>
          <a:p>
            <a:r>
              <a:rPr lang="ar-SA" sz="2000" b="1" dirty="0" smtClean="0"/>
              <a:t>على الاسلام </a:t>
            </a:r>
            <a:r>
              <a:rPr lang="ar-SA" sz="2000" b="1" dirty="0" err="1" smtClean="0"/>
              <a:t>للتشوية</a:t>
            </a:r>
            <a:r>
              <a:rPr lang="ar-SA" sz="2000" b="1" dirty="0" smtClean="0"/>
              <a:t> والتشهير </a:t>
            </a:r>
            <a:r>
              <a:rPr lang="ar-SA" sz="2000" b="1" dirty="0" err="1" smtClean="0"/>
              <a:t>بالأسلام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والمسلمين </a:t>
            </a:r>
            <a:r>
              <a:rPr lang="ar-SA" sz="2000" b="1" dirty="0" smtClean="0"/>
              <a:t>, لأنة كان دين الخلافة العثمانية التي استعمرتهم حسب </a:t>
            </a:r>
          </a:p>
          <a:p>
            <a:r>
              <a:rPr lang="ar-SA" sz="2000" b="1" dirty="0" smtClean="0"/>
              <a:t>ادعاءاتهم </a:t>
            </a:r>
            <a:r>
              <a:rPr lang="ar-SA" sz="2000" b="1" dirty="0" err="1" smtClean="0"/>
              <a:t>الباطله </a:t>
            </a:r>
            <a:r>
              <a:rPr lang="ar-SA" sz="2000" b="1" dirty="0" smtClean="0"/>
              <a:t>, ووصلت بهم </a:t>
            </a:r>
            <a:r>
              <a:rPr lang="ar-SA" sz="2000" b="1" dirty="0" err="1" smtClean="0"/>
              <a:t>الوقاحه</a:t>
            </a:r>
            <a:r>
              <a:rPr lang="ar-SA" sz="2000" b="1" dirty="0" smtClean="0"/>
              <a:t> الى اخراج العديد من الافلام السينمائيه التي تصور المسلمين </a:t>
            </a:r>
          </a:p>
          <a:p>
            <a:r>
              <a:rPr lang="ar-SA" sz="2000" b="1" dirty="0" err="1" smtClean="0"/>
              <a:t>والأسلام</a:t>
            </a:r>
            <a:r>
              <a:rPr lang="ar-SA" sz="2000" b="1" dirty="0" smtClean="0"/>
              <a:t> في صور </a:t>
            </a:r>
            <a:r>
              <a:rPr lang="ar-SA" sz="2000" b="1" dirty="0" err="1" smtClean="0"/>
              <a:t>كاذبه</a:t>
            </a:r>
            <a:r>
              <a:rPr lang="ar-SA" sz="2000" b="1" dirty="0" smtClean="0"/>
              <a:t> تقشعر لها الأبدان وأهملت الأقاليم </a:t>
            </a:r>
            <a:r>
              <a:rPr lang="ar-SA" sz="2000" b="1" dirty="0" err="1" smtClean="0"/>
              <a:t>الأسلامية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وافقرتها</a:t>
            </a:r>
            <a:r>
              <a:rPr lang="ar-SA" sz="2000" b="1" dirty="0" smtClean="0"/>
              <a:t> لتشيع ان </a:t>
            </a:r>
            <a:r>
              <a:rPr lang="ar-SA" sz="2000" b="1" dirty="0" err="1" smtClean="0"/>
              <a:t>الأسلام</a:t>
            </a:r>
            <a:r>
              <a:rPr lang="ar-SA" sz="2000" b="1" dirty="0" smtClean="0"/>
              <a:t> هو سبب </a:t>
            </a:r>
          </a:p>
          <a:p>
            <a:r>
              <a:rPr lang="ar-SA" sz="2000" b="1" dirty="0" smtClean="0"/>
              <a:t>تأخر هذه المناطق والأقاليم وبدأت السلطات بمحاصرة هذه الأقاليم منذ </a:t>
            </a:r>
            <a:r>
              <a:rPr lang="ar-SA" sz="2000" b="1" dirty="0" err="1" smtClean="0"/>
              <a:t>1960م</a:t>
            </a:r>
            <a:r>
              <a:rPr lang="ar-SA" sz="2000" b="1" dirty="0" smtClean="0"/>
              <a:t>, واشتدت الحملة على الدين </a:t>
            </a:r>
          </a:p>
          <a:p>
            <a:r>
              <a:rPr lang="ar-SA" sz="2000" b="1" dirty="0" smtClean="0"/>
              <a:t>حملة مركزة من </a:t>
            </a:r>
            <a:r>
              <a:rPr lang="ar-SA" sz="2000" b="1" dirty="0" err="1" smtClean="0"/>
              <a:t>الألحاد</a:t>
            </a:r>
            <a:r>
              <a:rPr lang="ar-SA" sz="2000" b="1" dirty="0" smtClean="0"/>
              <a:t> الشيوعي لدرجه منع دخول مصاحف القران </a:t>
            </a:r>
            <a:r>
              <a:rPr lang="ar-SA" sz="2000" b="1" dirty="0" err="1" smtClean="0"/>
              <a:t>الكريم </a:t>
            </a:r>
            <a:r>
              <a:rPr lang="ar-SA" sz="2000" b="1" dirty="0" smtClean="0"/>
              <a:t>, والكتب الدينية </a:t>
            </a:r>
            <a:r>
              <a:rPr lang="ar-SA" sz="2000" b="1" dirty="0" err="1" smtClean="0"/>
              <a:t>ومنعو</a:t>
            </a:r>
            <a:r>
              <a:rPr lang="ar-SA" sz="2000" b="1" dirty="0" smtClean="0"/>
              <a:t> من الاتصال</a:t>
            </a:r>
          </a:p>
          <a:p>
            <a:r>
              <a:rPr lang="ar-SA" sz="2000" b="1" dirty="0" smtClean="0"/>
              <a:t> او الهجرة الى خارج بلغاريا </a:t>
            </a:r>
            <a:r>
              <a:rPr lang="ar-SA" sz="2000" b="1" dirty="0" err="1" smtClean="0"/>
              <a:t>فأصبحو</a:t>
            </a:r>
            <a:r>
              <a:rPr lang="ar-SA" sz="2000" b="1" dirty="0" smtClean="0"/>
              <a:t> منعزلين وتغلب عليهم طابع الفقر </a:t>
            </a:r>
            <a:r>
              <a:rPr lang="ar-SA" sz="2000" b="1" dirty="0" err="1" smtClean="0"/>
              <a:t>والبؤس </a:t>
            </a:r>
            <a:r>
              <a:rPr lang="ar-SA" sz="2000" b="1" dirty="0" smtClean="0"/>
              <a:t>, وتعد مناطقهم من اكثر</a:t>
            </a:r>
          </a:p>
          <a:p>
            <a:r>
              <a:rPr lang="ar-SA" sz="2000" b="1" dirty="0" smtClean="0"/>
              <a:t> المناطق تخلفا بالنسبة الى </a:t>
            </a:r>
            <a:r>
              <a:rPr lang="ar-SA" sz="2000" b="1" dirty="0" err="1" smtClean="0"/>
              <a:t>البلاد .</a:t>
            </a:r>
            <a:r>
              <a:rPr lang="ar-SA" sz="2000" b="1" dirty="0" smtClean="0"/>
              <a:t> وحرم المسلمون من المدارس فلم تكلف الحكومة نفسها </a:t>
            </a:r>
            <a:r>
              <a:rPr lang="ar-SA" sz="2000" b="1" dirty="0" err="1" smtClean="0"/>
              <a:t>بأقامة</a:t>
            </a:r>
            <a:r>
              <a:rPr lang="ar-SA" sz="2000" b="1" dirty="0" smtClean="0"/>
              <a:t> مدرسة</a:t>
            </a:r>
          </a:p>
          <a:p>
            <a:r>
              <a:rPr lang="ar-SA" sz="2000" b="1" dirty="0" smtClean="0"/>
              <a:t> ثانوية واحده في مناطق المسلمين واخذ المسلمون الملتزمون بتعليم اولادهم سرا في البيوت او ارسالهم الى </a:t>
            </a:r>
          </a:p>
          <a:p>
            <a:r>
              <a:rPr lang="ar-SA" sz="2000" b="1" dirty="0" smtClean="0"/>
              <a:t>احد العلماء والحفاظ في القرى التي لم تمتد يد السلطة اليها كما قاوموا هذه الحملات مقاومة قوية وذهب الكثير </a:t>
            </a:r>
          </a:p>
          <a:p>
            <a:r>
              <a:rPr lang="ar-SA" sz="2000" b="1" dirty="0" smtClean="0"/>
              <a:t>منهم الى السجون ومات بعضهم ضحية تحت سياط التعذيب الوحشي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126781" y="836712"/>
            <a:ext cx="9235285" cy="59708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None/>
            </a:pPr>
            <a:r>
              <a:rPr lang="ar-SA" sz="2000" b="1" dirty="0" err="1" smtClean="0"/>
              <a:t>واما</a:t>
            </a:r>
            <a:r>
              <a:rPr lang="ar-SA" sz="2000" b="1" dirty="0" smtClean="0"/>
              <a:t> المساجد فقد كان في بلغاريا حوالي </a:t>
            </a:r>
            <a:r>
              <a:rPr lang="ar-SA" sz="2000" b="1" dirty="0" err="1" smtClean="0"/>
              <a:t>1200مسجد</a:t>
            </a:r>
            <a:r>
              <a:rPr lang="ar-SA" sz="2000" b="1" dirty="0" smtClean="0"/>
              <a:t> اهتم </a:t>
            </a:r>
            <a:r>
              <a:rPr lang="ar-SA" sz="2000" b="1" dirty="0" err="1" smtClean="0"/>
              <a:t>بها</a:t>
            </a:r>
            <a:r>
              <a:rPr lang="ar-SA" sz="2000" b="1" dirty="0" smtClean="0"/>
              <a:t> المسلمون بجهودهم الذاتية وفي العهد الشيوعي</a:t>
            </a:r>
          </a:p>
          <a:p>
            <a:pPr>
              <a:buNone/>
            </a:pPr>
            <a:r>
              <a:rPr lang="ar-SA" sz="2000" b="1" dirty="0" smtClean="0"/>
              <a:t> اهملت هذه المساجد </a:t>
            </a:r>
            <a:r>
              <a:rPr lang="ar-SA" sz="2000" b="1" dirty="0" err="1" smtClean="0"/>
              <a:t>واغلق</a:t>
            </a:r>
            <a:r>
              <a:rPr lang="ar-SA" sz="2000" b="1" dirty="0" smtClean="0"/>
              <a:t> اكثرها فصوفيا مثلا يوجد </a:t>
            </a:r>
            <a:r>
              <a:rPr lang="ar-SA" sz="2000" b="1" dirty="0" err="1" smtClean="0"/>
              <a:t>بها</a:t>
            </a:r>
            <a:r>
              <a:rPr lang="ar-SA" sz="2000" b="1" dirty="0" smtClean="0"/>
              <a:t> حاليا ثلاثة مئة مساجد حُول احدها الى متحف و</a:t>
            </a:r>
          </a:p>
          <a:p>
            <a:pPr>
              <a:buNone/>
            </a:pPr>
            <a:r>
              <a:rPr lang="ar-SA" sz="2000" b="1" dirty="0" smtClean="0"/>
              <a:t>الثاني الى كنيسة والثالث مغلق وأزيلت </a:t>
            </a:r>
            <a:r>
              <a:rPr lang="ar-SA" sz="2000" b="1" dirty="0" err="1" smtClean="0"/>
              <a:t>منارتة</a:t>
            </a:r>
            <a:r>
              <a:rPr lang="ar-SA" sz="2000" b="1" dirty="0" smtClean="0"/>
              <a:t> </a:t>
            </a:r>
            <a:br>
              <a:rPr lang="ar-SA" sz="2000" b="1" dirty="0" smtClean="0"/>
            </a:br>
            <a:r>
              <a:rPr lang="ar-SA" sz="2000" b="1" dirty="0" smtClean="0"/>
              <a:t>وفي محاولة لتفريق المسلمين لتسهيل </a:t>
            </a:r>
            <a:r>
              <a:rPr lang="ar-SA" sz="2000" b="1" dirty="0" err="1" smtClean="0"/>
              <a:t>الهجمهة</a:t>
            </a:r>
            <a:r>
              <a:rPr lang="ar-SA" sz="2000" b="1" dirty="0" smtClean="0"/>
              <a:t> الشيوعية عليهم فرقوهم على اساس عرقي قومي وفصل كل </a:t>
            </a:r>
          </a:p>
          <a:p>
            <a:pPr>
              <a:buNone/>
            </a:pPr>
            <a:r>
              <a:rPr lang="ar-SA" sz="2000" b="1" dirty="0" smtClean="0"/>
              <a:t>منهم عن الأخر بأحداث دار </a:t>
            </a:r>
            <a:r>
              <a:rPr lang="ar-SA" sz="2000" b="1" dirty="0" err="1" smtClean="0"/>
              <a:t>أفتاء</a:t>
            </a:r>
            <a:r>
              <a:rPr lang="ar-SA" sz="2000" b="1" dirty="0" smtClean="0"/>
              <a:t> خاصة </a:t>
            </a:r>
            <a:r>
              <a:rPr lang="ar-SA" sz="2000" b="1" dirty="0" err="1" smtClean="0"/>
              <a:t>بة</a:t>
            </a:r>
            <a:r>
              <a:rPr lang="ar-SA" sz="2000" b="1" dirty="0" smtClean="0"/>
              <a:t> ومن ثم </a:t>
            </a:r>
            <a:r>
              <a:rPr lang="ar-SA" sz="2000" b="1" dirty="0" err="1" smtClean="0"/>
              <a:t>الغاؤ</a:t>
            </a:r>
            <a:r>
              <a:rPr lang="ar-SA" sz="2000" b="1" dirty="0" smtClean="0"/>
              <a:t> منصب المفتي لبعضهم للقضاء عليهم اسلاميا فقد </a:t>
            </a:r>
          </a:p>
          <a:p>
            <a:pPr>
              <a:buNone/>
            </a:pPr>
            <a:r>
              <a:rPr lang="ar-SA" sz="2000" b="1" dirty="0" err="1" smtClean="0"/>
              <a:t>قسمو</a:t>
            </a:r>
            <a:r>
              <a:rPr lang="ar-SA" sz="2000" b="1" dirty="0" smtClean="0"/>
              <a:t> المناطق </a:t>
            </a:r>
            <a:r>
              <a:rPr lang="ar-SA" sz="2000" b="1" dirty="0" err="1" smtClean="0"/>
              <a:t>الأسلامية</a:t>
            </a:r>
            <a:r>
              <a:rPr lang="ar-SA" sz="2000" b="1" dirty="0" smtClean="0"/>
              <a:t> الى ست يرأس كل منطقة مجلس من العلماء وهذا امر شكلي فقط علما بأن المذهب </a:t>
            </a:r>
          </a:p>
          <a:p>
            <a:pPr>
              <a:buNone/>
            </a:pPr>
            <a:r>
              <a:rPr lang="ar-SA" sz="2000" b="1" dirty="0" smtClean="0"/>
              <a:t>الحنفي هو السائد هناك بين المسلمين جميعا </a:t>
            </a:r>
            <a:br>
              <a:rPr lang="ar-SA" sz="2000" b="1" dirty="0" smtClean="0"/>
            </a:br>
            <a:r>
              <a:rPr lang="ar-SA" sz="2400" b="1" dirty="0" smtClean="0">
                <a:solidFill>
                  <a:srgbClr val="0070C0"/>
                </a:solidFill>
              </a:rPr>
              <a:t>ويمكن تلخيص الوضع الراهن للمسلمين في بلغاريا بما </a:t>
            </a:r>
            <a:r>
              <a:rPr lang="ar-SA" sz="2400" b="1" dirty="0" err="1" smtClean="0">
                <a:solidFill>
                  <a:srgbClr val="0070C0"/>
                </a:solidFill>
              </a:rPr>
              <a:t>يأتي :-</a:t>
            </a:r>
            <a:endParaRPr lang="ar-SA" sz="2400" b="1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ar-SA" sz="2000" b="1" dirty="0" smtClean="0"/>
              <a:t>يحرم على المسلمين لبس </a:t>
            </a:r>
            <a:r>
              <a:rPr lang="ar-SA" sz="2000" b="1" dirty="0" err="1" smtClean="0"/>
              <a:t>الزي</a:t>
            </a:r>
            <a:r>
              <a:rPr lang="ar-SA" sz="2000" b="1" dirty="0" smtClean="0"/>
              <a:t> الاسلامي وخاصة النساء فلا تستطيع </a:t>
            </a:r>
            <a:r>
              <a:rPr lang="ar-SA" sz="2000" b="1" dirty="0" err="1" smtClean="0"/>
              <a:t>المرأه</a:t>
            </a:r>
            <a:r>
              <a:rPr lang="ar-SA" sz="2000" b="1" dirty="0" smtClean="0"/>
              <a:t> المسلمة ان تشتري أبسط </a:t>
            </a:r>
          </a:p>
          <a:p>
            <a:r>
              <a:rPr lang="ar-SA" sz="2000" b="1" dirty="0" smtClean="0"/>
              <a:t>الحاجيات من تعاونيات الدولة بزيها </a:t>
            </a:r>
            <a:r>
              <a:rPr lang="ar-SA" sz="2000" b="1" dirty="0" err="1" smtClean="0"/>
              <a:t>الأسلامي</a:t>
            </a:r>
            <a:r>
              <a:rPr lang="ar-SA" sz="2000" b="1" dirty="0" smtClean="0"/>
              <a:t> </a:t>
            </a:r>
          </a:p>
          <a:p>
            <a:pPr>
              <a:buFontTx/>
              <a:buChar char="-"/>
            </a:pPr>
            <a:r>
              <a:rPr lang="ar-SA" sz="2000" b="1" dirty="0" smtClean="0"/>
              <a:t>منع المسلمون من بناء مساجد </a:t>
            </a:r>
            <a:r>
              <a:rPr lang="ar-SA" sz="2000" b="1" dirty="0" err="1" smtClean="0"/>
              <a:t>جديده</a:t>
            </a:r>
            <a:r>
              <a:rPr lang="ar-SA" sz="2000" b="1" dirty="0" smtClean="0"/>
              <a:t> , ويغلق المسجد الذي يتوفى امامة وتتعرض الجماعات التي تزور </a:t>
            </a:r>
          </a:p>
          <a:p>
            <a:r>
              <a:rPr lang="ar-SA" sz="2000" b="1" dirty="0" err="1" smtClean="0"/>
              <a:t>المسجاجد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المفتوحه</a:t>
            </a:r>
            <a:r>
              <a:rPr lang="ar-SA" sz="2000" b="1" dirty="0" smtClean="0"/>
              <a:t> الى المطارده والعقاب </a:t>
            </a:r>
          </a:p>
          <a:p>
            <a:pPr>
              <a:buFontTx/>
              <a:buChar char="-"/>
            </a:pPr>
            <a:r>
              <a:rPr lang="ar-SA" sz="2000" b="1" dirty="0" smtClean="0"/>
              <a:t>منع المسلمون ان </a:t>
            </a:r>
            <a:r>
              <a:rPr lang="ar-SA" sz="2000" b="1" dirty="0" err="1" smtClean="0"/>
              <a:t>يدفنو</a:t>
            </a:r>
            <a:r>
              <a:rPr lang="ar-SA" sz="2000" b="1" dirty="0" smtClean="0"/>
              <a:t> موتاهم </a:t>
            </a:r>
            <a:r>
              <a:rPr lang="ar-SA" sz="2000" b="1" dirty="0" err="1" smtClean="0"/>
              <a:t>فب</a:t>
            </a:r>
            <a:r>
              <a:rPr lang="ar-SA" sz="2000" b="1" dirty="0" smtClean="0"/>
              <a:t> مدافن خاصة </a:t>
            </a:r>
            <a:r>
              <a:rPr lang="ar-SA" sz="2000" b="1" dirty="0" err="1" smtClean="0"/>
              <a:t>بهم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والغيت</a:t>
            </a:r>
            <a:r>
              <a:rPr lang="ar-SA" sz="2000" b="1" dirty="0" smtClean="0"/>
              <a:t> مقابرهم </a:t>
            </a:r>
            <a:r>
              <a:rPr lang="ar-SA" sz="2000" b="1" dirty="0" err="1" smtClean="0"/>
              <a:t>والغيت</a:t>
            </a:r>
            <a:r>
              <a:rPr lang="ar-SA" sz="2000" b="1" dirty="0" smtClean="0"/>
              <a:t> جميع اجراءات الدفن التي </a:t>
            </a:r>
          </a:p>
          <a:p>
            <a:r>
              <a:rPr lang="ar-SA" sz="2000" b="1" dirty="0" smtClean="0"/>
              <a:t>تقوم على الطريقه </a:t>
            </a:r>
            <a:r>
              <a:rPr lang="ar-SA" sz="2000" b="1" dirty="0" err="1" smtClean="0"/>
              <a:t>الاسلاميه</a:t>
            </a:r>
            <a:r>
              <a:rPr lang="ar-SA" sz="2000" b="1" dirty="0" smtClean="0"/>
              <a:t> </a:t>
            </a:r>
          </a:p>
          <a:p>
            <a:pPr>
              <a:buFontTx/>
              <a:buChar char="-"/>
            </a:pPr>
            <a:r>
              <a:rPr lang="ar-SA" sz="2000" b="1" dirty="0" smtClean="0"/>
              <a:t>منع المسلمون من اقتناء المصاحف ومن الهجرة الى خارج منطقتهم </a:t>
            </a:r>
          </a:p>
          <a:p>
            <a:pPr>
              <a:buFontTx/>
              <a:buChar char="-"/>
            </a:pPr>
            <a:r>
              <a:rPr lang="ar-SA" sz="2000" b="1" dirty="0" smtClean="0"/>
              <a:t>منع المسلمون من وظائف المؤسسات ودوائر </a:t>
            </a:r>
            <a:r>
              <a:rPr lang="ar-SA" sz="2000" b="1" dirty="0" err="1" smtClean="0"/>
              <a:t>الدولهة</a:t>
            </a:r>
            <a:r>
              <a:rPr lang="ar-SA" sz="2000" b="1" dirty="0" smtClean="0"/>
              <a:t> على الرغم من نسبتهم </a:t>
            </a:r>
            <a:r>
              <a:rPr lang="ar-SA" sz="2000" b="1" dirty="0" err="1" smtClean="0"/>
              <a:t>الكبيره .</a:t>
            </a:r>
            <a:endParaRPr lang="ar-SA" sz="2000" b="1" dirty="0" smtClean="0"/>
          </a:p>
          <a:p>
            <a:pPr>
              <a:buFontTx/>
              <a:buChar char="-"/>
            </a:pPr>
            <a:r>
              <a:rPr lang="ar-SA" sz="2000" b="1" dirty="0" smtClean="0"/>
              <a:t>اجبر المسلمون على تغيير اسمائهم الى اسماء بلغارية نصرانية او يهودية وقد بدأت هذه </a:t>
            </a:r>
            <a:r>
              <a:rPr lang="ar-SA" sz="2000" b="1" dirty="0" err="1" smtClean="0"/>
              <a:t>العلملية</a:t>
            </a:r>
            <a:r>
              <a:rPr lang="ar-SA" sz="2000" b="1" dirty="0" smtClean="0"/>
              <a:t> سنة 1960</a:t>
            </a:r>
          </a:p>
          <a:p>
            <a:r>
              <a:rPr lang="ar-SA" sz="2000" b="1" dirty="0" smtClean="0"/>
              <a:t>م ولكنها اشتدت في </a:t>
            </a:r>
            <a:r>
              <a:rPr lang="ar-SA" sz="2000" b="1" dirty="0" err="1" smtClean="0"/>
              <a:t>الآخيرة</a:t>
            </a:r>
            <a:r>
              <a:rPr lang="ar-SA" sz="2000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00735" y="1628800"/>
            <a:ext cx="8635761" cy="252376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None/>
            </a:pPr>
            <a:r>
              <a:rPr lang="ar-SA" sz="2000" b="1" dirty="0" smtClean="0"/>
              <a:t> </a:t>
            </a:r>
          </a:p>
          <a:p>
            <a:pPr>
              <a:buFontTx/>
              <a:buChar char="-"/>
            </a:pPr>
            <a:r>
              <a:rPr lang="ar-SA" sz="2000" b="1" dirty="0" smtClean="0"/>
              <a:t>يعطي للمسلمين طلبات جاهزة يسجل فيها رب الأسرة اسمة </a:t>
            </a:r>
            <a:r>
              <a:rPr lang="ar-SA" sz="2000" b="1" dirty="0" err="1" smtClean="0"/>
              <a:t>واسماء</a:t>
            </a:r>
            <a:r>
              <a:rPr lang="ar-SA" sz="2000" b="1" dirty="0" smtClean="0"/>
              <a:t> افراد عائلته </a:t>
            </a:r>
            <a:r>
              <a:rPr lang="ar-SA" sz="2000" b="1" dirty="0" err="1" smtClean="0"/>
              <a:t>ومايقابلها</a:t>
            </a:r>
            <a:r>
              <a:rPr lang="ar-SA" sz="2000" b="1" dirty="0" smtClean="0"/>
              <a:t> من اسماء </a:t>
            </a:r>
          </a:p>
          <a:p>
            <a:r>
              <a:rPr lang="ar-SA" sz="2000" b="1" dirty="0" smtClean="0"/>
              <a:t>بلغارية التي يختارها </a:t>
            </a:r>
            <a:r>
              <a:rPr lang="ar-SA" sz="2000" b="1" dirty="0" err="1" smtClean="0"/>
              <a:t>لنفسة</a:t>
            </a:r>
            <a:r>
              <a:rPr lang="ar-SA" sz="2000" b="1" dirty="0" smtClean="0"/>
              <a:t> ولأفراد اسرته من بين قائمة اسماء مرفقه من قبل السلطات الشيوعيه </a:t>
            </a:r>
          </a:p>
          <a:p>
            <a:pPr>
              <a:buFontTx/>
              <a:buChar char="-"/>
            </a:pPr>
            <a:r>
              <a:rPr lang="ar-SA" sz="2000" b="1" dirty="0" smtClean="0"/>
              <a:t>عدم تسجيل المواليد الجدد بأسماء اسلامية </a:t>
            </a:r>
          </a:p>
          <a:p>
            <a:pPr>
              <a:buFontTx/>
              <a:buChar char="-"/>
            </a:pPr>
            <a:r>
              <a:rPr lang="ar-SA" sz="2000" b="1" dirty="0" err="1" smtClean="0"/>
              <a:t>لاتتم</a:t>
            </a:r>
            <a:r>
              <a:rPr lang="ar-SA" sz="2000" b="1" dirty="0" smtClean="0"/>
              <a:t> اجراءات </a:t>
            </a:r>
            <a:r>
              <a:rPr lang="ar-SA" sz="2000" b="1" dirty="0" err="1" smtClean="0"/>
              <a:t>الزوا</a:t>
            </a:r>
            <a:r>
              <a:rPr lang="ar-SA" sz="2000" b="1" dirty="0" smtClean="0"/>
              <a:t> ج او </a:t>
            </a:r>
            <a:r>
              <a:rPr lang="ar-SA" sz="2000" b="1" dirty="0" err="1" smtClean="0"/>
              <a:t>تسجيلة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الأ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يأسماء</a:t>
            </a:r>
            <a:r>
              <a:rPr lang="ar-SA" sz="2000" b="1" dirty="0" smtClean="0"/>
              <a:t> غير اسلامية </a:t>
            </a:r>
          </a:p>
          <a:p>
            <a:pPr>
              <a:buFontTx/>
              <a:buChar char="-"/>
            </a:pPr>
            <a:r>
              <a:rPr lang="ar-SA" sz="2000" b="1" dirty="0" err="1" smtClean="0"/>
              <a:t>لاتطي</a:t>
            </a:r>
            <a:r>
              <a:rPr lang="ar-SA" sz="2000" b="1" dirty="0" smtClean="0"/>
              <a:t> شهادات من أي نوع او هوية </a:t>
            </a:r>
            <a:r>
              <a:rPr lang="ar-SA" sz="2000" b="1" dirty="0" err="1" smtClean="0"/>
              <a:t>الا</a:t>
            </a:r>
            <a:r>
              <a:rPr lang="ar-SA" sz="2000" b="1" dirty="0" smtClean="0"/>
              <a:t> بأسماء غير اسلامية </a:t>
            </a:r>
          </a:p>
          <a:p>
            <a:pPr>
              <a:buNone/>
            </a:pPr>
            <a:r>
              <a:rPr lang="ar-SA" sz="2000" b="1" dirty="0" smtClean="0"/>
              <a:t>- </a:t>
            </a:r>
            <a:r>
              <a:rPr lang="ar-SA" sz="2000" b="1" dirty="0" err="1" smtClean="0"/>
              <a:t>لاتصرف</a:t>
            </a:r>
            <a:r>
              <a:rPr lang="ar-SA" sz="2000" b="1" dirty="0" smtClean="0"/>
              <a:t> مرتبات العمال والأجور </a:t>
            </a:r>
            <a:r>
              <a:rPr lang="ar-SA" sz="2000" b="1" dirty="0" err="1" smtClean="0"/>
              <a:t>الا</a:t>
            </a:r>
            <a:r>
              <a:rPr lang="ar-SA" sz="2000" b="1" dirty="0" smtClean="0"/>
              <a:t> بعد تغيير الاسماء </a:t>
            </a:r>
          </a:p>
          <a:p>
            <a:endParaRPr lang="ar-SA" dirty="0"/>
          </a:p>
        </p:txBody>
      </p:sp>
      <p:sp>
        <p:nvSpPr>
          <p:cNvPr id="3" name="مستطيل 2"/>
          <p:cNvSpPr/>
          <p:nvPr/>
        </p:nvSpPr>
        <p:spPr>
          <a:xfrm>
            <a:off x="2123728" y="1268760"/>
            <a:ext cx="67938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وقد اتبعت السلطات من اجل ذلك الخطوات </a:t>
            </a:r>
            <a:r>
              <a:rPr lang="ar-SA" sz="32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التالية :</a:t>
            </a:r>
            <a:endParaRPr lang="ar-SA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ضري">
  <a:themeElements>
    <a:clrScheme name="حضري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حضري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29</TotalTime>
  <Words>596</Words>
  <Application>Microsoft Office PowerPoint</Application>
  <PresentationFormat>On-screen Show (4:3)</PresentationFormat>
  <Paragraphs>75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حضري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س</dc:creator>
  <cp:lastModifiedBy>user</cp:lastModifiedBy>
  <cp:revision>5</cp:revision>
  <dcterms:created xsi:type="dcterms:W3CDTF">2013-03-13T16:28:56Z</dcterms:created>
  <dcterms:modified xsi:type="dcterms:W3CDTF">2013-04-16T14:35:22Z</dcterms:modified>
</cp:coreProperties>
</file>