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72"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62"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2C2DE37C-F37A-45DE-859E-772FBB4AB4E5}" type="datetimeFigureOut">
              <a:rPr lang="ar-SA" smtClean="0"/>
              <a:pPr/>
              <a:t>25/06/34</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D02B6413-4843-4C7D-92BC-DD3CB03FC32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C2DE37C-F37A-45DE-859E-772FBB4AB4E5}" type="datetimeFigureOut">
              <a:rPr lang="ar-SA" smtClean="0"/>
              <a:pPr/>
              <a:t>25/06/34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C2DE37C-F37A-45DE-859E-772FBB4AB4E5}" type="datetimeFigureOut">
              <a:rPr lang="ar-SA" smtClean="0"/>
              <a:pPr/>
              <a:t>25/06/34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02B6413-4843-4C7D-92BC-DD3CB03FC32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2C2DE37C-F37A-45DE-859E-772FBB4AB4E5}" type="datetimeFigureOut">
              <a:rPr lang="ar-SA" smtClean="0"/>
              <a:pPr/>
              <a:t>25/06/34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2C2DE37C-F37A-45DE-859E-772FBB4AB4E5}" type="datetimeFigureOut">
              <a:rPr lang="ar-SA" smtClean="0"/>
              <a:pPr/>
              <a:t>25/06/34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2C2DE37C-F37A-45DE-859E-772FBB4AB4E5}" type="datetimeFigureOut">
              <a:rPr lang="ar-SA" smtClean="0"/>
              <a:pPr/>
              <a:t>25/06/34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C2DE37C-F37A-45DE-859E-772FBB4AB4E5}" type="datetimeFigureOut">
              <a:rPr lang="ar-SA" smtClean="0"/>
              <a:pPr/>
              <a:t>25/06/34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2C2DE37C-F37A-45DE-859E-772FBB4AB4E5}" type="datetimeFigureOut">
              <a:rPr lang="ar-SA" smtClean="0"/>
              <a:pPr/>
              <a:t>25/06/34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C2DE37C-F37A-45DE-859E-772FBB4AB4E5}" type="datetimeFigureOut">
              <a:rPr lang="ar-SA" smtClean="0"/>
              <a:pPr/>
              <a:t>25/06/34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D02B6413-4843-4C7D-92BC-DD3CB03FC32B}"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trips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C2DE37C-F37A-45DE-859E-772FBB4AB4E5}" type="datetimeFigureOut">
              <a:rPr lang="ar-SA" smtClean="0"/>
              <a:pPr/>
              <a:t>25/06/34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C2DE37C-F37A-45DE-859E-772FBB4AB4E5}" type="datetimeFigureOut">
              <a:rPr lang="ar-SA" smtClean="0"/>
              <a:pPr/>
              <a:t>25/06/34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02B6413-4843-4C7D-92BC-DD3CB03FC32B}" type="slidenum">
              <a:rPr lang="ar-SA" smtClean="0"/>
              <a:pPr/>
              <a:t>‹#›</a:t>
            </a:fld>
            <a:endParaRPr lang="ar-SA"/>
          </a:p>
        </p:txBody>
      </p:sp>
    </p:spTree>
  </p:cSld>
  <p:clrMapOvr>
    <a:masterClrMapping/>
  </p:clrMapOvr>
  <p:transition>
    <p:strips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C2DE37C-F37A-45DE-859E-772FBB4AB4E5}" type="datetimeFigureOut">
              <a:rPr lang="ar-SA" smtClean="0"/>
              <a:pPr/>
              <a:t>25/06/34</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02B6413-4843-4C7D-92BC-DD3CB03FC32B}"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ransition>
    <p:strips dir="ru"/>
  </p:transition>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571613"/>
            <a:ext cx="7772400" cy="1071569"/>
          </a:xfrm>
        </p:spPr>
        <p:txBody>
          <a:bodyPr/>
          <a:lstStyle/>
          <a:p>
            <a:r>
              <a:rPr lang="ar-SA" dirty="0" smtClean="0"/>
              <a:t>نص </a:t>
            </a:r>
            <a:endParaRPr lang="ar-SA" dirty="0"/>
          </a:p>
        </p:txBody>
      </p:sp>
      <p:sp>
        <p:nvSpPr>
          <p:cNvPr id="3" name="عنوان فرعي 2"/>
          <p:cNvSpPr>
            <a:spLocks noGrp="1"/>
          </p:cNvSpPr>
          <p:nvPr>
            <p:ph type="subTitle" idx="1"/>
          </p:nvPr>
        </p:nvSpPr>
        <p:spPr>
          <a:xfrm>
            <a:off x="1371600" y="3071810"/>
            <a:ext cx="6400800" cy="1571636"/>
          </a:xfrm>
        </p:spPr>
        <p:txBody>
          <a:bodyPr>
            <a:noAutofit/>
          </a:bodyPr>
          <a:lstStyle/>
          <a:p>
            <a:pPr algn="ctr"/>
            <a:r>
              <a:rPr lang="ar-SA" sz="3600" dirty="0" smtClean="0">
                <a:solidFill>
                  <a:schemeClr val="bg1"/>
                </a:solidFill>
              </a:rPr>
              <a:t>” مقدمة ابن خلدون في فضل علم التاريخ </a:t>
            </a:r>
            <a:r>
              <a:rPr lang="ar-SA" sz="3600" dirty="0" err="1" smtClean="0">
                <a:solidFill>
                  <a:schemeClr val="bg1"/>
                </a:solidFill>
              </a:rPr>
              <a:t>و</a:t>
            </a:r>
            <a:r>
              <a:rPr lang="ar-SA" sz="3600" dirty="0" smtClean="0">
                <a:solidFill>
                  <a:schemeClr val="bg1"/>
                </a:solidFill>
              </a:rPr>
              <a:t> تحقيق مذاهبه </a:t>
            </a:r>
            <a:r>
              <a:rPr lang="ar-SA" sz="3600" dirty="0" err="1" smtClean="0">
                <a:solidFill>
                  <a:schemeClr val="bg1"/>
                </a:solidFill>
              </a:rPr>
              <a:t>و</a:t>
            </a:r>
            <a:r>
              <a:rPr lang="ar-SA" sz="3600" dirty="0" smtClean="0">
                <a:solidFill>
                  <a:schemeClr val="bg1"/>
                </a:solidFill>
              </a:rPr>
              <a:t> </a:t>
            </a:r>
            <a:r>
              <a:rPr lang="ar-SA" sz="3600" dirty="0" err="1" smtClean="0">
                <a:solidFill>
                  <a:schemeClr val="bg1"/>
                </a:solidFill>
              </a:rPr>
              <a:t>الالماع</a:t>
            </a:r>
            <a:r>
              <a:rPr lang="ar-SA" sz="3600" dirty="0" smtClean="0">
                <a:solidFill>
                  <a:schemeClr val="bg1"/>
                </a:solidFill>
              </a:rPr>
              <a:t> لما يعرض للمؤرخين من المغالط </a:t>
            </a:r>
            <a:r>
              <a:rPr lang="ar-SA" sz="3600" dirty="0" err="1" smtClean="0">
                <a:solidFill>
                  <a:schemeClr val="bg1"/>
                </a:solidFill>
              </a:rPr>
              <a:t>و</a:t>
            </a:r>
            <a:r>
              <a:rPr lang="ar-SA" sz="3600" dirty="0" smtClean="0">
                <a:solidFill>
                  <a:schemeClr val="bg1"/>
                </a:solidFill>
              </a:rPr>
              <a:t> ذكر شي من أسبابها ”</a:t>
            </a:r>
            <a:endParaRPr lang="ar-SA" sz="3600" dirty="0">
              <a:solidFill>
                <a:schemeClr val="bg1"/>
              </a:solidFill>
            </a:endParaRPr>
          </a:p>
        </p:txBody>
      </p:sp>
    </p:spTree>
  </p:cSld>
  <p:clrMapOvr>
    <a:masterClrMapping/>
  </p:clrMapOvr>
  <p:transition>
    <p:strips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1643050"/>
            <a:ext cx="8229600" cy="857256"/>
          </a:xfrm>
        </p:spPr>
        <p:txBody>
          <a:bodyPr>
            <a:noAutofit/>
          </a:bodyPr>
          <a:lstStyle/>
          <a:p>
            <a:pPr algn="ctr"/>
            <a:r>
              <a:rPr lang="ar-EG" sz="3200" b="1" dirty="0" smtClean="0"/>
              <a:t>النص : مقدمة ابن خلدون في فضل علم التاريخ وتحقيق مذاهبه و الالماع لما يعرض للمؤرخين من المغالط وذكر شي من </a:t>
            </a:r>
            <a:r>
              <a:rPr lang="ar-EG" sz="3200" b="1" dirty="0" smtClean="0"/>
              <a:t>أسبابها</a:t>
            </a:r>
            <a:r>
              <a:rPr lang="ar-SA" sz="3200" b="1" dirty="0" smtClean="0"/>
              <a:t>..</a:t>
            </a:r>
            <a:br>
              <a:rPr lang="ar-SA" sz="3200" b="1" dirty="0" smtClean="0"/>
            </a:br>
            <a:r>
              <a:rPr lang="ar-SA" sz="3200" b="1" dirty="0" smtClean="0"/>
              <a:t>موجود في الكتاب </a:t>
            </a:r>
            <a:r>
              <a:rPr lang="ar-EG" sz="3200" b="1" dirty="0" smtClean="0"/>
              <a:t> </a:t>
            </a:r>
            <a:r>
              <a:rPr lang="en-US" sz="3200" b="1" dirty="0" smtClean="0"/>
              <a:t/>
            </a:r>
            <a:br>
              <a:rPr lang="en-US" sz="3200" b="1" dirty="0" smtClean="0"/>
            </a:br>
            <a:endParaRPr lang="ar-SA" sz="3200" b="1" dirty="0"/>
          </a:p>
        </p:txBody>
      </p:sp>
      <p:sp>
        <p:nvSpPr>
          <p:cNvPr id="3" name="عنصر نائب للمحتوى 2"/>
          <p:cNvSpPr>
            <a:spLocks noGrp="1"/>
          </p:cNvSpPr>
          <p:nvPr>
            <p:ph idx="1"/>
          </p:nvPr>
        </p:nvSpPr>
        <p:spPr>
          <a:xfrm>
            <a:off x="642910" y="2428868"/>
            <a:ext cx="7858180" cy="5286412"/>
          </a:xfrm>
        </p:spPr>
        <p:txBody>
          <a:bodyPr>
            <a:noAutofit/>
          </a:bodyPr>
          <a:lstStyle/>
          <a:p>
            <a:pPr algn="ctr"/>
            <a:r>
              <a:rPr lang="ar-EG" sz="2400" smtClean="0"/>
              <a:t>" </a:t>
            </a:r>
            <a:r>
              <a:rPr lang="ar-SA" sz="2400" smtClean="0"/>
              <a:t>أعلم أن فن التاريخ فن عزيز المذهب جم الفوائد شريف الغاية إذ هو يوقفنا على أحوال الماضين من الأمم في أخلاقهم. و الأنبياء في سيرهم. و الملوك في دولهم و سياستهم. حتى تتم فائدة الإقتداء في ذلك لمن يرومه في أحوال الدين و الدنيا فهو محتاج إلى مآخذ متعددة و معارف متنوعة و حسن نظر و تثبت يفضيان بصاحبهما إلى الحق و ينكبان به عن المزلات و المغالط لأن الأخبار إذا اعتمد فيها على مجرد النقل و لم تحكم أصول العادة و قواعد السياسة و طبيعة العمران و الأحوال في الاجتماع الإنساني و لا قيس الغائب منها بالشاهد و الحاضر بالذاهب فربما لم يؤمن فيها من العثور و مزلة القدم و الحيد عن جادة الصدق و كثيراً ما وقع للمؤرخين و المفسرين و أئمة النقل من المغالط في الحكايات و الوقائع لاعتمادهم فيها على مجرد النقل غثاً أو سميناً و لم يعرضوها على</a:t>
            </a:r>
            <a:endParaRPr lang="ar-SA" sz="2400" dirty="0"/>
          </a:p>
        </p:txBody>
      </p:sp>
    </p:spTree>
  </p:cSld>
  <p:clrMapOvr>
    <a:masterClrMapping/>
  </p:clrMapOvr>
  <p:transition>
    <p:strips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1500174"/>
            <a:ext cx="7643866" cy="928694"/>
          </a:xfrm>
        </p:spPr>
        <p:txBody>
          <a:bodyPr>
            <a:normAutofit fontScale="90000"/>
          </a:bodyPr>
          <a:lstStyle/>
          <a:p>
            <a:pPr algn="ctr"/>
            <a:r>
              <a:rPr lang="ar-SA" sz="2800" b="1" dirty="0" smtClean="0">
                <a:solidFill>
                  <a:schemeClr val="tx1"/>
                </a:solidFill>
              </a:rPr>
              <a:t>أصولها </a:t>
            </a:r>
            <a:r>
              <a:rPr lang="ar-SA" sz="2800" b="1" dirty="0" err="1" smtClean="0">
                <a:solidFill>
                  <a:schemeClr val="tx1"/>
                </a:solidFill>
              </a:rPr>
              <a:t>و</a:t>
            </a:r>
            <a:r>
              <a:rPr lang="ar-SA" sz="2800" b="1" dirty="0" smtClean="0">
                <a:solidFill>
                  <a:schemeClr val="tx1"/>
                </a:solidFill>
              </a:rPr>
              <a:t> لا قاسوها بأشباهها </a:t>
            </a:r>
            <a:r>
              <a:rPr lang="ar-SA" sz="2800" b="1" dirty="0" err="1" smtClean="0">
                <a:solidFill>
                  <a:schemeClr val="tx1"/>
                </a:solidFill>
              </a:rPr>
              <a:t>و</a:t>
            </a:r>
            <a:r>
              <a:rPr lang="ar-SA" sz="2800" b="1" dirty="0" smtClean="0">
                <a:solidFill>
                  <a:schemeClr val="tx1"/>
                </a:solidFill>
              </a:rPr>
              <a:t> لا سبروها بمعيار الحكمة </a:t>
            </a:r>
            <a:r>
              <a:rPr lang="ar-SA" sz="2800" b="1" dirty="0" err="1" smtClean="0">
                <a:solidFill>
                  <a:schemeClr val="tx1"/>
                </a:solidFill>
              </a:rPr>
              <a:t>و</a:t>
            </a:r>
            <a:r>
              <a:rPr lang="ar-SA" sz="2800" b="1" dirty="0" smtClean="0">
                <a:solidFill>
                  <a:schemeClr val="tx1"/>
                </a:solidFill>
              </a:rPr>
              <a:t> الوقوف على طبائع الكائنات </a:t>
            </a:r>
            <a:r>
              <a:rPr lang="ar-SA" sz="2800" b="1" dirty="0" err="1" smtClean="0">
                <a:solidFill>
                  <a:schemeClr val="tx1"/>
                </a:solidFill>
              </a:rPr>
              <a:t>و</a:t>
            </a:r>
            <a:r>
              <a:rPr lang="ar-SA" sz="2800" b="1" dirty="0" smtClean="0">
                <a:solidFill>
                  <a:schemeClr val="tx1"/>
                </a:solidFill>
              </a:rPr>
              <a:t> تحكيم النظر </a:t>
            </a:r>
            <a:r>
              <a:rPr lang="ar-SA" sz="2800" b="1" dirty="0" err="1" smtClean="0">
                <a:solidFill>
                  <a:schemeClr val="tx1"/>
                </a:solidFill>
              </a:rPr>
              <a:t>و</a:t>
            </a:r>
            <a:r>
              <a:rPr lang="ar-SA" sz="2800" b="1" dirty="0" smtClean="0">
                <a:solidFill>
                  <a:schemeClr val="tx1"/>
                </a:solidFill>
              </a:rPr>
              <a:t> البصيرة في الأخبار فضلوا عن الحق </a:t>
            </a:r>
            <a:r>
              <a:rPr lang="ar-SA" sz="2800" b="1" dirty="0" err="1" smtClean="0">
                <a:solidFill>
                  <a:schemeClr val="tx1"/>
                </a:solidFill>
              </a:rPr>
              <a:t>و</a:t>
            </a:r>
            <a:r>
              <a:rPr lang="ar-SA" sz="2800" b="1" dirty="0" smtClean="0">
                <a:solidFill>
                  <a:schemeClr val="tx1"/>
                </a:solidFill>
              </a:rPr>
              <a:t> تاهوا في بيداء الوهم </a:t>
            </a:r>
            <a:r>
              <a:rPr lang="ar-SA" sz="2800" b="1" dirty="0" err="1" smtClean="0">
                <a:solidFill>
                  <a:schemeClr val="tx1"/>
                </a:solidFill>
              </a:rPr>
              <a:t>و</a:t>
            </a:r>
            <a:r>
              <a:rPr lang="ar-SA" sz="2800" b="1" dirty="0" smtClean="0">
                <a:solidFill>
                  <a:schemeClr val="tx1"/>
                </a:solidFill>
              </a:rPr>
              <a:t> الغلط </a:t>
            </a:r>
            <a:r>
              <a:rPr lang="ar-SA" sz="2800" b="1" dirty="0" err="1" smtClean="0">
                <a:solidFill>
                  <a:schemeClr val="tx1"/>
                </a:solidFill>
              </a:rPr>
              <a:t>و</a:t>
            </a:r>
            <a:r>
              <a:rPr lang="ar-SA" sz="2800" b="1" dirty="0" smtClean="0">
                <a:solidFill>
                  <a:schemeClr val="tx1"/>
                </a:solidFill>
              </a:rPr>
              <a:t> لا </a:t>
            </a:r>
            <a:r>
              <a:rPr lang="ar-SA" sz="2800" b="1" dirty="0" err="1" smtClean="0">
                <a:solidFill>
                  <a:schemeClr val="tx1"/>
                </a:solidFill>
              </a:rPr>
              <a:t>سيما</a:t>
            </a:r>
            <a:r>
              <a:rPr lang="ar-SA" sz="2800" b="1" dirty="0" smtClean="0">
                <a:solidFill>
                  <a:schemeClr val="tx1"/>
                </a:solidFill>
              </a:rPr>
              <a:t> في إحصاء الأعداد من الأموال </a:t>
            </a:r>
            <a:r>
              <a:rPr lang="ar-SA" sz="2800" b="1" dirty="0" err="1" smtClean="0">
                <a:solidFill>
                  <a:schemeClr val="tx1"/>
                </a:solidFill>
              </a:rPr>
              <a:t>و</a:t>
            </a:r>
            <a:r>
              <a:rPr lang="ar-SA" sz="2800" b="1" dirty="0" smtClean="0">
                <a:solidFill>
                  <a:schemeClr val="tx1"/>
                </a:solidFill>
              </a:rPr>
              <a:t> العساكر إذا عرضت في الحكايات إذ هي مظنة الكذب </a:t>
            </a:r>
            <a:r>
              <a:rPr lang="ar-SA" sz="2800" b="1" dirty="0" err="1" smtClean="0">
                <a:solidFill>
                  <a:schemeClr val="tx1"/>
                </a:solidFill>
              </a:rPr>
              <a:t>و</a:t>
            </a:r>
            <a:r>
              <a:rPr lang="ar-SA" sz="2800" b="1" dirty="0" smtClean="0">
                <a:solidFill>
                  <a:schemeClr val="tx1"/>
                </a:solidFill>
              </a:rPr>
              <a:t> مطية الهذر </a:t>
            </a:r>
            <a:r>
              <a:rPr lang="ar-SA" sz="2800" b="1" dirty="0" err="1" smtClean="0">
                <a:solidFill>
                  <a:schemeClr val="tx1"/>
                </a:solidFill>
              </a:rPr>
              <a:t>و</a:t>
            </a:r>
            <a:r>
              <a:rPr lang="ar-SA" sz="2800" b="1" dirty="0" smtClean="0">
                <a:solidFill>
                  <a:schemeClr val="tx1"/>
                </a:solidFill>
              </a:rPr>
              <a:t> لا بد من ردها إلى الأصول </a:t>
            </a:r>
            <a:r>
              <a:rPr lang="ar-SA" sz="2800" b="1" dirty="0" err="1" smtClean="0">
                <a:solidFill>
                  <a:schemeClr val="tx1"/>
                </a:solidFill>
              </a:rPr>
              <a:t>و</a:t>
            </a:r>
            <a:r>
              <a:rPr lang="ar-SA" sz="2800" b="1" dirty="0" smtClean="0">
                <a:solidFill>
                  <a:schemeClr val="tx1"/>
                </a:solidFill>
              </a:rPr>
              <a:t> عرضها على القواعد.</a:t>
            </a:r>
            <a:endParaRPr lang="ar-SA" sz="2800" b="1" dirty="0">
              <a:solidFill>
                <a:schemeClr val="tx1"/>
              </a:solidFill>
            </a:endParaRPr>
          </a:p>
        </p:txBody>
      </p:sp>
      <p:sp>
        <p:nvSpPr>
          <p:cNvPr id="3" name="عنصر نائب للمحتوى 2"/>
          <p:cNvSpPr>
            <a:spLocks noGrp="1"/>
          </p:cNvSpPr>
          <p:nvPr>
            <p:ph idx="1"/>
          </p:nvPr>
        </p:nvSpPr>
        <p:spPr>
          <a:xfrm>
            <a:off x="642910" y="2571744"/>
            <a:ext cx="7858180" cy="4286256"/>
          </a:xfrm>
        </p:spPr>
        <p:txBody>
          <a:bodyPr>
            <a:normAutofit lnSpcReduction="10000"/>
          </a:bodyPr>
          <a:lstStyle/>
          <a:p>
            <a:pPr algn="ctr"/>
            <a:r>
              <a:rPr lang="ar-SA" dirty="0"/>
              <a:t>و هذا كما نقل المسعودي </a:t>
            </a:r>
            <a:r>
              <a:rPr lang="ar-SA" dirty="0" err="1"/>
              <a:t>و</a:t>
            </a:r>
            <a:r>
              <a:rPr lang="ar-SA" dirty="0"/>
              <a:t> كثير من المؤرخين في جيوش بني إسرائيل بأن موسى عليه السلام أحصاهم في التيه بعد أن أجاز من يطيق حمل السلاح خاصة من ابن عشرين فما فوقها فكانوا ستمائة ألف أو يزيدون </a:t>
            </a:r>
            <a:r>
              <a:rPr lang="ar-SA" dirty="0" err="1"/>
              <a:t>و</a:t>
            </a:r>
            <a:r>
              <a:rPr lang="ar-SA" dirty="0"/>
              <a:t> يذهل في ذلك عن تقدير مصر </a:t>
            </a:r>
            <a:r>
              <a:rPr lang="ar-SA" dirty="0" err="1"/>
              <a:t>و</a:t>
            </a:r>
            <a:r>
              <a:rPr lang="ar-SA" dirty="0"/>
              <a:t> الشام </a:t>
            </a:r>
            <a:r>
              <a:rPr lang="ar-SA" dirty="0" err="1"/>
              <a:t>و</a:t>
            </a:r>
            <a:r>
              <a:rPr lang="ar-SA" dirty="0"/>
              <a:t> اتساعهما لمثل هذا العدد من الجيوش لكل مملكة من الممالك حصة من الحامية تتسع لها </a:t>
            </a:r>
            <a:r>
              <a:rPr lang="ar-SA" dirty="0" err="1"/>
              <a:t>و</a:t>
            </a:r>
            <a:r>
              <a:rPr lang="ar-SA" dirty="0"/>
              <a:t> تقوم بوظائفها </a:t>
            </a:r>
            <a:r>
              <a:rPr lang="ar-SA" dirty="0" err="1"/>
              <a:t>و</a:t>
            </a:r>
            <a:r>
              <a:rPr lang="ar-SA" dirty="0"/>
              <a:t> تضيق عما فوقها تشهد بذلك العوائد المعروفة </a:t>
            </a:r>
            <a:r>
              <a:rPr lang="ar-SA" dirty="0" err="1"/>
              <a:t>و</a:t>
            </a:r>
            <a:r>
              <a:rPr lang="ar-SA" dirty="0"/>
              <a:t> الأحوال المألوفة ثم أن مثل هذه الجيوش البالغة إلى مثل هذا العدد يبعد أن يقع بينها زحف أو قتال لضيق مساحة الأرض عنها </a:t>
            </a:r>
            <a:r>
              <a:rPr lang="ar-SA" dirty="0" err="1"/>
              <a:t>و</a:t>
            </a:r>
            <a:r>
              <a:rPr lang="ar-SA" dirty="0"/>
              <a:t> بعدها إذا اصطفت عن مدى البصر مرتين أو ثلاثاً أو أزيد فكيف يقتتل هذان الفريقان أو تكون غلبة أحد الصفين </a:t>
            </a:r>
            <a:r>
              <a:rPr lang="ar-SA" dirty="0" err="1"/>
              <a:t>و</a:t>
            </a:r>
            <a:r>
              <a:rPr lang="ar-SA" dirty="0"/>
              <a:t> شي من جوانبه لا يشعر بالجانب الآخر </a:t>
            </a:r>
            <a:r>
              <a:rPr lang="ar-SA" dirty="0" err="1"/>
              <a:t>و</a:t>
            </a:r>
            <a:r>
              <a:rPr lang="ar-SA" dirty="0"/>
              <a:t> الحاضر يشهد لذلك فالماضي أشبه بالآتي من الماء بالماء.</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500042"/>
            <a:ext cx="8229600" cy="1439850"/>
          </a:xfrm>
        </p:spPr>
        <p:txBody>
          <a:bodyPr>
            <a:normAutofit/>
          </a:bodyPr>
          <a:lstStyle/>
          <a:p>
            <a:pPr algn="ctr"/>
            <a:r>
              <a:rPr lang="ar-SA" sz="2800" b="1" dirty="0">
                <a:solidFill>
                  <a:schemeClr val="tx1"/>
                </a:solidFill>
              </a:rPr>
              <a:t>و لقد كان ملك الفرس </a:t>
            </a:r>
            <a:r>
              <a:rPr lang="ar-SA" sz="2800" b="1" dirty="0" err="1">
                <a:solidFill>
                  <a:schemeClr val="tx1"/>
                </a:solidFill>
              </a:rPr>
              <a:t>و</a:t>
            </a:r>
            <a:r>
              <a:rPr lang="ar-SA" sz="2800" b="1" dirty="0">
                <a:solidFill>
                  <a:schemeClr val="tx1"/>
                </a:solidFill>
              </a:rPr>
              <a:t> دولتهم أعظم من ملك بني إسرائيل بكثير يشهد لذلك ما كان من غلب </a:t>
            </a:r>
            <a:r>
              <a:rPr lang="ar-SA" sz="2800" b="1" dirty="0" err="1">
                <a:solidFill>
                  <a:schemeClr val="tx1"/>
                </a:solidFill>
              </a:rPr>
              <a:t>بختنصر</a:t>
            </a:r>
            <a:r>
              <a:rPr lang="ar-SA" sz="2800" b="1" dirty="0">
                <a:solidFill>
                  <a:schemeClr val="tx1"/>
                </a:solidFill>
              </a:rPr>
              <a:t> لهم </a:t>
            </a:r>
            <a:r>
              <a:rPr lang="ar-SA" sz="2800" b="1" dirty="0" err="1">
                <a:solidFill>
                  <a:schemeClr val="tx1"/>
                </a:solidFill>
              </a:rPr>
              <a:t>و</a:t>
            </a:r>
            <a:r>
              <a:rPr lang="ar-SA" sz="2800" b="1" dirty="0">
                <a:solidFill>
                  <a:schemeClr val="tx1"/>
                </a:solidFill>
              </a:rPr>
              <a:t> التهامه بلادهم </a:t>
            </a:r>
            <a:r>
              <a:rPr lang="ar-SA" sz="2800" b="1" dirty="0" err="1">
                <a:solidFill>
                  <a:schemeClr val="tx1"/>
                </a:solidFill>
              </a:rPr>
              <a:t>و</a:t>
            </a:r>
            <a:r>
              <a:rPr lang="ar-SA" sz="2800" b="1" dirty="0">
                <a:solidFill>
                  <a:schemeClr val="tx1"/>
                </a:solidFill>
              </a:rPr>
              <a:t> استيلائه على أمرهم </a:t>
            </a:r>
            <a:r>
              <a:rPr lang="ar-SA" sz="2800" b="1" dirty="0" err="1">
                <a:solidFill>
                  <a:schemeClr val="tx1"/>
                </a:solidFill>
              </a:rPr>
              <a:t>و</a:t>
            </a:r>
            <a:r>
              <a:rPr lang="ar-SA" sz="2800" b="1" dirty="0">
                <a:solidFill>
                  <a:schemeClr val="tx1"/>
                </a:solidFill>
              </a:rPr>
              <a:t> تخريب بيت المقدس قاعدة ملتهم </a:t>
            </a:r>
            <a:r>
              <a:rPr lang="ar-SA" sz="2800" b="1" dirty="0" err="1">
                <a:solidFill>
                  <a:schemeClr val="tx1"/>
                </a:solidFill>
              </a:rPr>
              <a:t>و</a:t>
            </a:r>
            <a:endParaRPr lang="ar-SA" sz="2800" b="1" dirty="0">
              <a:solidFill>
                <a:schemeClr val="tx1"/>
              </a:solidFill>
            </a:endParaRPr>
          </a:p>
        </p:txBody>
      </p:sp>
      <p:sp>
        <p:nvSpPr>
          <p:cNvPr id="3" name="عنصر نائب للمحتوى 2"/>
          <p:cNvSpPr>
            <a:spLocks noGrp="1"/>
          </p:cNvSpPr>
          <p:nvPr>
            <p:ph idx="1"/>
          </p:nvPr>
        </p:nvSpPr>
        <p:spPr>
          <a:xfrm>
            <a:off x="642910" y="1857364"/>
            <a:ext cx="7929618" cy="5000636"/>
          </a:xfrm>
        </p:spPr>
        <p:txBody>
          <a:bodyPr>
            <a:normAutofit/>
          </a:bodyPr>
          <a:lstStyle/>
          <a:p>
            <a:pPr algn="ctr"/>
            <a:r>
              <a:rPr lang="ar-SA" dirty="0"/>
              <a:t>سلطانهم </a:t>
            </a:r>
            <a:r>
              <a:rPr lang="ar-SA" dirty="0" err="1"/>
              <a:t>و</a:t>
            </a:r>
            <a:r>
              <a:rPr lang="ar-SA" dirty="0"/>
              <a:t> هو من بعض عمال مملكة فارس يقال إنه كان مرزبان المغرب من تخومها </a:t>
            </a:r>
            <a:r>
              <a:rPr lang="ar-SA" dirty="0" err="1"/>
              <a:t>و</a:t>
            </a:r>
            <a:r>
              <a:rPr lang="ar-SA" dirty="0"/>
              <a:t> كانت ممالكهم بالعراق </a:t>
            </a:r>
            <a:r>
              <a:rPr lang="ar-SA" dirty="0" err="1"/>
              <a:t>و</a:t>
            </a:r>
            <a:r>
              <a:rPr lang="ar-SA" dirty="0"/>
              <a:t> خراسان </a:t>
            </a:r>
            <a:r>
              <a:rPr lang="ar-SA" dirty="0" err="1"/>
              <a:t>و</a:t>
            </a:r>
            <a:r>
              <a:rPr lang="ar-SA" dirty="0"/>
              <a:t> ما وراء النهر </a:t>
            </a:r>
            <a:r>
              <a:rPr lang="ar-SA" dirty="0" err="1"/>
              <a:t>و</a:t>
            </a:r>
            <a:r>
              <a:rPr lang="ar-SA" dirty="0"/>
              <a:t> الأبواب أوسع من ممالك بني إسرائيل بكثير </a:t>
            </a:r>
            <a:r>
              <a:rPr lang="ar-SA" dirty="0" err="1"/>
              <a:t>و</a:t>
            </a:r>
            <a:r>
              <a:rPr lang="ar-SA" dirty="0"/>
              <a:t> مع ذلك لم تبلغ جيوش الفرس قط مثل هذا العدد </a:t>
            </a:r>
            <a:r>
              <a:rPr lang="ar-SA" dirty="0" err="1"/>
              <a:t>و</a:t>
            </a:r>
            <a:r>
              <a:rPr lang="ar-SA" dirty="0"/>
              <a:t> لا قريباً منه </a:t>
            </a:r>
            <a:r>
              <a:rPr lang="ar-SA" dirty="0" err="1"/>
              <a:t>و</a:t>
            </a:r>
            <a:r>
              <a:rPr lang="ar-SA" dirty="0"/>
              <a:t> أعظم ما كانت جموعهم بالقادسية مائة </a:t>
            </a:r>
            <a:r>
              <a:rPr lang="ar-SA" dirty="0" err="1"/>
              <a:t>و</a:t>
            </a:r>
            <a:r>
              <a:rPr lang="ar-SA" dirty="0"/>
              <a:t> عشرين ألفاً كلهم متبوع على ما نقله سيف قال </a:t>
            </a:r>
            <a:r>
              <a:rPr lang="ar-SA" dirty="0" err="1"/>
              <a:t>و</a:t>
            </a:r>
            <a:r>
              <a:rPr lang="ar-SA" dirty="0"/>
              <a:t> كانوا في أتباعهم أكثر من مائتي ألف </a:t>
            </a:r>
            <a:r>
              <a:rPr lang="ar-SA" dirty="0" err="1"/>
              <a:t>و</a:t>
            </a:r>
            <a:r>
              <a:rPr lang="ar-SA" dirty="0"/>
              <a:t> عن عائشة </a:t>
            </a:r>
            <a:r>
              <a:rPr lang="ar-SA" dirty="0" err="1"/>
              <a:t>و</a:t>
            </a:r>
            <a:r>
              <a:rPr lang="ar-SA" dirty="0"/>
              <a:t> الزهري فأن جموع </a:t>
            </a:r>
            <a:r>
              <a:rPr lang="ar-SA" dirty="0" err="1"/>
              <a:t>رستم</a:t>
            </a:r>
            <a:r>
              <a:rPr lang="ar-SA" dirty="0"/>
              <a:t> الذين زحف بهم سعد بالقادسية إنما كانوا ستين ألفاً كلهم متبوع </a:t>
            </a:r>
            <a:r>
              <a:rPr lang="ar-SA" dirty="0" err="1"/>
              <a:t>و</a:t>
            </a:r>
            <a:r>
              <a:rPr lang="ar-SA" dirty="0"/>
              <a:t> أيضاً فلو بلغ بنو إسرائيل مثل هذا العدد لاتسع نطاق ملكهم </a:t>
            </a:r>
            <a:r>
              <a:rPr lang="ar-SA" dirty="0" err="1"/>
              <a:t>و</a:t>
            </a:r>
            <a:r>
              <a:rPr lang="ar-SA" dirty="0"/>
              <a:t> أنفسح مدى دولتهم فإن </a:t>
            </a:r>
            <a:r>
              <a:rPr lang="ar-SA" dirty="0" err="1"/>
              <a:t>العمالات</a:t>
            </a:r>
            <a:r>
              <a:rPr lang="ar-SA" dirty="0"/>
              <a:t> و الممالك في الدول على نسبة الحامية </a:t>
            </a:r>
            <a:r>
              <a:rPr lang="ar-SA" dirty="0" err="1"/>
              <a:t>و</a:t>
            </a:r>
            <a:r>
              <a:rPr lang="ar-SA" dirty="0"/>
              <a:t> القبيل القائمين </a:t>
            </a:r>
            <a:r>
              <a:rPr lang="ar-SA" dirty="0" err="1"/>
              <a:t>بها</a:t>
            </a:r>
            <a:r>
              <a:rPr lang="ar-SA" dirty="0"/>
              <a:t> في قتلها </a:t>
            </a:r>
            <a:r>
              <a:rPr lang="ar-SA" dirty="0" err="1"/>
              <a:t>و</a:t>
            </a:r>
            <a:r>
              <a:rPr lang="ar-SA" dirty="0"/>
              <a:t> كثرتها حسبما نبين في فضل الممالك من الكتاب الأول </a:t>
            </a:r>
            <a:r>
              <a:rPr lang="ar-SA" dirty="0" err="1"/>
              <a:t>و</a:t>
            </a:r>
            <a:r>
              <a:rPr lang="ar-SA" dirty="0"/>
              <a:t> القوم لم تتسع ممالكهم إلى غير الأردن </a:t>
            </a:r>
            <a:r>
              <a:rPr lang="ar-SA" dirty="0" err="1"/>
              <a:t>و</a:t>
            </a:r>
            <a:r>
              <a:rPr lang="ar-SA" dirty="0"/>
              <a:t> فلسطين من الشام </a:t>
            </a:r>
            <a:r>
              <a:rPr lang="ar-SA" dirty="0" err="1"/>
              <a:t>و</a:t>
            </a:r>
            <a:r>
              <a:rPr lang="ar-SA" dirty="0"/>
              <a:t> بلاد يثرب </a:t>
            </a:r>
            <a:r>
              <a:rPr lang="ar-SA" dirty="0" err="1"/>
              <a:t>و</a:t>
            </a:r>
            <a:r>
              <a:rPr lang="ar-SA" dirty="0"/>
              <a:t> خيبر من الحجاز على ما هو المعروف.</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928670"/>
            <a:ext cx="7858180" cy="1071570"/>
          </a:xfrm>
        </p:spPr>
        <p:txBody>
          <a:bodyPr>
            <a:noAutofit/>
          </a:bodyPr>
          <a:lstStyle/>
          <a:p>
            <a:pPr algn="ctr"/>
            <a:r>
              <a:rPr lang="ar-SA" sz="2800" b="1" dirty="0">
                <a:solidFill>
                  <a:schemeClr val="tx1"/>
                </a:solidFill>
              </a:rPr>
              <a:t>و أيضاً فالذي بين موسى </a:t>
            </a:r>
            <a:r>
              <a:rPr lang="ar-SA" sz="2800" b="1" dirty="0" err="1">
                <a:solidFill>
                  <a:schemeClr val="tx1"/>
                </a:solidFill>
              </a:rPr>
              <a:t>و</a:t>
            </a:r>
            <a:r>
              <a:rPr lang="ar-SA" sz="2800" b="1" dirty="0">
                <a:solidFill>
                  <a:schemeClr val="tx1"/>
                </a:solidFill>
              </a:rPr>
              <a:t> إسرائيل إنما في أربعة آباء على ما ذكره المحققون فإنه موسى بن عمران بن يصهر بن </a:t>
            </a:r>
            <a:r>
              <a:rPr lang="ar-SA" sz="2800" b="1" dirty="0" err="1">
                <a:solidFill>
                  <a:schemeClr val="tx1"/>
                </a:solidFill>
              </a:rPr>
              <a:t>قاهت</a:t>
            </a:r>
            <a:r>
              <a:rPr lang="ar-SA" sz="2800" b="1" dirty="0">
                <a:solidFill>
                  <a:schemeClr val="tx1"/>
                </a:solidFill>
              </a:rPr>
              <a:t> بفتح الهاء وكسرها ابن لأري بكسر الواو </a:t>
            </a:r>
            <a:r>
              <a:rPr lang="ar-SA" sz="2800" b="1" dirty="0" err="1">
                <a:solidFill>
                  <a:schemeClr val="tx1"/>
                </a:solidFill>
              </a:rPr>
              <a:t>و</a:t>
            </a:r>
            <a:r>
              <a:rPr lang="ar-SA" sz="2800" b="1" dirty="0">
                <a:solidFill>
                  <a:schemeClr val="tx1"/>
                </a:solidFill>
              </a:rPr>
              <a:t> فتحها ابن يعقوب </a:t>
            </a:r>
            <a:r>
              <a:rPr lang="ar-SA" sz="2800" b="1" dirty="0" err="1">
                <a:solidFill>
                  <a:schemeClr val="tx1"/>
                </a:solidFill>
              </a:rPr>
              <a:t>و</a:t>
            </a:r>
            <a:r>
              <a:rPr lang="ar-SA" sz="2800" b="1" dirty="0">
                <a:solidFill>
                  <a:schemeClr val="tx1"/>
                </a:solidFill>
              </a:rPr>
              <a:t> هو</a:t>
            </a:r>
          </a:p>
        </p:txBody>
      </p:sp>
      <p:sp>
        <p:nvSpPr>
          <p:cNvPr id="3" name="عنصر نائب للمحتوى 2"/>
          <p:cNvSpPr>
            <a:spLocks noGrp="1"/>
          </p:cNvSpPr>
          <p:nvPr>
            <p:ph idx="1"/>
          </p:nvPr>
        </p:nvSpPr>
        <p:spPr>
          <a:xfrm>
            <a:off x="571472" y="2214554"/>
            <a:ext cx="7929618" cy="4357718"/>
          </a:xfrm>
        </p:spPr>
        <p:txBody>
          <a:bodyPr>
            <a:normAutofit lnSpcReduction="10000"/>
          </a:bodyPr>
          <a:lstStyle/>
          <a:p>
            <a:pPr algn="ctr"/>
            <a:r>
              <a:rPr lang="ar-SA" dirty="0"/>
              <a:t>إسرائيل الله هكذا نسبه في التوراة </a:t>
            </a:r>
            <a:r>
              <a:rPr lang="ar-SA" dirty="0" err="1"/>
              <a:t>و</a:t>
            </a:r>
            <a:r>
              <a:rPr lang="ar-SA" dirty="0"/>
              <a:t> المدة بينهما على ما نقله المسعودي قال دخل إسرائيل مصر مع ولده الأسباط </a:t>
            </a:r>
            <a:r>
              <a:rPr lang="ar-SA" dirty="0" err="1"/>
              <a:t>و</a:t>
            </a:r>
            <a:r>
              <a:rPr lang="ar-SA" dirty="0"/>
              <a:t> أولادهم حين أتوا إلى يوسف سبعين نفساً </a:t>
            </a:r>
            <a:r>
              <a:rPr lang="ar-SA" dirty="0" err="1"/>
              <a:t>و</a:t>
            </a:r>
            <a:r>
              <a:rPr lang="ar-SA" dirty="0"/>
              <a:t> كان مقامهم بمصر إلى أن خرجوا مع موسى عليه السلام إلى التيه مائتين </a:t>
            </a:r>
            <a:r>
              <a:rPr lang="ar-SA" dirty="0" err="1"/>
              <a:t>و</a:t>
            </a:r>
            <a:r>
              <a:rPr lang="ar-SA" dirty="0"/>
              <a:t> عشرين سنة </a:t>
            </a:r>
            <a:r>
              <a:rPr lang="ar-SA" dirty="0" err="1"/>
              <a:t>تتدولهم</a:t>
            </a:r>
            <a:r>
              <a:rPr lang="ar-SA" dirty="0"/>
              <a:t> ملوك القبط من الفراعنة </a:t>
            </a:r>
            <a:r>
              <a:rPr lang="ar-SA" dirty="0" err="1"/>
              <a:t>و</a:t>
            </a:r>
            <a:r>
              <a:rPr lang="ar-SA" dirty="0"/>
              <a:t> يبعد أن يتشعب النسل في أربعة أجيال إلى مثل هذا العدد </a:t>
            </a:r>
            <a:r>
              <a:rPr lang="ar-SA" dirty="0" err="1"/>
              <a:t>و</a:t>
            </a:r>
            <a:r>
              <a:rPr lang="ar-SA" dirty="0"/>
              <a:t> إن زعموا أن عدد تلك الجيوش إنما كان في زمن سليمان </a:t>
            </a:r>
            <a:r>
              <a:rPr lang="ar-SA" dirty="0" err="1"/>
              <a:t>و</a:t>
            </a:r>
            <a:r>
              <a:rPr lang="ar-SA" dirty="0"/>
              <a:t> من بعده فبعيد أيضاً إذ ليس بين سليمان </a:t>
            </a:r>
            <a:r>
              <a:rPr lang="ar-SA" dirty="0" err="1"/>
              <a:t>و</a:t>
            </a:r>
            <a:r>
              <a:rPr lang="ar-SA" dirty="0"/>
              <a:t> إسرائيل إلا أحد عشر أباً فإنه سليمان بن داود بن يشأ بن </a:t>
            </a:r>
            <a:r>
              <a:rPr lang="ar-SA" dirty="0" err="1"/>
              <a:t>عوفيذ</a:t>
            </a:r>
            <a:r>
              <a:rPr lang="ar-SA" dirty="0"/>
              <a:t> و يقال ابن </a:t>
            </a:r>
            <a:r>
              <a:rPr lang="ar-SA" dirty="0" err="1"/>
              <a:t>عوفذ</a:t>
            </a:r>
            <a:r>
              <a:rPr lang="ar-SA" dirty="0"/>
              <a:t> ابن بأعز </a:t>
            </a:r>
            <a:r>
              <a:rPr lang="ar-SA" dirty="0" err="1"/>
              <a:t>و</a:t>
            </a:r>
            <a:r>
              <a:rPr lang="ar-SA" dirty="0"/>
              <a:t> يقال بؤ عز بن سلمون بن </a:t>
            </a:r>
            <a:r>
              <a:rPr lang="ar-SA" dirty="0" err="1"/>
              <a:t>نحشون</a:t>
            </a:r>
            <a:r>
              <a:rPr lang="ar-SA" dirty="0"/>
              <a:t> بن </a:t>
            </a:r>
            <a:r>
              <a:rPr lang="ar-SA" dirty="0" err="1"/>
              <a:t>عمينو</a:t>
            </a:r>
            <a:r>
              <a:rPr lang="ar-SA" dirty="0"/>
              <a:t> ذب </a:t>
            </a:r>
            <a:r>
              <a:rPr lang="ar-SA" dirty="0" err="1"/>
              <a:t>و</a:t>
            </a:r>
            <a:r>
              <a:rPr lang="ar-SA" dirty="0"/>
              <a:t> يقال حمينا  ذاب بن رم بن </a:t>
            </a:r>
            <a:r>
              <a:rPr lang="ar-SA" dirty="0" err="1"/>
              <a:t>حصرون</a:t>
            </a:r>
            <a:r>
              <a:rPr lang="ar-SA" dirty="0"/>
              <a:t> و يقال </a:t>
            </a:r>
            <a:r>
              <a:rPr lang="ar-SA" dirty="0" err="1"/>
              <a:t>حسرون</a:t>
            </a:r>
            <a:r>
              <a:rPr lang="ar-SA" dirty="0"/>
              <a:t> بن </a:t>
            </a:r>
            <a:r>
              <a:rPr lang="ar-SA" dirty="0" err="1"/>
              <a:t>بارس</a:t>
            </a:r>
            <a:r>
              <a:rPr lang="ar-SA" dirty="0"/>
              <a:t> و يقال </a:t>
            </a:r>
            <a:r>
              <a:rPr lang="ar-SA" dirty="0" err="1"/>
              <a:t>ببرس</a:t>
            </a:r>
            <a:r>
              <a:rPr lang="ar-SA" dirty="0"/>
              <a:t> بن يهوذا بن يعقوب </a:t>
            </a:r>
            <a:r>
              <a:rPr lang="ar-SA" dirty="0" err="1"/>
              <a:t>و</a:t>
            </a:r>
            <a:r>
              <a:rPr lang="ar-SA" dirty="0"/>
              <a:t> لا يتشعب النسل في أحد عشر من الولد إلى مثل هذا العدد الذي</a:t>
            </a:r>
          </a:p>
        </p:txBody>
      </p:sp>
    </p:spTree>
  </p:cSld>
  <p:clrMapOvr>
    <a:masterClrMapping/>
  </p:clrMapOvr>
  <p:transition>
    <p:strips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1500174"/>
            <a:ext cx="8229600" cy="500066"/>
          </a:xfrm>
        </p:spPr>
        <p:txBody>
          <a:bodyPr>
            <a:noAutofit/>
          </a:bodyPr>
          <a:lstStyle/>
          <a:p>
            <a:pPr algn="ctr"/>
            <a:r>
              <a:rPr lang="ar-SA" sz="2400" b="1" dirty="0" err="1">
                <a:solidFill>
                  <a:schemeClr val="tx1"/>
                </a:solidFill>
              </a:rPr>
              <a:t>زعموه</a:t>
            </a:r>
            <a:r>
              <a:rPr lang="ar-SA" sz="2400" b="1" dirty="0">
                <a:solidFill>
                  <a:schemeClr val="tx1"/>
                </a:solidFill>
              </a:rPr>
              <a:t> اللهم إلى </a:t>
            </a:r>
            <a:r>
              <a:rPr lang="ar-SA" sz="2400" b="1" dirty="0" err="1">
                <a:solidFill>
                  <a:schemeClr val="tx1"/>
                </a:solidFill>
              </a:rPr>
              <a:t>المئتين</a:t>
            </a:r>
            <a:r>
              <a:rPr lang="ar-SA" sz="2400" b="1" dirty="0">
                <a:solidFill>
                  <a:schemeClr val="tx1"/>
                </a:solidFill>
              </a:rPr>
              <a:t> و الآلاف فربما يكون </a:t>
            </a:r>
            <a:r>
              <a:rPr lang="ar-SA" sz="2400" b="1" dirty="0" err="1">
                <a:solidFill>
                  <a:schemeClr val="tx1"/>
                </a:solidFill>
              </a:rPr>
              <a:t>و</a:t>
            </a:r>
            <a:r>
              <a:rPr lang="ar-SA" sz="2400" b="1" dirty="0">
                <a:solidFill>
                  <a:schemeClr val="tx1"/>
                </a:solidFill>
              </a:rPr>
              <a:t> أما أن يتجاوز إلى ما بعدهما من عقود الأعداد فبعيد </a:t>
            </a:r>
            <a:r>
              <a:rPr lang="ar-SA" sz="2400" b="1" dirty="0" err="1">
                <a:solidFill>
                  <a:schemeClr val="tx1"/>
                </a:solidFill>
              </a:rPr>
              <a:t>و</a:t>
            </a:r>
            <a:r>
              <a:rPr lang="ar-SA" sz="2400" b="1" dirty="0">
                <a:solidFill>
                  <a:schemeClr val="tx1"/>
                </a:solidFill>
              </a:rPr>
              <a:t> اعتبر ذلك في الحاضر المشاهد </a:t>
            </a:r>
            <a:r>
              <a:rPr lang="ar-SA" sz="2400" b="1" dirty="0" err="1">
                <a:solidFill>
                  <a:schemeClr val="tx1"/>
                </a:solidFill>
              </a:rPr>
              <a:t>و</a:t>
            </a:r>
            <a:r>
              <a:rPr lang="ar-SA" sz="2400" b="1" dirty="0">
                <a:solidFill>
                  <a:schemeClr val="tx1"/>
                </a:solidFill>
              </a:rPr>
              <a:t> القريب المعروف تجد زعمهم باطلاً </a:t>
            </a:r>
            <a:r>
              <a:rPr lang="ar-SA" sz="2400" b="1" dirty="0" err="1">
                <a:solidFill>
                  <a:schemeClr val="tx1"/>
                </a:solidFill>
              </a:rPr>
              <a:t>و</a:t>
            </a:r>
            <a:r>
              <a:rPr lang="ar-SA" sz="2400" b="1" dirty="0">
                <a:solidFill>
                  <a:schemeClr val="tx1"/>
                </a:solidFill>
              </a:rPr>
              <a:t> نقلهم كاذباً.</a:t>
            </a:r>
            <a:r>
              <a:rPr lang="en-US" sz="2400" b="1" dirty="0">
                <a:solidFill>
                  <a:schemeClr val="tx1"/>
                </a:solidFill>
              </a:rPr>
              <a:t/>
            </a:r>
            <a:br>
              <a:rPr lang="en-US" sz="2400" b="1" dirty="0">
                <a:solidFill>
                  <a:schemeClr val="tx1"/>
                </a:solidFill>
              </a:rPr>
            </a:br>
            <a:endParaRPr lang="ar-SA" sz="2400" b="1" dirty="0">
              <a:solidFill>
                <a:schemeClr val="tx1"/>
              </a:solidFill>
            </a:endParaRPr>
          </a:p>
        </p:txBody>
      </p:sp>
      <p:sp>
        <p:nvSpPr>
          <p:cNvPr id="3" name="عنصر نائب للمحتوى 2"/>
          <p:cNvSpPr>
            <a:spLocks noGrp="1"/>
          </p:cNvSpPr>
          <p:nvPr>
            <p:ph idx="1"/>
          </p:nvPr>
        </p:nvSpPr>
        <p:spPr>
          <a:xfrm>
            <a:off x="714348" y="1714488"/>
            <a:ext cx="7786742" cy="4929198"/>
          </a:xfrm>
        </p:spPr>
        <p:txBody>
          <a:bodyPr>
            <a:noAutofit/>
          </a:bodyPr>
          <a:lstStyle/>
          <a:p>
            <a:pPr algn="ctr"/>
            <a:r>
              <a:rPr lang="ar-SA" sz="2400" dirty="0"/>
              <a:t>و الذي ثبت في الإسرائيليات أن جنود سليمان كانت اثني عشر ألفاً خاصة </a:t>
            </a:r>
            <a:r>
              <a:rPr lang="ar-SA" sz="2400" dirty="0" err="1"/>
              <a:t>و</a:t>
            </a:r>
            <a:r>
              <a:rPr lang="ar-SA" sz="2400" dirty="0"/>
              <a:t> أن مقرباته كانت ألفاً </a:t>
            </a:r>
            <a:r>
              <a:rPr lang="ar-SA" sz="2400" dirty="0" err="1"/>
              <a:t>و</a:t>
            </a:r>
            <a:r>
              <a:rPr lang="ar-SA" sz="2400" dirty="0"/>
              <a:t> أربعمائة فرس مرتبطة على أبوابه هذا هو الصحيح من أخبارهم </a:t>
            </a:r>
            <a:r>
              <a:rPr lang="ar-SA" sz="2400" dirty="0" err="1"/>
              <a:t>و</a:t>
            </a:r>
            <a:r>
              <a:rPr lang="ar-SA" sz="2400" dirty="0"/>
              <a:t> لا يلتفت إلى خرافات العامة منهم </a:t>
            </a:r>
            <a:r>
              <a:rPr lang="ar-SA" sz="2400" dirty="0" err="1"/>
              <a:t>و</a:t>
            </a:r>
            <a:r>
              <a:rPr lang="ar-SA" sz="2400" dirty="0"/>
              <a:t> في أيام سليمان عليه السلام </a:t>
            </a:r>
            <a:r>
              <a:rPr lang="ar-SA" sz="2400" dirty="0" err="1"/>
              <a:t>و</a:t>
            </a:r>
            <a:r>
              <a:rPr lang="ar-SA" sz="2400" dirty="0"/>
              <a:t> ملكه كان عنفوان دولتهم </a:t>
            </a:r>
            <a:r>
              <a:rPr lang="ar-SA" sz="2400" dirty="0" err="1"/>
              <a:t>و</a:t>
            </a:r>
            <a:r>
              <a:rPr lang="ar-SA" sz="2400" dirty="0"/>
              <a:t> أتساع ملكهم هذا </a:t>
            </a:r>
            <a:r>
              <a:rPr lang="ar-SA" sz="2400" dirty="0" err="1"/>
              <a:t>و</a:t>
            </a:r>
            <a:r>
              <a:rPr lang="ar-SA" sz="2400" dirty="0"/>
              <a:t> قد نجد الكافة من أهل المصر إذا أفاضوا في الحديث عن عساكر الدول التي لعهدهم أو قريباً منه </a:t>
            </a:r>
            <a:r>
              <a:rPr lang="ar-SA" sz="2400" dirty="0" err="1"/>
              <a:t>و</a:t>
            </a:r>
            <a:r>
              <a:rPr lang="ar-SA" sz="2400" dirty="0"/>
              <a:t> تفاوضوا في الأخبار عن جيوش المسلمين أو النصارى أو أخذوا في إحصاء أموال </a:t>
            </a:r>
            <a:r>
              <a:rPr lang="ar-SA" sz="2400" dirty="0" err="1"/>
              <a:t>الجبايات</a:t>
            </a:r>
            <a:r>
              <a:rPr lang="ar-SA" sz="2400" dirty="0"/>
              <a:t> و خراج السلطان </a:t>
            </a:r>
            <a:r>
              <a:rPr lang="ar-SA" sz="2400" dirty="0" err="1"/>
              <a:t>و</a:t>
            </a:r>
            <a:r>
              <a:rPr lang="ar-SA" sz="2400" dirty="0"/>
              <a:t> نفقات المترفين </a:t>
            </a:r>
            <a:r>
              <a:rPr lang="ar-SA" sz="2400" dirty="0" err="1"/>
              <a:t>و</a:t>
            </a:r>
            <a:r>
              <a:rPr lang="ar-SA" sz="2400" dirty="0"/>
              <a:t> بضائع الأغنياء الموسرين توغلوا في العدد </a:t>
            </a:r>
            <a:r>
              <a:rPr lang="ar-SA" sz="2400" dirty="0" err="1"/>
              <a:t>و</a:t>
            </a:r>
            <a:r>
              <a:rPr lang="ar-SA" sz="2400" dirty="0"/>
              <a:t> تجاوزوا حدود العوائد </a:t>
            </a:r>
            <a:r>
              <a:rPr lang="ar-SA" sz="2400" dirty="0" err="1"/>
              <a:t>و</a:t>
            </a:r>
            <a:r>
              <a:rPr lang="ar-SA" sz="2400" dirty="0"/>
              <a:t> طاوعوا وساوس الأعراب فإذا استكشف أصحاب الدواوين عن عساكرهم </a:t>
            </a:r>
            <a:r>
              <a:rPr lang="ar-SA" sz="2400" dirty="0" err="1"/>
              <a:t>و</a:t>
            </a:r>
            <a:r>
              <a:rPr lang="ar-SA" sz="2400" dirty="0"/>
              <a:t> استنبطت أحوال أهل الثروة في بضائعهم </a:t>
            </a:r>
            <a:r>
              <a:rPr lang="ar-SA" sz="2400" dirty="0" err="1"/>
              <a:t>و</a:t>
            </a:r>
            <a:r>
              <a:rPr lang="ar-SA" sz="2400" dirty="0"/>
              <a:t> فوائدهم </a:t>
            </a:r>
            <a:r>
              <a:rPr lang="ar-SA" sz="2400" dirty="0" err="1"/>
              <a:t>و</a:t>
            </a:r>
            <a:r>
              <a:rPr lang="ar-SA" sz="2400" dirty="0"/>
              <a:t> </a:t>
            </a:r>
            <a:r>
              <a:rPr lang="ar-SA" sz="2400" dirty="0" err="1"/>
              <a:t>استجليت</a:t>
            </a:r>
            <a:r>
              <a:rPr lang="ar-SA" sz="2400" dirty="0"/>
              <a:t> عوائد المترفين في نفقاتهم لم تجد معشار ما يعدونه </a:t>
            </a:r>
            <a:r>
              <a:rPr lang="ar-SA" sz="2400" dirty="0" err="1"/>
              <a:t>و</a:t>
            </a:r>
            <a:r>
              <a:rPr lang="ar-SA" sz="2400" dirty="0"/>
              <a:t> ما ذلك إلا لولوع النفس يا لغرائب </a:t>
            </a:r>
            <a:r>
              <a:rPr lang="ar-SA" sz="2400" dirty="0" err="1"/>
              <a:t>و</a:t>
            </a:r>
            <a:r>
              <a:rPr lang="ar-SA" sz="2400" dirty="0"/>
              <a:t> سهولة التجاوز على اللسان </a:t>
            </a:r>
            <a:r>
              <a:rPr lang="ar-SA" sz="2400" dirty="0" err="1"/>
              <a:t>و</a:t>
            </a:r>
            <a:r>
              <a:rPr lang="ar-SA" sz="2400" dirty="0"/>
              <a:t> الغفلة على المتعقب </a:t>
            </a:r>
            <a:r>
              <a:rPr lang="ar-SA" sz="2400" dirty="0" err="1"/>
              <a:t>و</a:t>
            </a:r>
            <a:r>
              <a:rPr lang="ar-SA" sz="2400" dirty="0"/>
              <a:t> المنتقد حتى لا يحاسب نفسه على خطا </a:t>
            </a:r>
            <a:r>
              <a:rPr lang="ar-SA" sz="2400" dirty="0" err="1"/>
              <a:t>و</a:t>
            </a:r>
            <a:r>
              <a:rPr lang="ar-SA" sz="2400" dirty="0"/>
              <a:t> لا عمد </a:t>
            </a:r>
            <a:r>
              <a:rPr lang="ar-SA" sz="2400" dirty="0" err="1"/>
              <a:t>و</a:t>
            </a:r>
            <a:r>
              <a:rPr lang="ar-SA" sz="2400" dirty="0"/>
              <a:t> لا يطالبه في الخبر</a:t>
            </a:r>
          </a:p>
        </p:txBody>
      </p:sp>
    </p:spTree>
  </p:cSld>
  <p:clrMapOvr>
    <a:masterClrMapping/>
  </p:clrMapOvr>
  <p:transition>
    <p:strips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285992"/>
            <a:ext cx="8001056" cy="500066"/>
          </a:xfrm>
        </p:spPr>
        <p:txBody>
          <a:bodyPr>
            <a:noAutofit/>
          </a:bodyPr>
          <a:lstStyle/>
          <a:p>
            <a:pPr algn="ctr"/>
            <a:r>
              <a:rPr lang="ar-SA" sz="2800" b="1" dirty="0">
                <a:solidFill>
                  <a:schemeClr val="tx1"/>
                </a:solidFill>
              </a:rPr>
              <a:t>بتوسط </a:t>
            </a:r>
            <a:r>
              <a:rPr lang="ar-SA" sz="2800" b="1" dirty="0" err="1">
                <a:solidFill>
                  <a:schemeClr val="tx1"/>
                </a:solidFill>
              </a:rPr>
              <a:t>و</a:t>
            </a:r>
            <a:r>
              <a:rPr lang="ar-SA" sz="2800" b="1" dirty="0">
                <a:solidFill>
                  <a:schemeClr val="tx1"/>
                </a:solidFill>
              </a:rPr>
              <a:t> لا عدالة ولا يرجعها إلى بحث </a:t>
            </a:r>
            <a:r>
              <a:rPr lang="ar-SA" sz="2800" b="1" dirty="0" err="1">
                <a:solidFill>
                  <a:schemeClr val="tx1"/>
                </a:solidFill>
              </a:rPr>
              <a:t>و</a:t>
            </a:r>
            <a:r>
              <a:rPr lang="ar-SA" sz="2800" b="1" dirty="0">
                <a:solidFill>
                  <a:schemeClr val="tx1"/>
                </a:solidFill>
              </a:rPr>
              <a:t> تفتيش فيرسل عنانه </a:t>
            </a:r>
            <a:r>
              <a:rPr lang="ar-SA" sz="2800" b="1" dirty="0" err="1">
                <a:solidFill>
                  <a:schemeClr val="tx1"/>
                </a:solidFill>
              </a:rPr>
              <a:t>و</a:t>
            </a:r>
            <a:r>
              <a:rPr lang="ar-SA" sz="2800" b="1" dirty="0">
                <a:solidFill>
                  <a:schemeClr val="tx1"/>
                </a:solidFill>
              </a:rPr>
              <a:t> </a:t>
            </a:r>
            <a:r>
              <a:rPr lang="ar-SA" sz="2800" b="1" dirty="0" err="1">
                <a:solidFill>
                  <a:schemeClr val="tx1"/>
                </a:solidFill>
              </a:rPr>
              <a:t>يسيم</a:t>
            </a:r>
            <a:r>
              <a:rPr lang="ar-SA" sz="2800" b="1" dirty="0">
                <a:solidFill>
                  <a:schemeClr val="tx1"/>
                </a:solidFill>
              </a:rPr>
              <a:t> في </a:t>
            </a:r>
            <a:r>
              <a:rPr lang="ar-SA" sz="2800" b="1" dirty="0" err="1">
                <a:solidFill>
                  <a:schemeClr val="tx1"/>
                </a:solidFill>
              </a:rPr>
              <a:t>مراتع</a:t>
            </a:r>
            <a:r>
              <a:rPr lang="ar-SA" sz="2800" b="1" dirty="0">
                <a:solidFill>
                  <a:schemeClr val="tx1"/>
                </a:solidFill>
              </a:rPr>
              <a:t> الكذب لسانه </a:t>
            </a:r>
            <a:r>
              <a:rPr lang="ar-SA" sz="2800" b="1" dirty="0" err="1">
                <a:solidFill>
                  <a:schemeClr val="tx1"/>
                </a:solidFill>
              </a:rPr>
              <a:t>و</a:t>
            </a:r>
            <a:r>
              <a:rPr lang="ar-SA" sz="2800" b="1" dirty="0">
                <a:solidFill>
                  <a:schemeClr val="tx1"/>
                </a:solidFill>
              </a:rPr>
              <a:t> يتخذ آيات الله هزءاً </a:t>
            </a:r>
            <a:r>
              <a:rPr lang="ar-SA" sz="2800" b="1" dirty="0" err="1">
                <a:solidFill>
                  <a:schemeClr val="tx1"/>
                </a:solidFill>
              </a:rPr>
              <a:t>و</a:t>
            </a:r>
            <a:r>
              <a:rPr lang="ar-SA" sz="2800" b="1" dirty="0">
                <a:solidFill>
                  <a:schemeClr val="tx1"/>
                </a:solidFill>
              </a:rPr>
              <a:t> يشتري لهو الحديث ليصل عن سبيل الله </a:t>
            </a:r>
            <a:r>
              <a:rPr lang="ar-SA" sz="2800" b="1" dirty="0" err="1">
                <a:solidFill>
                  <a:schemeClr val="tx1"/>
                </a:solidFill>
              </a:rPr>
              <a:t>و</a:t>
            </a:r>
            <a:r>
              <a:rPr lang="ar-SA" sz="2800" b="1" dirty="0">
                <a:solidFill>
                  <a:schemeClr val="tx1"/>
                </a:solidFill>
              </a:rPr>
              <a:t> حسبك </a:t>
            </a:r>
            <a:r>
              <a:rPr lang="ar-SA" sz="2800" b="1" dirty="0" err="1">
                <a:solidFill>
                  <a:schemeClr val="tx1"/>
                </a:solidFill>
              </a:rPr>
              <a:t>بها</a:t>
            </a:r>
            <a:r>
              <a:rPr lang="ar-SA" sz="2800" b="1" dirty="0">
                <a:solidFill>
                  <a:schemeClr val="tx1"/>
                </a:solidFill>
              </a:rPr>
              <a:t> صفقة خاسرة.</a:t>
            </a:r>
            <a:r>
              <a:rPr lang="en-US" sz="2800" b="1" dirty="0">
                <a:solidFill>
                  <a:schemeClr val="tx1"/>
                </a:solidFill>
              </a:rPr>
              <a:t/>
            </a:r>
            <a:br>
              <a:rPr lang="en-US" sz="2800" b="1" dirty="0">
                <a:solidFill>
                  <a:schemeClr val="tx1"/>
                </a:solidFill>
              </a:rPr>
            </a:br>
            <a:endParaRPr lang="ar-SA" sz="2800" b="1" dirty="0">
              <a:solidFill>
                <a:schemeClr val="tx1"/>
              </a:solidFill>
            </a:endParaRPr>
          </a:p>
        </p:txBody>
      </p:sp>
      <p:sp>
        <p:nvSpPr>
          <p:cNvPr id="3" name="عنصر نائب للمحتوى 2"/>
          <p:cNvSpPr>
            <a:spLocks noGrp="1"/>
          </p:cNvSpPr>
          <p:nvPr>
            <p:ph idx="1"/>
          </p:nvPr>
        </p:nvSpPr>
        <p:spPr>
          <a:xfrm>
            <a:off x="571472" y="2571744"/>
            <a:ext cx="8001056" cy="4500594"/>
          </a:xfrm>
        </p:spPr>
        <p:txBody>
          <a:bodyPr>
            <a:noAutofit/>
          </a:bodyPr>
          <a:lstStyle/>
          <a:p>
            <a:pPr algn="ctr"/>
            <a:r>
              <a:rPr lang="ar-SA" sz="2400" dirty="0"/>
              <a:t>و من الأخبار الواهية للمؤرخين ما ينقلونه كافة في أخبار </a:t>
            </a:r>
            <a:r>
              <a:rPr lang="ar-SA" sz="2400" dirty="0" err="1"/>
              <a:t>التبايعة</a:t>
            </a:r>
            <a:r>
              <a:rPr lang="ar-SA" sz="2400" dirty="0"/>
              <a:t> ملوك اليمن </a:t>
            </a:r>
            <a:r>
              <a:rPr lang="ar-SA" sz="2400" dirty="0" err="1"/>
              <a:t>و</a:t>
            </a:r>
            <a:r>
              <a:rPr lang="ar-SA" sz="2400" dirty="0"/>
              <a:t> جزيرة العرب أنهم كانوا يغزون من قراهم باليمن إلى أفريقية </a:t>
            </a:r>
            <a:r>
              <a:rPr lang="ar-SA" sz="2400" dirty="0" err="1"/>
              <a:t>و</a:t>
            </a:r>
            <a:r>
              <a:rPr lang="ar-SA" sz="2400" dirty="0"/>
              <a:t> البربر من بلاد المغرب </a:t>
            </a:r>
            <a:r>
              <a:rPr lang="ar-SA" sz="2400" dirty="0" err="1"/>
              <a:t>و</a:t>
            </a:r>
            <a:r>
              <a:rPr lang="ar-SA" sz="2400" dirty="0"/>
              <a:t> أن </a:t>
            </a:r>
            <a:r>
              <a:rPr lang="ar-SA" sz="2400" dirty="0" err="1"/>
              <a:t>أفريقش</a:t>
            </a:r>
            <a:r>
              <a:rPr lang="ar-SA" sz="2400" dirty="0"/>
              <a:t> بن قيس بن صيفي من أعاظم ملوكهم الأول </a:t>
            </a:r>
            <a:r>
              <a:rPr lang="ar-SA" sz="2400" dirty="0" err="1"/>
              <a:t>و</a:t>
            </a:r>
            <a:r>
              <a:rPr lang="ar-SA" sz="2400" dirty="0"/>
              <a:t> كان لعهد موسى عليه السلام أو قبله بقليل غزا أفريقية </a:t>
            </a:r>
            <a:r>
              <a:rPr lang="ar-SA" sz="2400" dirty="0" err="1"/>
              <a:t>و</a:t>
            </a:r>
            <a:r>
              <a:rPr lang="ar-SA" sz="2400" dirty="0"/>
              <a:t> أثخن في البربر </a:t>
            </a:r>
            <a:r>
              <a:rPr lang="ar-SA" sz="2400" dirty="0" err="1"/>
              <a:t>و</a:t>
            </a:r>
            <a:r>
              <a:rPr lang="ar-SA" sz="2400" dirty="0"/>
              <a:t> أنه الذي سماهم بهذا الاسم حين سمع رطانتهم </a:t>
            </a:r>
            <a:r>
              <a:rPr lang="ar-SA" sz="2400" dirty="0" err="1"/>
              <a:t>و</a:t>
            </a:r>
            <a:r>
              <a:rPr lang="ar-SA" sz="2400" dirty="0"/>
              <a:t> قال ما هذه </a:t>
            </a:r>
            <a:r>
              <a:rPr lang="ar-SA" sz="2400" dirty="0" err="1"/>
              <a:t>البربره</a:t>
            </a:r>
            <a:r>
              <a:rPr lang="ar-SA" sz="2400" dirty="0"/>
              <a:t> فأخذ هذا الاسم عنه </a:t>
            </a:r>
            <a:r>
              <a:rPr lang="ar-SA" sz="2400" dirty="0" err="1"/>
              <a:t>و</a:t>
            </a:r>
            <a:r>
              <a:rPr lang="ar-SA" sz="2400" dirty="0"/>
              <a:t> دعوا </a:t>
            </a:r>
            <a:r>
              <a:rPr lang="ar-SA" sz="2400" dirty="0" err="1"/>
              <a:t>به</a:t>
            </a:r>
            <a:r>
              <a:rPr lang="ar-SA" sz="2400" dirty="0"/>
              <a:t> من حينئذ </a:t>
            </a:r>
            <a:r>
              <a:rPr lang="ar-SA" sz="2400" dirty="0" err="1"/>
              <a:t>و</a:t>
            </a:r>
            <a:r>
              <a:rPr lang="ar-SA" sz="2400" dirty="0"/>
              <a:t> أنه لما انصرف من المغرب حجز هنالك قبائل من حمير فأقاموا </a:t>
            </a:r>
            <a:r>
              <a:rPr lang="ar-SA" sz="2400" dirty="0" err="1"/>
              <a:t>بها</a:t>
            </a:r>
            <a:r>
              <a:rPr lang="ar-SA" sz="2400" dirty="0"/>
              <a:t> و اختلطوا بأهلها </a:t>
            </a:r>
            <a:r>
              <a:rPr lang="ar-SA" sz="2400" dirty="0" err="1"/>
              <a:t>و</a:t>
            </a:r>
            <a:r>
              <a:rPr lang="ar-SA" sz="2400" dirty="0"/>
              <a:t> منهم </a:t>
            </a:r>
            <a:r>
              <a:rPr lang="ar-SA" sz="2400" dirty="0" err="1"/>
              <a:t>صنهاجة</a:t>
            </a:r>
            <a:r>
              <a:rPr lang="ar-SA" sz="2400" dirty="0"/>
              <a:t> و كتامة </a:t>
            </a:r>
            <a:r>
              <a:rPr lang="ar-SA" sz="2400" dirty="0" err="1"/>
              <a:t>و</a:t>
            </a:r>
            <a:r>
              <a:rPr lang="ar-SA" sz="2400" dirty="0"/>
              <a:t> من هذا ذهب الطبري </a:t>
            </a:r>
            <a:r>
              <a:rPr lang="ar-SA" sz="2400" dirty="0" err="1"/>
              <a:t>و</a:t>
            </a:r>
            <a:r>
              <a:rPr lang="ar-SA" sz="2400" dirty="0"/>
              <a:t> الجرجاني </a:t>
            </a:r>
            <a:r>
              <a:rPr lang="ar-SA" sz="2400" dirty="0" err="1"/>
              <a:t>و</a:t>
            </a:r>
            <a:r>
              <a:rPr lang="ar-SA" sz="2400" dirty="0"/>
              <a:t> المسعودي </a:t>
            </a:r>
            <a:r>
              <a:rPr lang="ar-SA" sz="2400" dirty="0" err="1"/>
              <a:t>و</a:t>
            </a:r>
            <a:r>
              <a:rPr lang="ar-SA" sz="2400" dirty="0"/>
              <a:t> ابن الكلبي </a:t>
            </a:r>
            <a:r>
              <a:rPr lang="ar-SA" sz="2400" dirty="0" err="1"/>
              <a:t>و</a:t>
            </a:r>
            <a:r>
              <a:rPr lang="ar-SA" sz="2400" dirty="0"/>
              <a:t> </a:t>
            </a:r>
            <a:r>
              <a:rPr lang="ar-SA" sz="2400" dirty="0" err="1"/>
              <a:t>البيلي</a:t>
            </a:r>
            <a:r>
              <a:rPr lang="ar-SA" sz="2400" dirty="0"/>
              <a:t> إلى أن </a:t>
            </a:r>
            <a:r>
              <a:rPr lang="ar-SA" sz="2400" dirty="0" err="1"/>
              <a:t>صنهاجة</a:t>
            </a:r>
            <a:r>
              <a:rPr lang="ar-SA" sz="2400" dirty="0"/>
              <a:t> و كتامة من حمير وتأباه نسابة البربر </a:t>
            </a:r>
            <a:r>
              <a:rPr lang="ar-SA" sz="2400" dirty="0" err="1"/>
              <a:t>و</a:t>
            </a:r>
            <a:r>
              <a:rPr lang="ar-SA" sz="2400" dirty="0"/>
              <a:t> هو الصحيح </a:t>
            </a:r>
            <a:r>
              <a:rPr lang="ar-SA" sz="2400" dirty="0" err="1"/>
              <a:t>و</a:t>
            </a:r>
            <a:r>
              <a:rPr lang="ar-SA" sz="2400" dirty="0"/>
              <a:t> ذكر المسعودي أيضاً أن ذا </a:t>
            </a:r>
            <a:r>
              <a:rPr lang="ar-SA" sz="2400" dirty="0" err="1"/>
              <a:t>الأذعار</a:t>
            </a:r>
            <a:r>
              <a:rPr lang="ar-SA" sz="2400" dirty="0"/>
              <a:t> من ملوكهم قبل </a:t>
            </a:r>
            <a:r>
              <a:rPr lang="ar-SA" sz="2400" dirty="0" err="1"/>
              <a:t>أفريقش</a:t>
            </a:r>
            <a:r>
              <a:rPr lang="ar-SA" sz="2400" dirty="0"/>
              <a:t> و كان على عهد سليمان</a:t>
            </a:r>
          </a:p>
        </p:txBody>
      </p:sp>
    </p:spTree>
  </p:cSld>
  <p:clrMapOvr>
    <a:masterClrMapping/>
  </p:clrMapOvr>
  <p:transition>
    <p:strips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500306"/>
            <a:ext cx="7929618" cy="785818"/>
          </a:xfrm>
        </p:spPr>
        <p:txBody>
          <a:bodyPr>
            <a:noAutofit/>
          </a:bodyPr>
          <a:lstStyle/>
          <a:p>
            <a:pPr algn="ctr"/>
            <a:r>
              <a:rPr lang="ar-SA" sz="2800" b="1" dirty="0"/>
              <a:t>عليه السلام غزا المغرب </a:t>
            </a:r>
            <a:r>
              <a:rPr lang="ar-SA" sz="2800" b="1" dirty="0" err="1"/>
              <a:t>و</a:t>
            </a:r>
            <a:r>
              <a:rPr lang="ar-SA" sz="2800" b="1" dirty="0"/>
              <a:t> دوخه </a:t>
            </a:r>
            <a:r>
              <a:rPr lang="ar-SA" sz="2800" b="1" dirty="0" err="1"/>
              <a:t>و</a:t>
            </a:r>
            <a:r>
              <a:rPr lang="ar-SA" sz="2800" b="1" dirty="0"/>
              <a:t> كذلك ذكر مثله عن ياسر ابنه من بعده </a:t>
            </a:r>
            <a:r>
              <a:rPr lang="ar-SA" sz="2800" b="1" dirty="0" err="1"/>
              <a:t>و</a:t>
            </a:r>
            <a:r>
              <a:rPr lang="ar-SA" sz="2800" b="1" dirty="0"/>
              <a:t> إنه بلغ وادي الرمل في بلاد المغرب </a:t>
            </a:r>
            <a:r>
              <a:rPr lang="ar-SA" sz="2800" b="1" dirty="0" err="1"/>
              <a:t>و</a:t>
            </a:r>
            <a:r>
              <a:rPr lang="ar-SA" sz="2800" b="1" dirty="0"/>
              <a:t> لم يجد فيه مسلكاً لكثرة الرمل فرجع </a:t>
            </a:r>
            <a:r>
              <a:rPr lang="ar-SA" sz="2800" b="1" dirty="0" err="1"/>
              <a:t>و</a:t>
            </a:r>
            <a:r>
              <a:rPr lang="ar-SA" sz="2800" b="1" dirty="0"/>
              <a:t> كذلك يقولون في تبع الآخر </a:t>
            </a:r>
            <a:r>
              <a:rPr lang="ar-SA" sz="2800" b="1" dirty="0" err="1"/>
              <a:t>و</a:t>
            </a:r>
            <a:r>
              <a:rPr lang="ar-SA" sz="2800" b="1" dirty="0"/>
              <a:t> هو أسعد أبو كرب </a:t>
            </a:r>
            <a:r>
              <a:rPr lang="ar-SA" sz="2800" b="1" dirty="0" err="1"/>
              <a:t>و</a:t>
            </a:r>
            <a:r>
              <a:rPr lang="ar-SA" sz="2800" b="1" dirty="0"/>
              <a:t> كان على عهد يستأنف من ملوك الفرس </a:t>
            </a:r>
            <a:r>
              <a:rPr lang="ar-SA" sz="2800" b="1" dirty="0" err="1"/>
              <a:t>الكيانية</a:t>
            </a:r>
            <a:r>
              <a:rPr lang="ar-SA" sz="2800" b="1" dirty="0"/>
              <a:t> أنه ملك الموصل </a:t>
            </a:r>
            <a:r>
              <a:rPr lang="ar-SA" sz="2800" b="1" dirty="0" err="1"/>
              <a:t>و</a:t>
            </a:r>
            <a:r>
              <a:rPr lang="ar-SA" sz="2800" b="1" dirty="0"/>
              <a:t> أذربيجان </a:t>
            </a:r>
            <a:r>
              <a:rPr lang="ar-SA" sz="2800" b="1" dirty="0" err="1"/>
              <a:t>و</a:t>
            </a:r>
            <a:r>
              <a:rPr lang="ar-SA" sz="2800" b="1" dirty="0"/>
              <a:t> لقي الترك فهزمهم </a:t>
            </a:r>
            <a:r>
              <a:rPr lang="ar-SA" sz="2800" b="1" dirty="0" err="1"/>
              <a:t>و</a:t>
            </a:r>
            <a:r>
              <a:rPr lang="ar-SA" sz="2800" b="1" dirty="0"/>
              <a:t> أثخن ثم غزاهم ثانية </a:t>
            </a:r>
            <a:r>
              <a:rPr lang="ar-SA" sz="2800" b="1" dirty="0" err="1"/>
              <a:t>و</a:t>
            </a:r>
            <a:r>
              <a:rPr lang="ar-SA" sz="2800" b="1" dirty="0"/>
              <a:t> ثالثة كذلك </a:t>
            </a:r>
            <a:r>
              <a:rPr lang="ar-SA" sz="2800" b="1" dirty="0" err="1"/>
              <a:t>و</a:t>
            </a:r>
            <a:r>
              <a:rPr lang="ar-SA" sz="2800" b="1" dirty="0"/>
              <a:t> أنه بعد ذلك أغزى ثلاثة</a:t>
            </a:r>
          </a:p>
        </p:txBody>
      </p:sp>
      <p:sp>
        <p:nvSpPr>
          <p:cNvPr id="3" name="عنصر نائب للمحتوى 2"/>
          <p:cNvSpPr>
            <a:spLocks noGrp="1"/>
          </p:cNvSpPr>
          <p:nvPr>
            <p:ph idx="1"/>
          </p:nvPr>
        </p:nvSpPr>
        <p:spPr>
          <a:xfrm>
            <a:off x="642910" y="3286124"/>
            <a:ext cx="8001056" cy="2840039"/>
          </a:xfrm>
        </p:spPr>
        <p:txBody>
          <a:bodyPr>
            <a:normAutofit/>
          </a:bodyPr>
          <a:lstStyle/>
          <a:p>
            <a:pPr algn="ctr"/>
            <a:r>
              <a:rPr lang="ar-SA" sz="3000" dirty="0"/>
              <a:t>من بنيه بلاد فارس </a:t>
            </a:r>
            <a:r>
              <a:rPr lang="ar-SA" sz="3000" dirty="0" err="1"/>
              <a:t>و</a:t>
            </a:r>
            <a:r>
              <a:rPr lang="ar-SA" sz="3000" dirty="0"/>
              <a:t> إلى بلاد </a:t>
            </a:r>
            <a:r>
              <a:rPr lang="ar-SA" sz="3000" dirty="0" err="1"/>
              <a:t>الصغد</a:t>
            </a:r>
            <a:r>
              <a:rPr lang="ar-SA" sz="3000" dirty="0"/>
              <a:t> من بلاد أمم الترك وراء النهر </a:t>
            </a:r>
            <a:r>
              <a:rPr lang="ar-SA" sz="3000" dirty="0" err="1"/>
              <a:t>و</a:t>
            </a:r>
            <a:r>
              <a:rPr lang="ar-SA" sz="3000" dirty="0"/>
              <a:t> إلى بلاد الروم فملك الأول البلاد إلى </a:t>
            </a:r>
            <a:r>
              <a:rPr lang="ar-SA" sz="3000" dirty="0" err="1"/>
              <a:t>سمرقند</a:t>
            </a:r>
            <a:r>
              <a:rPr lang="ar-SA" sz="3000" dirty="0"/>
              <a:t> و قطع المفازة إلى الصين فوجد أخاه الثاني الذي غزا إلى </a:t>
            </a:r>
            <a:r>
              <a:rPr lang="ar-SA" sz="3000" dirty="0" err="1"/>
              <a:t>سمرقند</a:t>
            </a:r>
            <a:r>
              <a:rPr lang="ar-SA" sz="3000" dirty="0"/>
              <a:t> قد سبقه إليها ثم فأثخنا في بلاد الصين </a:t>
            </a:r>
            <a:r>
              <a:rPr lang="ar-SA" sz="3000" dirty="0" err="1"/>
              <a:t>و</a:t>
            </a:r>
            <a:r>
              <a:rPr lang="ar-SA" sz="3000" dirty="0"/>
              <a:t> رجعا جميعاً بالغنائم </a:t>
            </a:r>
            <a:r>
              <a:rPr lang="ar-SA" sz="3000" dirty="0" err="1"/>
              <a:t>و</a:t>
            </a:r>
            <a:r>
              <a:rPr lang="ar-SA" sz="3000" dirty="0"/>
              <a:t> تركوا ببلاد الصين قبائل من حمير فهم </a:t>
            </a:r>
            <a:r>
              <a:rPr lang="ar-SA" sz="3000" dirty="0" err="1"/>
              <a:t>بها</a:t>
            </a:r>
            <a:r>
              <a:rPr lang="ar-SA" sz="3000" dirty="0"/>
              <a:t> إلى هذا العهد </a:t>
            </a:r>
            <a:r>
              <a:rPr lang="ar-SA" sz="3000" dirty="0" err="1"/>
              <a:t>و</a:t>
            </a:r>
            <a:r>
              <a:rPr lang="ar-SA" sz="3000" dirty="0"/>
              <a:t> بلغ الثالث إلى قسطنطينية فدرسها </a:t>
            </a:r>
            <a:r>
              <a:rPr lang="ar-SA" sz="3000" dirty="0" err="1"/>
              <a:t>و</a:t>
            </a:r>
            <a:r>
              <a:rPr lang="ar-SA" sz="3000" dirty="0"/>
              <a:t> دوخ بلاد الروم </a:t>
            </a:r>
            <a:r>
              <a:rPr lang="ar-SA" sz="3000" dirty="0" err="1"/>
              <a:t>و</a:t>
            </a:r>
            <a:r>
              <a:rPr lang="ar-SA" sz="3000" dirty="0"/>
              <a:t> رجع.</a:t>
            </a:r>
            <a:endParaRPr lang="en-US" sz="3000" dirty="0"/>
          </a:p>
          <a:p>
            <a:endParaRPr lang="ar-SA" dirty="0"/>
          </a:p>
        </p:txBody>
      </p:sp>
    </p:spTree>
  </p:cSld>
  <p:clrMapOvr>
    <a:masterClrMapping/>
  </p:clrMapOvr>
  <p:transition>
    <p:strips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500174"/>
            <a:ext cx="7715304" cy="2071702"/>
          </a:xfrm>
        </p:spPr>
        <p:txBody>
          <a:bodyPr>
            <a:noAutofit/>
          </a:bodyPr>
          <a:lstStyle/>
          <a:p>
            <a:pPr algn="ctr"/>
            <a:r>
              <a:rPr lang="ar-SA" sz="2800" b="1" dirty="0">
                <a:solidFill>
                  <a:schemeClr val="tx1"/>
                </a:solidFill>
              </a:rPr>
              <a:t>و هذه الأخبار كلها بعيدة عن الصحة عريقة في الوهم </a:t>
            </a:r>
            <a:r>
              <a:rPr lang="ar-SA" sz="2800" b="1" dirty="0" err="1">
                <a:solidFill>
                  <a:schemeClr val="tx1"/>
                </a:solidFill>
              </a:rPr>
              <a:t>و</a:t>
            </a:r>
            <a:r>
              <a:rPr lang="ar-SA" sz="2800" b="1" dirty="0">
                <a:solidFill>
                  <a:schemeClr val="tx1"/>
                </a:solidFill>
              </a:rPr>
              <a:t> الغلط </a:t>
            </a:r>
            <a:r>
              <a:rPr lang="ar-SA" sz="2800" b="1" dirty="0" err="1">
                <a:solidFill>
                  <a:schemeClr val="tx1"/>
                </a:solidFill>
              </a:rPr>
              <a:t>و</a:t>
            </a:r>
            <a:r>
              <a:rPr lang="ar-SA" sz="2800" b="1" dirty="0">
                <a:solidFill>
                  <a:schemeClr val="tx1"/>
                </a:solidFill>
              </a:rPr>
              <a:t> أشبه بأحاديث القصص الموضوعة</a:t>
            </a:r>
            <a:r>
              <a:rPr lang="en-US" sz="2800" b="1" dirty="0">
                <a:solidFill>
                  <a:schemeClr val="tx1"/>
                </a:solidFill>
              </a:rPr>
              <a:t>. </a:t>
            </a:r>
            <a:r>
              <a:rPr lang="ar-SA" sz="2800" b="1" dirty="0">
                <a:solidFill>
                  <a:schemeClr val="tx1"/>
                </a:solidFill>
              </a:rPr>
              <a:t>و ذلك أن ملك </a:t>
            </a:r>
            <a:r>
              <a:rPr lang="ar-SA" sz="2800" b="1" dirty="0" err="1">
                <a:solidFill>
                  <a:schemeClr val="tx1"/>
                </a:solidFill>
              </a:rPr>
              <a:t>التبابعة</a:t>
            </a:r>
            <a:r>
              <a:rPr lang="ar-SA" sz="2800" b="1" dirty="0">
                <a:solidFill>
                  <a:schemeClr val="tx1"/>
                </a:solidFill>
              </a:rPr>
              <a:t> إنما كان بجزيرة العرب </a:t>
            </a:r>
            <a:r>
              <a:rPr lang="ar-SA" sz="2800" b="1" dirty="0" err="1">
                <a:solidFill>
                  <a:schemeClr val="tx1"/>
                </a:solidFill>
              </a:rPr>
              <a:t>و</a:t>
            </a:r>
            <a:r>
              <a:rPr lang="ar-SA" sz="2800" b="1" dirty="0">
                <a:solidFill>
                  <a:schemeClr val="tx1"/>
                </a:solidFill>
              </a:rPr>
              <a:t> قرارهم </a:t>
            </a:r>
            <a:r>
              <a:rPr lang="ar-SA" sz="2800" b="1" dirty="0" err="1">
                <a:solidFill>
                  <a:schemeClr val="tx1"/>
                </a:solidFill>
              </a:rPr>
              <a:t>و</a:t>
            </a:r>
            <a:r>
              <a:rPr lang="ar-SA" sz="2800" b="1" dirty="0">
                <a:solidFill>
                  <a:schemeClr val="tx1"/>
                </a:solidFill>
              </a:rPr>
              <a:t> كرسيهم بصنعاء اليمن. و جزيرة العرب يحيط </a:t>
            </a:r>
            <a:r>
              <a:rPr lang="ar-SA" sz="2800" b="1" dirty="0" err="1">
                <a:solidFill>
                  <a:schemeClr val="tx1"/>
                </a:solidFill>
              </a:rPr>
              <a:t>بها</a:t>
            </a:r>
            <a:r>
              <a:rPr lang="ar-SA" sz="2800" b="1" dirty="0">
                <a:solidFill>
                  <a:schemeClr val="tx1"/>
                </a:solidFill>
              </a:rPr>
              <a:t> البحر من ثلاث جهاتها فبحر الهند من الجنوب </a:t>
            </a:r>
            <a:r>
              <a:rPr lang="ar-SA" sz="2800" b="1" dirty="0" err="1">
                <a:solidFill>
                  <a:schemeClr val="tx1"/>
                </a:solidFill>
              </a:rPr>
              <a:t>و</a:t>
            </a:r>
            <a:r>
              <a:rPr lang="ar-SA" sz="2800" b="1" dirty="0">
                <a:solidFill>
                  <a:schemeClr val="tx1"/>
                </a:solidFill>
              </a:rPr>
              <a:t> بحر فارس الهابط منه إلى البصرة من المشرق </a:t>
            </a:r>
            <a:r>
              <a:rPr lang="ar-SA" sz="2800" b="1" dirty="0" err="1">
                <a:solidFill>
                  <a:schemeClr val="tx1"/>
                </a:solidFill>
              </a:rPr>
              <a:t>و</a:t>
            </a:r>
            <a:r>
              <a:rPr lang="ar-SA" sz="2800" b="1" dirty="0">
                <a:solidFill>
                  <a:schemeClr val="tx1"/>
                </a:solidFill>
              </a:rPr>
              <a:t> بحر السويس الهابط منه إلى السويس من أعمال مصر من جهة المغرب كما تراه في </a:t>
            </a:r>
            <a:r>
              <a:rPr lang="ar-SA" sz="2800" b="1" dirty="0" smtClean="0">
                <a:solidFill>
                  <a:schemeClr val="tx1"/>
                </a:solidFill>
              </a:rPr>
              <a:t>مصور</a:t>
            </a:r>
            <a:endParaRPr lang="ar-SA" sz="2800" b="1" dirty="0">
              <a:solidFill>
                <a:schemeClr val="tx1"/>
              </a:solidFill>
            </a:endParaRPr>
          </a:p>
        </p:txBody>
      </p:sp>
      <p:sp>
        <p:nvSpPr>
          <p:cNvPr id="3" name="عنصر نائب للمحتوى 2"/>
          <p:cNvSpPr>
            <a:spLocks noGrp="1"/>
          </p:cNvSpPr>
          <p:nvPr>
            <p:ph idx="1"/>
          </p:nvPr>
        </p:nvSpPr>
        <p:spPr>
          <a:xfrm>
            <a:off x="785786" y="3571876"/>
            <a:ext cx="7715304" cy="2554287"/>
          </a:xfrm>
        </p:spPr>
        <p:txBody>
          <a:bodyPr>
            <a:normAutofit fontScale="92500"/>
          </a:bodyPr>
          <a:lstStyle/>
          <a:p>
            <a:pPr algn="ctr"/>
            <a:r>
              <a:rPr lang="ar-SA" dirty="0" smtClean="0"/>
              <a:t>الجغرافيا فلا يجد السالكون من اليمن إلى المغرب طريقاً من غير السويس </a:t>
            </a:r>
            <a:r>
              <a:rPr lang="ar-SA" dirty="0" err="1" smtClean="0"/>
              <a:t>و</a:t>
            </a:r>
            <a:r>
              <a:rPr lang="ar-SA" dirty="0" smtClean="0"/>
              <a:t> المسلك هناك ما بين بحر السويس </a:t>
            </a:r>
            <a:r>
              <a:rPr lang="ar-SA" dirty="0" err="1" smtClean="0"/>
              <a:t>و</a:t>
            </a:r>
            <a:r>
              <a:rPr lang="ar-SA" dirty="0" smtClean="0"/>
              <a:t> البحر الشامي قدر مرحلتين فما دونهما </a:t>
            </a:r>
            <a:r>
              <a:rPr lang="ar-SA" dirty="0" err="1" smtClean="0"/>
              <a:t>و</a:t>
            </a:r>
            <a:r>
              <a:rPr lang="ar-SA" dirty="0" smtClean="0"/>
              <a:t> يبعد أن يمر بهذا المسلك ملك عظيم في عساكر موفورة من غير أن يصير من أعماله هذه ممتنع في العادة. و قد كان بتلك الأعمال العمالقة </a:t>
            </a:r>
            <a:r>
              <a:rPr lang="ar-SA" dirty="0" err="1" smtClean="0"/>
              <a:t>و</a:t>
            </a:r>
            <a:r>
              <a:rPr lang="ar-SA" dirty="0" smtClean="0"/>
              <a:t> كنعان بالشام </a:t>
            </a:r>
            <a:r>
              <a:rPr lang="ar-SA" dirty="0" err="1" smtClean="0"/>
              <a:t>و</a:t>
            </a:r>
            <a:r>
              <a:rPr lang="ar-SA" dirty="0" smtClean="0"/>
              <a:t> القبط بمصر ثم ملك العمالقة مصر </a:t>
            </a:r>
            <a:r>
              <a:rPr lang="ar-SA" dirty="0" err="1" smtClean="0"/>
              <a:t>و</a:t>
            </a:r>
            <a:r>
              <a:rPr lang="ar-SA" dirty="0" smtClean="0"/>
              <a:t> ملك بنو إسرائيل الشام </a:t>
            </a:r>
            <a:r>
              <a:rPr lang="ar-SA" dirty="0" err="1" smtClean="0"/>
              <a:t>و</a:t>
            </a:r>
            <a:r>
              <a:rPr lang="ar-SA" dirty="0" smtClean="0"/>
              <a:t> لم ينقل قط أن </a:t>
            </a:r>
            <a:r>
              <a:rPr lang="ar-SA" dirty="0" err="1" smtClean="0"/>
              <a:t>التبابعة</a:t>
            </a:r>
            <a:r>
              <a:rPr lang="ar-SA" dirty="0" smtClean="0"/>
              <a:t> حاربوا أحداً من هؤلاء الأمم.</a:t>
            </a:r>
            <a:endParaRPr lang="ar-SA" dirty="0"/>
          </a:p>
        </p:txBody>
      </p:sp>
    </p:spTree>
  </p:cSld>
  <p:clrMapOvr>
    <a:masterClrMapping/>
  </p:clrMapOvr>
  <p:transition>
    <p:strips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4214818"/>
            <a:ext cx="7786742" cy="428628"/>
          </a:xfrm>
        </p:spPr>
        <p:txBody>
          <a:bodyPr>
            <a:noAutofit/>
          </a:bodyPr>
          <a:lstStyle/>
          <a:p>
            <a:pPr algn="ctr"/>
            <a:r>
              <a:rPr lang="ar-SA" sz="2800" b="1" dirty="0"/>
              <a:t>و لا ملكوا شيئاً من تلك الأعمال </a:t>
            </a:r>
            <a:r>
              <a:rPr lang="ar-SA" sz="2800" b="1" dirty="0" err="1"/>
              <a:t>و</a:t>
            </a:r>
            <a:r>
              <a:rPr lang="ar-SA" sz="2800" b="1" dirty="0"/>
              <a:t> أيضاً فالشقة من البحر إلى المغرب بعيدة </a:t>
            </a:r>
            <a:r>
              <a:rPr lang="ar-SA" sz="2800" b="1" dirty="0" err="1"/>
              <a:t>و</a:t>
            </a:r>
            <a:r>
              <a:rPr lang="ar-SA" sz="2800" b="1" dirty="0"/>
              <a:t> </a:t>
            </a:r>
            <a:r>
              <a:rPr lang="ar-SA" sz="2800" b="1" dirty="0" err="1"/>
              <a:t>الأزودة</a:t>
            </a:r>
            <a:r>
              <a:rPr lang="ar-SA" sz="2800" b="1" dirty="0"/>
              <a:t> و </a:t>
            </a:r>
            <a:r>
              <a:rPr lang="ar-SA" sz="2800" b="1" dirty="0" err="1"/>
              <a:t>العلوفة</a:t>
            </a:r>
            <a:r>
              <a:rPr lang="ar-SA" sz="2800" b="1" dirty="0"/>
              <a:t> للعساكر كثيرة فإذا ساروا في غير أعمالهم احتاجوا إلى </a:t>
            </a:r>
            <a:r>
              <a:rPr lang="ar-SA" sz="2800" b="1" dirty="0" err="1"/>
              <a:t>انتهاب</a:t>
            </a:r>
            <a:r>
              <a:rPr lang="ar-SA" sz="2800" b="1" dirty="0"/>
              <a:t> الزرع </a:t>
            </a:r>
            <a:r>
              <a:rPr lang="ar-SA" sz="2800" b="1" dirty="0" err="1"/>
              <a:t>و</a:t>
            </a:r>
            <a:r>
              <a:rPr lang="ar-SA" sz="2800" b="1" dirty="0"/>
              <a:t> النعم </a:t>
            </a:r>
            <a:r>
              <a:rPr lang="ar-SA" sz="2800" b="1" dirty="0" err="1"/>
              <a:t>و</a:t>
            </a:r>
            <a:r>
              <a:rPr lang="ar-SA" sz="2800" b="1" dirty="0"/>
              <a:t> </a:t>
            </a:r>
            <a:r>
              <a:rPr lang="ar-SA" sz="2800" b="1" dirty="0" err="1"/>
              <a:t>انتهاب</a:t>
            </a:r>
            <a:r>
              <a:rPr lang="ar-SA" sz="2800" b="1" dirty="0"/>
              <a:t> البلاد فيما يمرون عليه </a:t>
            </a:r>
            <a:r>
              <a:rPr lang="ar-SA" sz="2800" b="1" dirty="0" err="1"/>
              <a:t>و</a:t>
            </a:r>
            <a:r>
              <a:rPr lang="ar-SA" sz="2800" b="1" dirty="0"/>
              <a:t> لا يكفي ذلك </a:t>
            </a:r>
            <a:r>
              <a:rPr lang="ar-SA" sz="2800" b="1" dirty="0" err="1"/>
              <a:t>للأزودة</a:t>
            </a:r>
            <a:r>
              <a:rPr lang="ar-SA" sz="2800" b="1" dirty="0"/>
              <a:t> و </a:t>
            </a:r>
            <a:r>
              <a:rPr lang="ar-SA" sz="2800" b="1" dirty="0" err="1"/>
              <a:t>للعلوفة</a:t>
            </a:r>
            <a:r>
              <a:rPr lang="ar-SA" sz="2800" b="1" dirty="0"/>
              <a:t> عادة </a:t>
            </a:r>
            <a:r>
              <a:rPr lang="ar-SA" sz="2800" b="1" dirty="0" err="1"/>
              <a:t>و</a:t>
            </a:r>
            <a:r>
              <a:rPr lang="ar-SA" sz="2800" b="1" dirty="0"/>
              <a:t> إن نقلوا كفايتهم من ذلك من أعمالهم فلا تفي لهم الرواحل بنقله فلا بد </a:t>
            </a:r>
            <a:r>
              <a:rPr lang="ar-SA" sz="2800" b="1" dirty="0" err="1"/>
              <a:t>و</a:t>
            </a:r>
            <a:r>
              <a:rPr lang="ar-SA" sz="2800" b="1" dirty="0"/>
              <a:t> أن يمروا في طريقهم كلها بأعمال قد ملكوها </a:t>
            </a:r>
            <a:r>
              <a:rPr lang="ar-SA" sz="2800" b="1" dirty="0" err="1"/>
              <a:t>و</a:t>
            </a:r>
            <a:r>
              <a:rPr lang="ar-SA" sz="2800" b="1" dirty="0"/>
              <a:t> دوخوها لتكون </a:t>
            </a:r>
            <a:r>
              <a:rPr lang="ar-SA" sz="2800" b="1" dirty="0" err="1"/>
              <a:t>الميرة</a:t>
            </a:r>
            <a:r>
              <a:rPr lang="ar-SA" sz="2800" b="1" dirty="0"/>
              <a:t> منها </a:t>
            </a:r>
            <a:r>
              <a:rPr lang="ar-SA" sz="2800" b="1" dirty="0" err="1"/>
              <a:t>و</a:t>
            </a:r>
            <a:r>
              <a:rPr lang="ar-SA" sz="2800" b="1" dirty="0"/>
              <a:t> إن قلنا أن تلك العساكر تمر بهؤلاء الأمم من غير أن تهيجهم فتحصل لهم </a:t>
            </a:r>
            <a:r>
              <a:rPr lang="ar-SA" sz="2800" b="1" dirty="0" err="1"/>
              <a:t>الميرة</a:t>
            </a:r>
            <a:r>
              <a:rPr lang="ar-SA" sz="2800" b="1" dirty="0"/>
              <a:t> بالمسالمة فذلك أبعد </a:t>
            </a:r>
            <a:r>
              <a:rPr lang="ar-SA" sz="2800" b="1" dirty="0" err="1"/>
              <a:t>و</a:t>
            </a:r>
            <a:r>
              <a:rPr lang="ar-SA" sz="2800" b="1" dirty="0"/>
              <a:t> أشد امتناعاً فدل على أن هذه الأخبار واهية أو موضوعة.</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714348" y="4429132"/>
            <a:ext cx="7858180" cy="1857388"/>
          </a:xfrm>
        </p:spPr>
        <p:txBody>
          <a:bodyPr>
            <a:normAutofit/>
          </a:bodyPr>
          <a:lstStyle/>
          <a:p>
            <a:pPr algn="ctr"/>
            <a:r>
              <a:rPr lang="ar-SA" sz="2800" dirty="0"/>
              <a:t>و أما وادي الرمل الذي يعجز السالك فلم يسمع قط في ذكره في المغرب على كثرة سالكه </a:t>
            </a:r>
            <a:r>
              <a:rPr lang="ar-SA" sz="2800" dirty="0" err="1"/>
              <a:t>و</a:t>
            </a:r>
            <a:r>
              <a:rPr lang="ar-SA" sz="2800" dirty="0"/>
              <a:t> من يقص طرقه من الركاب </a:t>
            </a:r>
            <a:r>
              <a:rPr lang="ar-SA" sz="2800" dirty="0" err="1"/>
              <a:t>و</a:t>
            </a:r>
            <a:r>
              <a:rPr lang="ar-SA" sz="2800" dirty="0"/>
              <a:t> القرى في كل عصر </a:t>
            </a:r>
            <a:r>
              <a:rPr lang="ar-SA" sz="2800" dirty="0" err="1"/>
              <a:t>و</a:t>
            </a:r>
            <a:r>
              <a:rPr lang="ar-SA" sz="2800" dirty="0"/>
              <a:t> كل جهة </a:t>
            </a:r>
            <a:r>
              <a:rPr lang="ar-SA" sz="2800" dirty="0" err="1"/>
              <a:t>و</a:t>
            </a:r>
            <a:r>
              <a:rPr lang="ar-SA" sz="2800" dirty="0"/>
              <a:t> هو على ما ذكروه من الغرابة تتوفر الدواعي على نقله. </a:t>
            </a:r>
          </a:p>
        </p:txBody>
      </p:sp>
    </p:spTree>
  </p:cSld>
  <p:clrMapOvr>
    <a:masterClrMapping/>
  </p:clrMapOvr>
  <p:transition>
    <p:strips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500174"/>
            <a:ext cx="7500990" cy="2071702"/>
          </a:xfrm>
        </p:spPr>
        <p:txBody>
          <a:bodyPr>
            <a:noAutofit/>
          </a:bodyPr>
          <a:lstStyle/>
          <a:p>
            <a:pPr algn="ctr"/>
            <a:r>
              <a:rPr lang="ar-SA" sz="2800" b="1" dirty="0"/>
              <a:t>و أما غزوهم بلاد الشرق </a:t>
            </a:r>
            <a:r>
              <a:rPr lang="ar-SA" sz="2800" b="1" dirty="0" err="1"/>
              <a:t>و</a:t>
            </a:r>
            <a:r>
              <a:rPr lang="ar-SA" sz="2800" b="1" dirty="0"/>
              <a:t> أرض الترك </a:t>
            </a:r>
            <a:r>
              <a:rPr lang="ar-SA" sz="2800" b="1" dirty="0" err="1"/>
              <a:t>و</a:t>
            </a:r>
            <a:r>
              <a:rPr lang="ar-SA" sz="2800" b="1" dirty="0"/>
              <a:t> إن كان طريقه أوسع من مسالك السويس إلا أن الشقة هنا أبعد </a:t>
            </a:r>
            <a:r>
              <a:rPr lang="ar-SA" sz="2800" b="1" dirty="0" err="1"/>
              <a:t>و</a:t>
            </a:r>
            <a:r>
              <a:rPr lang="ar-SA" sz="2800" b="1" dirty="0"/>
              <a:t> أمم فارس </a:t>
            </a:r>
            <a:r>
              <a:rPr lang="ar-SA" sz="2800" b="1" dirty="0" err="1"/>
              <a:t>و</a:t>
            </a:r>
            <a:r>
              <a:rPr lang="ar-SA" sz="2800" b="1" dirty="0"/>
              <a:t> الروم معترضون فيها دون الترك </a:t>
            </a:r>
            <a:r>
              <a:rPr lang="ar-SA" sz="2800" b="1" dirty="0" err="1"/>
              <a:t>و</a:t>
            </a:r>
            <a:r>
              <a:rPr lang="ar-SA" sz="2800" b="1" dirty="0"/>
              <a:t> لم نقل قط أن </a:t>
            </a:r>
            <a:r>
              <a:rPr lang="ar-SA" sz="2800" b="1" dirty="0" err="1"/>
              <a:t>التبابعة</a:t>
            </a:r>
            <a:r>
              <a:rPr lang="ar-SA" sz="2800" b="1" dirty="0"/>
              <a:t> ملكوا بلاد فارس </a:t>
            </a:r>
            <a:r>
              <a:rPr lang="ar-SA" sz="2800" b="1" dirty="0" err="1"/>
              <a:t>و</a:t>
            </a:r>
            <a:r>
              <a:rPr lang="ar-SA" sz="2800" b="1" dirty="0"/>
              <a:t> لا بلاد الروم </a:t>
            </a:r>
            <a:r>
              <a:rPr lang="ar-SA" sz="2800" b="1" dirty="0" err="1"/>
              <a:t>و</a:t>
            </a:r>
            <a:r>
              <a:rPr lang="ar-SA" sz="2800" b="1" dirty="0"/>
              <a:t> إنما كانوا يحاربون أهل فارس على حدود بلاد العراق </a:t>
            </a:r>
            <a:r>
              <a:rPr lang="ar-SA" sz="2800" b="1" dirty="0" err="1"/>
              <a:t>و</a:t>
            </a:r>
            <a:r>
              <a:rPr lang="ar-SA" sz="2800" b="1" dirty="0"/>
              <a:t> ما بين البحرين </a:t>
            </a:r>
            <a:r>
              <a:rPr lang="ar-SA" sz="2800" b="1" dirty="0" err="1"/>
              <a:t>و</a:t>
            </a:r>
            <a:r>
              <a:rPr lang="ar-SA" sz="2800" b="1" dirty="0"/>
              <a:t> الحيرة </a:t>
            </a:r>
            <a:r>
              <a:rPr lang="ar-SA" sz="2800" b="1" dirty="0" err="1"/>
              <a:t>و</a:t>
            </a:r>
            <a:r>
              <a:rPr lang="ar-SA" sz="2800" b="1" dirty="0"/>
              <a:t> الجزيرة بين دجلة </a:t>
            </a:r>
            <a:r>
              <a:rPr lang="ar-SA" sz="2800" b="1" dirty="0" err="1"/>
              <a:t>و</a:t>
            </a:r>
            <a:r>
              <a:rPr lang="ar-SA" sz="2800" b="1" dirty="0"/>
              <a:t> الفرات </a:t>
            </a:r>
            <a:r>
              <a:rPr lang="ar-SA" sz="2800" b="1" dirty="0" err="1"/>
              <a:t>و</a:t>
            </a:r>
            <a:r>
              <a:rPr lang="ar-SA" sz="2800" b="1" dirty="0"/>
              <a:t> ما بينهما في الأعمال </a:t>
            </a:r>
          </a:p>
        </p:txBody>
      </p:sp>
      <p:sp>
        <p:nvSpPr>
          <p:cNvPr id="3" name="عنصر نائب للمحتوى 2"/>
          <p:cNvSpPr>
            <a:spLocks noGrp="1"/>
          </p:cNvSpPr>
          <p:nvPr>
            <p:ph idx="1"/>
          </p:nvPr>
        </p:nvSpPr>
        <p:spPr>
          <a:xfrm>
            <a:off x="714348" y="3786190"/>
            <a:ext cx="7715304" cy="2768601"/>
          </a:xfrm>
        </p:spPr>
        <p:txBody>
          <a:bodyPr>
            <a:normAutofit/>
          </a:bodyPr>
          <a:lstStyle/>
          <a:p>
            <a:pPr algn="ctr"/>
            <a:r>
              <a:rPr lang="ar-SA" sz="2800" dirty="0"/>
              <a:t>و قد وقع ذلك بين ذي </a:t>
            </a:r>
            <a:r>
              <a:rPr lang="ar-SA" sz="2800" dirty="0" err="1"/>
              <a:t>الإذعار</a:t>
            </a:r>
            <a:r>
              <a:rPr lang="ar-SA" sz="2800" dirty="0"/>
              <a:t> منهم </a:t>
            </a:r>
            <a:r>
              <a:rPr lang="ar-SA" sz="2800" dirty="0" err="1"/>
              <a:t>و</a:t>
            </a:r>
            <a:r>
              <a:rPr lang="ar-SA" sz="2800" dirty="0"/>
              <a:t> </a:t>
            </a:r>
            <a:r>
              <a:rPr lang="ar-SA" sz="2800" dirty="0" err="1"/>
              <a:t>كيكاوس</a:t>
            </a:r>
            <a:r>
              <a:rPr lang="ar-SA" sz="2800" dirty="0"/>
              <a:t> من ملوك </a:t>
            </a:r>
            <a:r>
              <a:rPr lang="ar-SA" sz="2800" dirty="0" err="1"/>
              <a:t>الكيانية</a:t>
            </a:r>
            <a:r>
              <a:rPr lang="ar-SA" sz="2800" dirty="0"/>
              <a:t> و بين تبع الأصغر أبي كرب </a:t>
            </a:r>
            <a:r>
              <a:rPr lang="ar-SA" sz="2800" dirty="0" err="1"/>
              <a:t>و</a:t>
            </a:r>
            <a:r>
              <a:rPr lang="ar-SA" sz="2800" dirty="0"/>
              <a:t> </a:t>
            </a:r>
            <a:r>
              <a:rPr lang="ar-SA" sz="2800" dirty="0" err="1"/>
              <a:t>يستاسف</a:t>
            </a:r>
            <a:r>
              <a:rPr lang="ar-SA" sz="2800" dirty="0"/>
              <a:t> معهم أيضاً </a:t>
            </a:r>
            <a:r>
              <a:rPr lang="ar-SA" sz="2800" dirty="0" err="1"/>
              <a:t>و</a:t>
            </a:r>
            <a:r>
              <a:rPr lang="ar-SA" sz="2800" dirty="0"/>
              <a:t> مع ملوك الطوائف بعد </a:t>
            </a:r>
            <a:r>
              <a:rPr lang="ar-SA" sz="2800" dirty="0" err="1"/>
              <a:t>الكيانية</a:t>
            </a:r>
            <a:r>
              <a:rPr lang="ar-SA" sz="2800" dirty="0"/>
              <a:t> و </a:t>
            </a:r>
            <a:r>
              <a:rPr lang="ar-SA" sz="2800" dirty="0" err="1"/>
              <a:t>الساسانية</a:t>
            </a:r>
            <a:r>
              <a:rPr lang="ar-SA" sz="2800" dirty="0"/>
              <a:t> في من بعدهم بمجاوزة أرض فارس بالغزو إلى بلاد الترك </a:t>
            </a:r>
            <a:r>
              <a:rPr lang="ar-SA" sz="2800" dirty="0" err="1"/>
              <a:t>و</a:t>
            </a:r>
            <a:r>
              <a:rPr lang="ar-SA" sz="2800" dirty="0"/>
              <a:t> التبت </a:t>
            </a:r>
            <a:r>
              <a:rPr lang="ar-SA" sz="2800" dirty="0" err="1"/>
              <a:t>و</a:t>
            </a:r>
            <a:r>
              <a:rPr lang="ar-SA" sz="2800" dirty="0"/>
              <a:t> هو ممتنع عادة من بعدهم أجل الأمم المعترضة </a:t>
            </a:r>
          </a:p>
        </p:txBody>
      </p:sp>
    </p:spTree>
  </p:cSld>
  <p:clrMapOvr>
    <a:masterClrMapping/>
  </p:clrMapOvr>
  <p:transition>
    <p:strips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428736"/>
            <a:ext cx="7429552" cy="1285884"/>
          </a:xfrm>
        </p:spPr>
        <p:txBody>
          <a:bodyPr>
            <a:normAutofit/>
          </a:bodyPr>
          <a:lstStyle/>
          <a:p>
            <a:pPr algn="ctr"/>
            <a:r>
              <a:rPr lang="ar-SA" sz="2800" b="1" dirty="0" smtClean="0">
                <a:solidFill>
                  <a:schemeClr val="tx1"/>
                </a:solidFill>
              </a:rPr>
              <a:t>منهم </a:t>
            </a:r>
            <a:r>
              <a:rPr lang="ar-SA" sz="2800" b="1" dirty="0" err="1" smtClean="0">
                <a:solidFill>
                  <a:schemeClr val="tx1"/>
                </a:solidFill>
              </a:rPr>
              <a:t>و</a:t>
            </a:r>
            <a:r>
              <a:rPr lang="ar-SA" sz="2800" b="1" dirty="0" smtClean="0">
                <a:solidFill>
                  <a:schemeClr val="tx1"/>
                </a:solidFill>
              </a:rPr>
              <a:t> الحاجة إلى </a:t>
            </a:r>
            <a:r>
              <a:rPr lang="ar-SA" sz="2800" b="1" dirty="0" err="1" smtClean="0">
                <a:solidFill>
                  <a:schemeClr val="tx1"/>
                </a:solidFill>
              </a:rPr>
              <a:t>الأزودة</a:t>
            </a:r>
            <a:r>
              <a:rPr lang="ar-SA" sz="2800" b="1" dirty="0" smtClean="0">
                <a:solidFill>
                  <a:schemeClr val="tx1"/>
                </a:solidFill>
              </a:rPr>
              <a:t> و </a:t>
            </a:r>
            <a:r>
              <a:rPr lang="ar-SA" sz="2800" b="1" dirty="0" err="1" smtClean="0">
                <a:solidFill>
                  <a:schemeClr val="tx1"/>
                </a:solidFill>
              </a:rPr>
              <a:t>العلوفات</a:t>
            </a:r>
            <a:r>
              <a:rPr lang="ar-SA" sz="2800" b="1" dirty="0" smtClean="0">
                <a:solidFill>
                  <a:schemeClr val="tx1"/>
                </a:solidFill>
              </a:rPr>
              <a:t> مع بعد الشقة كما مر فالأخبار بذلك واهية </a:t>
            </a:r>
            <a:r>
              <a:rPr lang="ar-SA" sz="2800" b="1" dirty="0" err="1" smtClean="0">
                <a:solidFill>
                  <a:schemeClr val="tx1"/>
                </a:solidFill>
              </a:rPr>
              <a:t>مدخولة</a:t>
            </a:r>
            <a:r>
              <a:rPr lang="ar-SA" sz="2800" b="1" dirty="0" smtClean="0">
                <a:solidFill>
                  <a:schemeClr val="tx1"/>
                </a:solidFill>
              </a:rPr>
              <a:t> و هي لو كانت صحيحة النقل</a:t>
            </a:r>
            <a:endParaRPr lang="ar-SA" sz="2800" b="1" dirty="0">
              <a:solidFill>
                <a:schemeClr val="tx1"/>
              </a:solidFill>
            </a:endParaRPr>
          </a:p>
        </p:txBody>
      </p:sp>
      <p:sp>
        <p:nvSpPr>
          <p:cNvPr id="3" name="عنصر نائب للمحتوى 2"/>
          <p:cNvSpPr>
            <a:spLocks noGrp="1"/>
          </p:cNvSpPr>
          <p:nvPr>
            <p:ph idx="1"/>
          </p:nvPr>
        </p:nvSpPr>
        <p:spPr>
          <a:xfrm>
            <a:off x="785786" y="2714620"/>
            <a:ext cx="7572428" cy="3411543"/>
          </a:xfrm>
        </p:spPr>
        <p:txBody>
          <a:bodyPr>
            <a:normAutofit/>
          </a:bodyPr>
          <a:lstStyle/>
          <a:p>
            <a:pPr algn="ctr"/>
            <a:r>
              <a:rPr lang="ar-SA" sz="2800" dirty="0" smtClean="0"/>
              <a:t>لكان </a:t>
            </a:r>
            <a:r>
              <a:rPr lang="ar-SA" sz="2800" dirty="0"/>
              <a:t>ذلك قادحاً فيها فكيف </a:t>
            </a:r>
            <a:r>
              <a:rPr lang="ar-SA" sz="2800" dirty="0" err="1"/>
              <a:t>و</a:t>
            </a:r>
            <a:r>
              <a:rPr lang="ar-SA" sz="2800" dirty="0"/>
              <a:t> هي لم تنقل من وجه صحيح </a:t>
            </a:r>
            <a:r>
              <a:rPr lang="ar-SA" sz="2800" dirty="0" err="1"/>
              <a:t>و</a:t>
            </a:r>
            <a:r>
              <a:rPr lang="ar-SA" sz="2800" dirty="0"/>
              <a:t> قول ابن إسحاق في خبر يثرب </a:t>
            </a:r>
            <a:r>
              <a:rPr lang="ar-SA" sz="2800" dirty="0" err="1"/>
              <a:t>و</a:t>
            </a:r>
            <a:r>
              <a:rPr lang="ar-SA" sz="2800" dirty="0"/>
              <a:t> الأوس </a:t>
            </a:r>
            <a:r>
              <a:rPr lang="ar-SA" sz="2800" dirty="0" err="1"/>
              <a:t>و</a:t>
            </a:r>
            <a:r>
              <a:rPr lang="ar-SA" sz="2800" dirty="0"/>
              <a:t> الخزرج أن تبعاً الآخر سار إلى المشرق محمولاً على العراق </a:t>
            </a:r>
            <a:r>
              <a:rPr lang="ar-SA" sz="2800" dirty="0" err="1"/>
              <a:t>و</a:t>
            </a:r>
            <a:r>
              <a:rPr lang="ar-SA" sz="2800" dirty="0"/>
              <a:t> بلاد فارس </a:t>
            </a:r>
            <a:r>
              <a:rPr lang="ar-SA" sz="2800" dirty="0" err="1"/>
              <a:t>و</a:t>
            </a:r>
            <a:r>
              <a:rPr lang="ar-SA" sz="2800" dirty="0"/>
              <a:t> أما بلاد الترك </a:t>
            </a:r>
            <a:r>
              <a:rPr lang="ar-SA" sz="2800" dirty="0" err="1"/>
              <a:t>و</a:t>
            </a:r>
            <a:r>
              <a:rPr lang="ar-SA" sz="2800" dirty="0"/>
              <a:t> التبت فلا يصح غزوهم إليها بوجه لما تقرر فلا تثق بما يلقى إليك من ذلك </a:t>
            </a:r>
            <a:r>
              <a:rPr lang="ar-SA" sz="2800" dirty="0" err="1"/>
              <a:t>و</a:t>
            </a:r>
            <a:r>
              <a:rPr lang="ar-SA" sz="2800" dirty="0"/>
              <a:t> تأمل الأخبار </a:t>
            </a:r>
            <a:r>
              <a:rPr lang="ar-SA" sz="2800" dirty="0" err="1"/>
              <a:t>و</a:t>
            </a:r>
            <a:r>
              <a:rPr lang="ar-SA" sz="2800" dirty="0"/>
              <a:t> أعرضها على القوانين الصحيحة يقع لك تمحيصها بأحسن وجه </a:t>
            </a:r>
            <a:r>
              <a:rPr lang="ar-SA" sz="2800" dirty="0" err="1"/>
              <a:t>و</a:t>
            </a:r>
            <a:r>
              <a:rPr lang="ar-SA" sz="2800" dirty="0"/>
              <a:t> الله الهادي إلى الصواب " ..</a:t>
            </a:r>
          </a:p>
        </p:txBody>
      </p:sp>
    </p:spTree>
  </p:cSld>
  <p:clrMapOvr>
    <a:masterClrMapping/>
  </p:clrMapOvr>
  <p:transition>
    <p:strips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643306" y="1285860"/>
            <a:ext cx="8229600" cy="488968"/>
          </a:xfrm>
        </p:spPr>
        <p:txBody>
          <a:bodyPr>
            <a:noAutofit/>
          </a:bodyPr>
          <a:lstStyle/>
          <a:p>
            <a:r>
              <a:rPr lang="ar-SA" sz="6000" b="1" dirty="0" smtClean="0">
                <a:solidFill>
                  <a:schemeClr val="tx1"/>
                </a:solidFill>
              </a:rPr>
              <a:t>المقدمة </a:t>
            </a:r>
            <a:endParaRPr lang="ar-SA" sz="6000" b="1" dirty="0">
              <a:solidFill>
                <a:schemeClr val="tx1"/>
              </a:solidFill>
            </a:endParaRPr>
          </a:p>
        </p:txBody>
      </p:sp>
      <p:sp>
        <p:nvSpPr>
          <p:cNvPr id="3" name="عنصر نائب للمحتوى 2"/>
          <p:cNvSpPr>
            <a:spLocks noGrp="1"/>
          </p:cNvSpPr>
          <p:nvPr>
            <p:ph idx="1"/>
          </p:nvPr>
        </p:nvSpPr>
        <p:spPr>
          <a:xfrm>
            <a:off x="571472" y="1928802"/>
            <a:ext cx="8001056" cy="4525963"/>
          </a:xfrm>
        </p:spPr>
        <p:txBody>
          <a:bodyPr>
            <a:normAutofit/>
          </a:bodyPr>
          <a:lstStyle/>
          <a:p>
            <a:pPr algn="ctr"/>
            <a:r>
              <a:rPr lang="ar-EG" dirty="0"/>
              <a:t>يعد ابن خلدون عبقرية عربية متميزة فقد كان عالماً متعدد المعارف والعلوم والقدرات وهو رائد مجدد في كثير من العلوم والفنون فهو إمام في علم التاريخ كما كان له إسهامات متميزة في التجديد في أسلوب الكتابة العربية</a:t>
            </a:r>
            <a:r>
              <a:rPr lang="ar-EG" baseline="30000" dirty="0"/>
              <a:t> </a:t>
            </a:r>
            <a:r>
              <a:rPr lang="ar-EG" dirty="0"/>
              <a:t>. ولعل جوانب العبقرية والنبوغ لديه تتمثل في نواح عدة منها أنه المنشئ الأول لعلم الاجتماع وأنه حافظ ومجدد في علم التاريخ وعلى وجه الخصوص في فن الترجمة الذاتية وإمام مجدد في أسلوب الكتابة العربية وفي بحوث , ويظهر جلياً لمن يدرس ابن خلدون ويحاول الإحاطة بما كتب عنه أنه كان من المفكرين العرب الذين حظوا بقدر هائل من الدراسات المختلفة النوعيات ولعل هذا التنوع مرجعه تعدد جوانب فكر ابن خلدون إذ بحث فيلسوفنا في فلسفة التاريخ وفي علم التاريخ .</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928670"/>
            <a:ext cx="7858180" cy="1357322"/>
          </a:xfrm>
        </p:spPr>
        <p:txBody>
          <a:bodyPr>
            <a:noAutofit/>
          </a:bodyPr>
          <a:lstStyle/>
          <a:p>
            <a:pPr algn="ctr"/>
            <a:r>
              <a:rPr lang="ar-SA" sz="2800" b="1" dirty="0"/>
              <a:t>لقد تجمعت في شخصية ابن خلدون العناصر الأساسية النظرية والعملية التي تجعل منه مؤرخا </a:t>
            </a:r>
            <a:r>
              <a:rPr lang="ar-SA" sz="2800" b="1" dirty="0" err="1"/>
              <a:t>حقيقيا</a:t>
            </a:r>
            <a:r>
              <a:rPr lang="ar-SA" sz="2800" b="1" dirty="0"/>
              <a:t> - رغم أنه لم يول في بداية حياته الثقافية عناية خاصة بمادة التاريخ</a:t>
            </a:r>
          </a:p>
        </p:txBody>
      </p:sp>
      <p:sp>
        <p:nvSpPr>
          <p:cNvPr id="3" name="عنصر نائب للمحتوى 2"/>
          <p:cNvSpPr>
            <a:spLocks noGrp="1"/>
          </p:cNvSpPr>
          <p:nvPr>
            <p:ph idx="1"/>
          </p:nvPr>
        </p:nvSpPr>
        <p:spPr>
          <a:xfrm>
            <a:off x="714348" y="2285992"/>
            <a:ext cx="7858180" cy="4286280"/>
          </a:xfrm>
        </p:spPr>
        <p:txBody>
          <a:bodyPr>
            <a:normAutofit/>
          </a:bodyPr>
          <a:lstStyle/>
          <a:p>
            <a:pPr algn="ctr"/>
            <a:r>
              <a:rPr lang="ar-SA" sz="2800" dirty="0"/>
              <a:t>التاريخ ذلك أنه لم يراقب الأحداث والوقائع عن بعد كبقية المؤرخين، بل ساهم إلى حد بعيد ومن موقع المسؤولية في صنع تلك الأحداث والوقائع خلال مدة طويلة من حياته العملية تجاوزت 50 عاما، وضمن بوتقة جغرافية امتدت من الأندلس وحتى بلاد الشام. فقد استطاع، ولأول مرة، (إذا استثنينا بعض المحاولات البسيطة هنا وهناك) أن يوضح أن الوقائع التاريخية لا تحدث بمحض الصدفة أو بسبب قوى خارجية مجهولة، بل هي نتيجة عوامل كامنة داخل المجتمعات الإنسانية، لذلك انطلق في دراسته للأحداث التاريخية من الحركة الباطنية الجوهرية للتاريخ.</a:t>
            </a:r>
          </a:p>
        </p:txBody>
      </p:sp>
    </p:spTree>
  </p:cSld>
  <p:clrMapOvr>
    <a:masterClrMapping/>
  </p:clrMapOvr>
  <p:transition>
    <p:strips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714488"/>
            <a:ext cx="7500990" cy="1571636"/>
          </a:xfrm>
        </p:spPr>
        <p:txBody>
          <a:bodyPr>
            <a:noAutofit/>
          </a:bodyPr>
          <a:lstStyle/>
          <a:p>
            <a:pPr algn="ctr"/>
            <a:r>
              <a:rPr lang="ar-SA" sz="2800" b="1" dirty="0"/>
              <a:t>فعلم التاريخ، وان كان (لا يزيد في ظاهره عن أخبار الأيام والدول) إنما هو (في باطنه نظر وتحقيق وتعليل للكائنات ومبادئها دقيق وعلم بكيفيات الوقائع وأسبابها عميق،</a:t>
            </a:r>
          </a:p>
        </p:txBody>
      </p:sp>
      <p:sp>
        <p:nvSpPr>
          <p:cNvPr id="3" name="عنصر نائب للمحتوى 2"/>
          <p:cNvSpPr>
            <a:spLocks noGrp="1"/>
          </p:cNvSpPr>
          <p:nvPr>
            <p:ph idx="1"/>
          </p:nvPr>
        </p:nvSpPr>
        <p:spPr>
          <a:xfrm>
            <a:off x="928662" y="3357562"/>
            <a:ext cx="7358114" cy="2768601"/>
          </a:xfrm>
        </p:spPr>
        <p:txBody>
          <a:bodyPr/>
          <a:lstStyle/>
          <a:p>
            <a:pPr algn="ctr"/>
            <a:r>
              <a:rPr lang="ar-SA" sz="2800" dirty="0"/>
              <a:t>لذلك فهو أصيل في الحكمة عريق، وجدير بأن يعد في علومها وخليق(المقدمة). فهو بذلك قد اتبع منهجا في دراسة التاريخ يجعل كل أحداثه ملازمة للعمران البشري وتسير وفق قانون ثابت</a:t>
            </a:r>
            <a:r>
              <a:rPr lang="en-US" sz="2800" dirty="0"/>
              <a:t>.</a:t>
            </a:r>
          </a:p>
          <a:p>
            <a:endParaRPr lang="ar-SA" dirty="0"/>
          </a:p>
        </p:txBody>
      </p:sp>
    </p:spTree>
  </p:cSld>
  <p:clrMapOvr>
    <a:masterClrMapping/>
  </p:clrMapOvr>
  <p:transition>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57422" y="0"/>
            <a:ext cx="8086724" cy="2428868"/>
          </a:xfrm>
        </p:spPr>
        <p:txBody>
          <a:bodyPr>
            <a:normAutofit/>
          </a:bodyPr>
          <a:lstStyle/>
          <a:p>
            <a:r>
              <a:rPr lang="ar-EG" b="1" dirty="0"/>
              <a:t>التعريف بابن خلدون :</a:t>
            </a:r>
            <a:r>
              <a:rPr lang="en-US" dirty="0"/>
              <a:t/>
            </a:r>
            <a:br>
              <a:rPr lang="en-US" dirty="0"/>
            </a:br>
            <a:endParaRPr lang="ar-SA" dirty="0"/>
          </a:p>
        </p:txBody>
      </p:sp>
      <p:sp>
        <p:nvSpPr>
          <p:cNvPr id="3" name="عنصر نائب للمحتوى 2"/>
          <p:cNvSpPr>
            <a:spLocks noGrp="1"/>
          </p:cNvSpPr>
          <p:nvPr>
            <p:ph idx="1"/>
          </p:nvPr>
        </p:nvSpPr>
        <p:spPr>
          <a:xfrm>
            <a:off x="642910" y="1857364"/>
            <a:ext cx="8001056" cy="4572032"/>
          </a:xfrm>
        </p:spPr>
        <p:txBody>
          <a:bodyPr>
            <a:normAutofit/>
          </a:bodyPr>
          <a:lstStyle/>
          <a:p>
            <a:pPr algn="ctr"/>
            <a:r>
              <a:rPr lang="ar-EG" dirty="0"/>
              <a:t>هو " ولي الدين عبدالرحمن بن محمد بن الحسن ابن جابر بن محمد بن إبراهيم بن عبدالرحمن بن خلدون " يكني أبا زيد .</a:t>
            </a:r>
            <a:endParaRPr lang="en-US" dirty="0"/>
          </a:p>
          <a:p>
            <a:pPr algn="ctr"/>
            <a:r>
              <a:rPr lang="ar-SA" dirty="0"/>
              <a:t>ولد في</a:t>
            </a:r>
            <a:r>
              <a:rPr lang="en-US" dirty="0"/>
              <a:t> </a:t>
            </a:r>
            <a:r>
              <a:rPr lang="ar-SA" dirty="0" smtClean="0"/>
              <a:t>تونس</a:t>
            </a:r>
            <a:r>
              <a:rPr lang="en-US" dirty="0"/>
              <a:t> </a:t>
            </a:r>
            <a:r>
              <a:rPr lang="ar-SA" dirty="0" smtClean="0"/>
              <a:t>عام</a:t>
            </a:r>
            <a:r>
              <a:rPr lang="en-US" dirty="0"/>
              <a:t>  </a:t>
            </a:r>
            <a:r>
              <a:rPr lang="en-US" dirty="0" smtClean="0"/>
              <a:t>1332 </a:t>
            </a:r>
            <a:r>
              <a:rPr lang="en-US" dirty="0"/>
              <a:t>) </a:t>
            </a:r>
            <a:r>
              <a:rPr lang="ar-SA" dirty="0" smtClean="0"/>
              <a:t>- </a:t>
            </a:r>
            <a:r>
              <a:rPr lang="en-US" dirty="0" smtClean="0"/>
              <a:t>732</a:t>
            </a:r>
            <a:r>
              <a:rPr lang="en-US" dirty="0"/>
              <a:t> </a:t>
            </a:r>
            <a:r>
              <a:rPr lang="ar-SA" dirty="0" smtClean="0"/>
              <a:t> هـ) </a:t>
            </a:r>
            <a:r>
              <a:rPr lang="ar-SA" dirty="0"/>
              <a:t>بالدار الكائنة بنهج تربة </a:t>
            </a:r>
            <a:r>
              <a:rPr lang="ar-SA" dirty="0" err="1"/>
              <a:t>الباي</a:t>
            </a:r>
            <a:r>
              <a:rPr lang="ar-SA" dirty="0"/>
              <a:t> . أسرة ابن خلدون أسرة علم وأدب، فقد حفظ</a:t>
            </a:r>
            <a:r>
              <a:rPr lang="en-US" dirty="0"/>
              <a:t> </a:t>
            </a:r>
            <a:r>
              <a:rPr lang="ar-SA" dirty="0" smtClean="0"/>
              <a:t>القران الكريم</a:t>
            </a:r>
            <a:r>
              <a:rPr lang="en-US" dirty="0"/>
              <a:t> </a:t>
            </a:r>
            <a:r>
              <a:rPr lang="ar-SA" dirty="0"/>
              <a:t>في طفولته، وكان أبوه هو معلمه الأول ، شغل أجداده </a:t>
            </a:r>
            <a:r>
              <a:rPr lang="ar-SA" dirty="0" smtClean="0"/>
              <a:t>في الأندلس و تونس</a:t>
            </a:r>
            <a:r>
              <a:rPr lang="en-US" dirty="0"/>
              <a:t> </a:t>
            </a:r>
            <a:r>
              <a:rPr lang="ar-SA" dirty="0"/>
              <a:t>مناصب سياسية ودينية مهمة وكانوا أهل جاه ونفوذ، نزح أهله من الأندلس في </a:t>
            </a:r>
            <a:r>
              <a:rPr lang="ar-SA" dirty="0" smtClean="0"/>
              <a:t>منتصف القرن السابع الهجري، </a:t>
            </a:r>
            <a:r>
              <a:rPr lang="ar-SA" dirty="0"/>
              <a:t>وتوجهوا إلى تونس ، وكان قدوم عائلته إلى تونس خلال حكم</a:t>
            </a:r>
            <a:r>
              <a:rPr lang="en-US" dirty="0"/>
              <a:t> </a:t>
            </a:r>
            <a:r>
              <a:rPr lang="ar-SA" dirty="0" smtClean="0"/>
              <a:t>دولة </a:t>
            </a:r>
            <a:r>
              <a:rPr lang="ar-SA" dirty="0" err="1" smtClean="0"/>
              <a:t>الحفصين</a:t>
            </a:r>
            <a:r>
              <a:rPr lang="ar-SA" dirty="0" smtClean="0"/>
              <a:t> </a:t>
            </a:r>
            <a:r>
              <a:rPr lang="en-US" dirty="0" smtClean="0"/>
              <a:t>.</a:t>
            </a:r>
            <a:endParaRPr lang="ar-SA" dirty="0"/>
          </a:p>
        </p:txBody>
      </p:sp>
    </p:spTree>
  </p:cSld>
  <p:clrMapOvr>
    <a:masterClrMapping/>
  </p:clrMapOvr>
  <p:transition>
    <p:strips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57224" y="1285860"/>
            <a:ext cx="7358114" cy="1928826"/>
          </a:xfrm>
        </p:spPr>
        <p:txBody>
          <a:bodyPr>
            <a:normAutofit/>
          </a:bodyPr>
          <a:lstStyle/>
          <a:p>
            <a:pPr algn="ctr"/>
            <a:r>
              <a:rPr lang="ar-SA" sz="2800" b="1" dirty="0"/>
              <a:t>يتعقب ابن خلدون أصوله </a:t>
            </a:r>
            <a:r>
              <a:rPr lang="ar-SA" sz="2800" b="1" dirty="0" smtClean="0"/>
              <a:t>إلى حضر موت</a:t>
            </a:r>
            <a:r>
              <a:rPr lang="en-US" sz="2800" b="1" dirty="0"/>
              <a:t> </a:t>
            </a:r>
            <a:r>
              <a:rPr lang="ar-SA" sz="2800" b="1" dirty="0"/>
              <a:t>وذكر في </a:t>
            </a:r>
            <a:r>
              <a:rPr lang="ar-SA" sz="2800" b="1" dirty="0" smtClean="0"/>
              <a:t>موسوعته كتاب العبر المعروفة </a:t>
            </a:r>
            <a:r>
              <a:rPr lang="ar-SA" sz="2800" b="1" dirty="0"/>
              <a:t>باسم " تاريخ بن خلدون " أنه من سلالة </a:t>
            </a:r>
            <a:r>
              <a:rPr lang="ar-SA" sz="2800" b="1" dirty="0" smtClean="0"/>
              <a:t>الصحابي وائل بن حجر</a:t>
            </a:r>
            <a:r>
              <a:rPr lang="en-US" sz="2800" b="1" dirty="0"/>
              <a:t> </a:t>
            </a:r>
            <a:r>
              <a:rPr lang="ar-SA" sz="2800" b="1" dirty="0"/>
              <a:t>ولم يدعي أني يعرف كل أجداده إلى الصحابي إلا أنه أكد أنه من عرب</a:t>
            </a:r>
            <a:r>
              <a:rPr lang="en-US" sz="2800" b="1" dirty="0"/>
              <a:t> </a:t>
            </a:r>
            <a:r>
              <a:rPr lang="ar-SA" sz="2800" b="1" dirty="0" smtClean="0"/>
              <a:t>اليمن</a:t>
            </a:r>
            <a:endParaRPr lang="ar-SA" sz="2800" b="1" dirty="0"/>
          </a:p>
        </p:txBody>
      </p:sp>
      <p:sp>
        <p:nvSpPr>
          <p:cNvPr id="3" name="عنصر نائب للمحتوى 2"/>
          <p:cNvSpPr>
            <a:spLocks noGrp="1"/>
          </p:cNvSpPr>
          <p:nvPr>
            <p:ph idx="1"/>
          </p:nvPr>
        </p:nvSpPr>
        <p:spPr>
          <a:xfrm>
            <a:off x="857224" y="3357562"/>
            <a:ext cx="7286676" cy="2768601"/>
          </a:xfrm>
        </p:spPr>
        <p:txBody>
          <a:bodyPr>
            <a:normAutofit/>
          </a:bodyPr>
          <a:lstStyle/>
          <a:p>
            <a:pPr algn="ctr"/>
            <a:r>
              <a:rPr lang="ar-SA" sz="2800" dirty="0"/>
              <a:t>قضى أغلب مراحل حياته في تونس</a:t>
            </a:r>
            <a:r>
              <a:rPr lang="en-US" sz="2800" dirty="0"/>
              <a:t> </a:t>
            </a:r>
            <a:r>
              <a:rPr lang="ar-SA" sz="2800" dirty="0" smtClean="0"/>
              <a:t>والمغرب </a:t>
            </a:r>
            <a:r>
              <a:rPr lang="ar-SA" sz="2800" dirty="0" err="1" smtClean="0"/>
              <a:t>الاقصي</a:t>
            </a:r>
            <a:r>
              <a:rPr lang="en-US" sz="2800" dirty="0"/>
              <a:t> </a:t>
            </a:r>
            <a:r>
              <a:rPr lang="ar-SA" sz="2800" dirty="0"/>
              <a:t>وكتب الجزء الأول من </a:t>
            </a:r>
            <a:r>
              <a:rPr lang="ar-SA" sz="2800" dirty="0" smtClean="0"/>
              <a:t>المقدمة</a:t>
            </a:r>
            <a:r>
              <a:rPr lang="ar-SA" sz="2800" dirty="0"/>
              <a:t> </a:t>
            </a:r>
            <a:r>
              <a:rPr lang="ar-SA" sz="2800" dirty="0" smtClean="0"/>
              <a:t>بقلعة أولاد سلامة بالجزائر، </a:t>
            </a:r>
            <a:r>
              <a:rPr lang="ar-SA" sz="2800" dirty="0"/>
              <a:t>وعمل بالتدريس في جامع الزيتونة بتونس وفي المغرب </a:t>
            </a:r>
            <a:r>
              <a:rPr lang="ar-SA" sz="2800" dirty="0" smtClean="0"/>
              <a:t>بجامعة القرويين في</a:t>
            </a:r>
            <a:r>
              <a:rPr lang="en-US" sz="2800" dirty="0"/>
              <a:t> </a:t>
            </a:r>
            <a:r>
              <a:rPr lang="ar-SA" sz="2800" dirty="0" err="1" smtClean="0"/>
              <a:t>فاس</a:t>
            </a:r>
            <a:r>
              <a:rPr lang="en-US" sz="2800" dirty="0"/>
              <a:t> </a:t>
            </a:r>
            <a:r>
              <a:rPr lang="ar-SA" sz="2800" dirty="0"/>
              <a:t>الذي أسسته الأختان </a:t>
            </a:r>
            <a:r>
              <a:rPr lang="ar-SA" sz="2800" dirty="0" err="1"/>
              <a:t>الفهري</a:t>
            </a:r>
            <a:r>
              <a:rPr lang="ar-SA" sz="2800" dirty="0"/>
              <a:t> القيروانيتان وبعدها في</a:t>
            </a:r>
            <a:r>
              <a:rPr lang="en-US" sz="2800" dirty="0"/>
              <a:t> </a:t>
            </a:r>
            <a:r>
              <a:rPr lang="ar-SA" sz="2800" dirty="0" smtClean="0"/>
              <a:t>الجامع </a:t>
            </a:r>
            <a:r>
              <a:rPr lang="ar-SA" sz="2800" dirty="0" err="1" smtClean="0"/>
              <a:t>الازهر</a:t>
            </a:r>
            <a:r>
              <a:rPr lang="ar-SA" sz="2800" dirty="0" smtClean="0"/>
              <a:t> بالقاهرة .</a:t>
            </a:r>
            <a:endParaRPr lang="ar-SA" sz="2800" dirty="0"/>
          </a:p>
        </p:txBody>
      </p:sp>
    </p:spTree>
  </p:cSld>
  <p:clrMapOvr>
    <a:masterClrMapping/>
  </p:clrMapOvr>
  <p:transition>
    <p:strips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857232"/>
            <a:ext cx="7500990" cy="2928958"/>
          </a:xfrm>
        </p:spPr>
        <p:txBody>
          <a:bodyPr>
            <a:noAutofit/>
          </a:bodyPr>
          <a:lstStyle/>
          <a:p>
            <a:pPr algn="ctr"/>
            <a:r>
              <a:rPr lang="ar-SA" sz="2800" b="1" dirty="0" smtClean="0"/>
              <a:t>والمدرسة الظاهرية</a:t>
            </a:r>
            <a:r>
              <a:rPr lang="en-US" sz="2800" b="1" dirty="0"/>
              <a:t> </a:t>
            </a:r>
            <a:r>
              <a:rPr lang="ar-SA" sz="2800" b="1" dirty="0"/>
              <a:t>وغيرهم. وفي آخر حياته تولى القضاء المالكي </a:t>
            </a:r>
            <a:r>
              <a:rPr lang="ar-SA" sz="2800" b="1" dirty="0" smtClean="0"/>
              <a:t>بمصر</a:t>
            </a:r>
            <a:r>
              <a:rPr lang="en-US" sz="2800" b="1" dirty="0"/>
              <a:t> </a:t>
            </a:r>
            <a:r>
              <a:rPr lang="ar-SA" sz="2800" b="1" dirty="0"/>
              <a:t>بوصفه فقيها متميزا خاصة أنه سليل</a:t>
            </a:r>
            <a:r>
              <a:rPr lang="en-US" sz="2800" b="1" dirty="0"/>
              <a:t>  </a:t>
            </a:r>
            <a:r>
              <a:rPr lang="ar-SA" sz="2800" b="1" dirty="0" smtClean="0"/>
              <a:t>المدرسة الزيتونية</a:t>
            </a:r>
            <a:r>
              <a:rPr lang="en-US" sz="2800" b="1" dirty="0" smtClean="0"/>
              <a:t> </a:t>
            </a:r>
            <a:r>
              <a:rPr lang="ar-SA" sz="2800" b="1" dirty="0" smtClean="0"/>
              <a:t>العريقة </a:t>
            </a:r>
            <a:r>
              <a:rPr lang="ar-SA" sz="2800" b="1" dirty="0"/>
              <a:t>وكان في طفولته قد درس بمسجد القبة الموجود قرب منزله "سيد القبة"</a:t>
            </a:r>
            <a:r>
              <a:rPr lang="en-US" sz="2800" b="1" dirty="0"/>
              <a:t>. </a:t>
            </a:r>
            <a:r>
              <a:rPr lang="ar-SA" sz="2800" b="1" dirty="0"/>
              <a:t>ومن بين أساتذته الفقيه الزيتوني </a:t>
            </a:r>
            <a:r>
              <a:rPr lang="ar-SA" sz="2800" b="1" dirty="0" smtClean="0"/>
              <a:t>الإمام</a:t>
            </a:r>
            <a:r>
              <a:rPr lang="ar-SA" sz="2800" b="1" dirty="0"/>
              <a:t> </a:t>
            </a:r>
            <a:r>
              <a:rPr lang="ar-SA" sz="2800" b="1" dirty="0" smtClean="0"/>
              <a:t>ابن عرفة</a:t>
            </a:r>
            <a:r>
              <a:rPr lang="en-US" sz="2800" b="1" dirty="0"/>
              <a:t> </a:t>
            </a:r>
            <a:r>
              <a:rPr lang="ar-SA" sz="2800" b="1" dirty="0"/>
              <a:t>حيث درس بجامع الزيتونة المعمور ومنارة العلوم بالعالم الإسلامي آنذاك</a:t>
            </a:r>
            <a:r>
              <a:rPr lang="en-US" sz="2800" b="1" dirty="0"/>
              <a:t>.</a:t>
            </a:r>
            <a:br>
              <a:rPr lang="en-US" sz="2800" b="1" dirty="0"/>
            </a:br>
            <a:endParaRPr lang="ar-SA" sz="2800" b="1" dirty="0"/>
          </a:p>
        </p:txBody>
      </p:sp>
      <p:sp>
        <p:nvSpPr>
          <p:cNvPr id="3" name="عنصر نائب للمحتوى 2"/>
          <p:cNvSpPr>
            <a:spLocks noGrp="1"/>
          </p:cNvSpPr>
          <p:nvPr>
            <p:ph idx="1"/>
          </p:nvPr>
        </p:nvSpPr>
        <p:spPr>
          <a:xfrm>
            <a:off x="642910" y="3643314"/>
            <a:ext cx="7858180" cy="2482849"/>
          </a:xfrm>
        </p:spPr>
        <p:txBody>
          <a:bodyPr>
            <a:normAutofit/>
          </a:bodyPr>
          <a:lstStyle/>
          <a:p>
            <a:pPr algn="ctr"/>
            <a:r>
              <a:rPr lang="ar-SA" sz="2800" dirty="0"/>
              <a:t>يعتبر ابن خلدون أحد العلماء الذين تفخر بهم الحضارة الإسلامية، فهو مؤسس</a:t>
            </a:r>
            <a:r>
              <a:rPr lang="en-US" sz="2800" dirty="0"/>
              <a:t> </a:t>
            </a:r>
            <a:r>
              <a:rPr lang="ar-SA" sz="2800" dirty="0" smtClean="0"/>
              <a:t>علم الاجتماع</a:t>
            </a:r>
            <a:r>
              <a:rPr lang="en-US" sz="2800" dirty="0"/>
              <a:t> </a:t>
            </a:r>
            <a:r>
              <a:rPr lang="ar-SA" sz="2800" dirty="0"/>
              <a:t>وأول من وضعه على أسسه الحديثة وإمام علم </a:t>
            </a:r>
            <a:r>
              <a:rPr lang="ar-SA" sz="2800" dirty="0" smtClean="0"/>
              <a:t>التاريخ</a:t>
            </a:r>
            <a:r>
              <a:rPr lang="ar-SA" sz="2800" dirty="0"/>
              <a:t> ، وقد توصل إلى نظريات باهرة في هذا العلم حول قوانين العمران</a:t>
            </a:r>
            <a:r>
              <a:rPr lang="en-US" sz="2800" dirty="0"/>
              <a:t> </a:t>
            </a:r>
            <a:r>
              <a:rPr lang="ar-SA" sz="2800" dirty="0" smtClean="0"/>
              <a:t>ونظرية العصبية .</a:t>
            </a:r>
            <a:endParaRPr lang="ar-SA" sz="2800" dirty="0"/>
          </a:p>
        </p:txBody>
      </p:sp>
    </p:spTree>
  </p:cSld>
  <p:clrMapOvr>
    <a:masterClrMapping/>
  </p:clrMapOvr>
  <p:transition>
    <p:strips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000108"/>
            <a:ext cx="7286676" cy="1500198"/>
          </a:xfrm>
        </p:spPr>
        <p:txBody>
          <a:bodyPr>
            <a:noAutofit/>
          </a:bodyPr>
          <a:lstStyle/>
          <a:p>
            <a:pPr algn="ctr"/>
            <a:r>
              <a:rPr lang="ar-SA" sz="2800" b="1" dirty="0"/>
              <a:t>وبناء الدولة وأطوار عمارها وسقوطها. وقد سبقت آراؤه ونظرياته ما توصل إليه لاحقا بعدة قرون عدد من مشاهير العلماء كالعالم </a:t>
            </a:r>
            <a:r>
              <a:rPr lang="ar-SA" sz="2800" b="1" dirty="0" smtClean="0"/>
              <a:t>الفرنسي أوجست كونت </a:t>
            </a:r>
            <a:r>
              <a:rPr lang="ar-SA" sz="2800" b="1" dirty="0"/>
              <a:t>.</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642910" y="2214554"/>
            <a:ext cx="7929618" cy="4286280"/>
          </a:xfrm>
        </p:spPr>
        <p:txBody>
          <a:bodyPr>
            <a:normAutofit/>
          </a:bodyPr>
          <a:lstStyle/>
          <a:p>
            <a:pPr algn="ctr"/>
            <a:r>
              <a:rPr lang="ar-SA" sz="2800" dirty="0"/>
              <a:t>عدد المؤرخون لابن خلدون عددا من المصنفات في</a:t>
            </a:r>
            <a:r>
              <a:rPr lang="en-US" sz="2800" dirty="0"/>
              <a:t> </a:t>
            </a:r>
            <a:r>
              <a:rPr lang="ar-SA" sz="2800" dirty="0" smtClean="0"/>
              <a:t>التاريخ والحساب والمنطق</a:t>
            </a:r>
            <a:r>
              <a:rPr lang="en-US" sz="2800" dirty="0"/>
              <a:t> </a:t>
            </a:r>
            <a:r>
              <a:rPr lang="ar-SA" sz="2800" dirty="0"/>
              <a:t>غير أن من أشهر كتبه كتاب بعنوان: العبر وديوان المبتدأ والخبر في أيام العرب والعجم والبربر ومن عاصرهم من ذوي السلطان الأكبر، وهو يقع في سبعة مجلدات وأولها المقدمة وهي المشهورة </a:t>
            </a:r>
            <a:r>
              <a:rPr lang="ar-SA" sz="2800" dirty="0" smtClean="0"/>
              <a:t>أيضا</a:t>
            </a:r>
            <a:r>
              <a:rPr lang="ar-SA" sz="2800" dirty="0"/>
              <a:t> </a:t>
            </a:r>
            <a:r>
              <a:rPr lang="ar-SA" sz="2800" dirty="0" smtClean="0"/>
              <a:t>بمقدمة ابن خلدون ، </a:t>
            </a:r>
            <a:r>
              <a:rPr lang="ar-SA" sz="2800" dirty="0"/>
              <a:t>وتشغل من هذا الكتاب ثلثه، وهي عبارة عن مدخل موسع لهذا الكتاب وفيها يتحدث ابن خلدون ويؤصل لآرائه في</a:t>
            </a:r>
            <a:r>
              <a:rPr lang="en-US" sz="2800" dirty="0"/>
              <a:t> </a:t>
            </a:r>
            <a:r>
              <a:rPr lang="ar-SA" sz="2800" dirty="0" smtClean="0"/>
              <a:t>الجغرافيا </a:t>
            </a:r>
            <a:r>
              <a:rPr lang="ar-SA" sz="2800" dirty="0" err="1" smtClean="0"/>
              <a:t>و</a:t>
            </a:r>
            <a:r>
              <a:rPr lang="ar-SA" sz="2800" dirty="0" smtClean="0"/>
              <a:t> العمران والفلك</a:t>
            </a:r>
            <a:r>
              <a:rPr lang="en-US" sz="2800" dirty="0"/>
              <a:t> </a:t>
            </a:r>
            <a:r>
              <a:rPr lang="ar-SA" sz="2800" dirty="0"/>
              <a:t>وأحوال البشر وطبائعهم والمؤثرات التي تميز بعضهم عن الآخر</a:t>
            </a:r>
            <a:r>
              <a:rPr lang="en-US" sz="2800" dirty="0"/>
              <a:t>.</a:t>
            </a:r>
          </a:p>
          <a:p>
            <a:endParaRPr lang="ar-SA" dirty="0"/>
          </a:p>
        </p:txBody>
      </p:sp>
    </p:spTree>
  </p:cSld>
  <p:clrMapOvr>
    <a:masterClrMapping/>
  </p:clrMapOvr>
  <p:transition>
    <p:strips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57224" y="857232"/>
            <a:ext cx="7429552" cy="1714512"/>
          </a:xfrm>
        </p:spPr>
        <p:txBody>
          <a:bodyPr>
            <a:normAutofit/>
          </a:bodyPr>
          <a:lstStyle/>
          <a:p>
            <a:pPr algn="ctr"/>
            <a:r>
              <a:rPr lang="ar-SA" sz="2800" b="1" dirty="0"/>
              <a:t>اعتزل ابن خلدون الحياة بعد تجارب مليئة بالصراعات والحزن على وفاة أبويه وكثير من شيوخه إثر وباء</a:t>
            </a:r>
            <a:r>
              <a:rPr lang="en-US" sz="2800" b="1" dirty="0"/>
              <a:t> </a:t>
            </a:r>
            <a:r>
              <a:rPr lang="ar-SA" sz="2800" b="1" dirty="0" smtClean="0"/>
              <a:t>الطاعون الذي </a:t>
            </a:r>
            <a:r>
              <a:rPr lang="ar-SA" sz="2800" b="1" dirty="0"/>
              <a:t>انتشر في جميع أنحاء العالم سنة </a:t>
            </a:r>
            <a:r>
              <a:rPr lang="ar-SA" sz="2800" b="1" dirty="0" smtClean="0"/>
              <a:t/>
            </a:r>
            <a:br>
              <a:rPr lang="ar-SA" sz="2800" b="1" dirty="0" smtClean="0"/>
            </a:br>
            <a:r>
              <a:rPr lang="ar-SA" sz="2800" b="1" dirty="0" smtClean="0"/>
              <a:t>( </a:t>
            </a:r>
            <a:r>
              <a:rPr lang="ar-SA" sz="2800" b="1" dirty="0"/>
              <a:t>749هـ - 1323م )</a:t>
            </a:r>
          </a:p>
        </p:txBody>
      </p:sp>
      <p:sp>
        <p:nvSpPr>
          <p:cNvPr id="3" name="عنصر نائب للمحتوى 2"/>
          <p:cNvSpPr>
            <a:spLocks noGrp="1"/>
          </p:cNvSpPr>
          <p:nvPr>
            <p:ph idx="1"/>
          </p:nvPr>
        </p:nvSpPr>
        <p:spPr>
          <a:xfrm>
            <a:off x="785786" y="3000372"/>
            <a:ext cx="7715304" cy="3125791"/>
          </a:xfrm>
        </p:spPr>
        <p:txBody>
          <a:bodyPr>
            <a:normAutofit lnSpcReduction="10000"/>
          </a:bodyPr>
          <a:lstStyle/>
          <a:p>
            <a:pPr algn="ctr"/>
            <a:r>
              <a:rPr lang="ar-SA" sz="2800" dirty="0" smtClean="0"/>
              <a:t>وتفرغ </a:t>
            </a:r>
            <a:r>
              <a:rPr lang="ar-SA" sz="2800" dirty="0"/>
              <a:t>لأربعة سنوات في البحث والتنقيب في</a:t>
            </a:r>
            <a:r>
              <a:rPr lang="en-US" sz="2800" dirty="0"/>
              <a:t>  </a:t>
            </a:r>
            <a:r>
              <a:rPr lang="ar-SA" sz="2800" dirty="0" smtClean="0"/>
              <a:t>العلوم </a:t>
            </a:r>
            <a:r>
              <a:rPr lang="ar-SA" sz="2800" dirty="0" err="1" smtClean="0"/>
              <a:t>الانسانية</a:t>
            </a:r>
            <a:r>
              <a:rPr lang="ar-SA" sz="2800" dirty="0" smtClean="0"/>
              <a:t> معتزلا </a:t>
            </a:r>
            <a:r>
              <a:rPr lang="ar-SA" sz="2800" dirty="0"/>
              <a:t>الناس في سنوات عمره الأخيرة، ليكتب سفره المجيد أو ما </a:t>
            </a:r>
            <a:r>
              <a:rPr lang="ar-SA" sz="2800" dirty="0" smtClean="0"/>
              <a:t>عرف بمقدمة ابن خلدون </a:t>
            </a:r>
            <a:r>
              <a:rPr lang="en-US" sz="2800" dirty="0"/>
              <a:t> </a:t>
            </a:r>
            <a:r>
              <a:rPr lang="ar-SA" sz="2800" dirty="0" smtClean="0"/>
              <a:t>ومؤسسا لعلم الاجتماع </a:t>
            </a:r>
            <a:r>
              <a:rPr lang="en-US" sz="2800" dirty="0"/>
              <a:t> </a:t>
            </a:r>
            <a:r>
              <a:rPr lang="ar-SA" sz="2800" dirty="0"/>
              <a:t>بناء على الاستنتاج والتحليل في قصص التاريخ وحياة الإنسان. واستطاع بتلك التجربة القاسية أن يمتلك صرامة موضوعية في البحث والتفكير</a:t>
            </a:r>
            <a:r>
              <a:rPr lang="en-US" sz="2800" dirty="0"/>
              <a:t>.</a:t>
            </a:r>
          </a:p>
          <a:p>
            <a:pPr algn="ctr"/>
            <a:r>
              <a:rPr lang="ar-SA" sz="2800" dirty="0"/>
              <a:t>توفي في </a:t>
            </a:r>
            <a:r>
              <a:rPr lang="ar-SA" sz="2800" dirty="0" smtClean="0"/>
              <a:t>القاهرة </a:t>
            </a:r>
            <a:r>
              <a:rPr lang="en-US" sz="2800" dirty="0"/>
              <a:t> </a:t>
            </a:r>
            <a:r>
              <a:rPr lang="ar-SA" sz="2800" dirty="0"/>
              <a:t>سنة</a:t>
            </a:r>
            <a:r>
              <a:rPr lang="en-US" sz="2800" dirty="0"/>
              <a:t> </a:t>
            </a:r>
            <a:r>
              <a:rPr lang="en-US" sz="2800" dirty="0" smtClean="0"/>
              <a:t>1406)</a:t>
            </a:r>
            <a:r>
              <a:rPr lang="en-US" sz="2800" dirty="0"/>
              <a:t> </a:t>
            </a:r>
            <a:r>
              <a:rPr lang="ar-SA" sz="2800" dirty="0" smtClean="0"/>
              <a:t>م – </a:t>
            </a:r>
            <a:r>
              <a:rPr lang="en-US" sz="2800" dirty="0" smtClean="0"/>
              <a:t>808 </a:t>
            </a:r>
            <a:r>
              <a:rPr lang="ar-SA" sz="2800" dirty="0" smtClean="0"/>
              <a:t>هـ ) </a:t>
            </a:r>
            <a:r>
              <a:rPr lang="ar-SA" sz="2800" dirty="0"/>
              <a:t>.</a:t>
            </a:r>
            <a:endParaRPr lang="en-US" sz="2800" dirty="0"/>
          </a:p>
          <a:p>
            <a:endParaRPr lang="ar-SA" dirty="0"/>
          </a:p>
        </p:txBody>
      </p:sp>
    </p:spTree>
  </p:cSld>
  <p:clrMapOvr>
    <a:masterClrMapping/>
  </p:clrMapOvr>
  <p:transition>
    <p:strips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85918" y="1785926"/>
            <a:ext cx="8229600" cy="428628"/>
          </a:xfrm>
        </p:spPr>
        <p:txBody>
          <a:bodyPr>
            <a:normAutofit fontScale="90000"/>
          </a:bodyPr>
          <a:lstStyle/>
          <a:p>
            <a:r>
              <a:rPr lang="ar-EG" b="1" dirty="0"/>
              <a:t>العصر الذي عاش فيه ابن خلدون :</a:t>
            </a:r>
            <a:r>
              <a:rPr lang="en-US" dirty="0"/>
              <a:t/>
            </a:r>
            <a:br>
              <a:rPr lang="en-US" dirty="0"/>
            </a:br>
            <a:endParaRPr lang="ar-SA" dirty="0"/>
          </a:p>
        </p:txBody>
      </p:sp>
      <p:sp>
        <p:nvSpPr>
          <p:cNvPr id="3" name="عنصر نائب للمحتوى 2"/>
          <p:cNvSpPr>
            <a:spLocks noGrp="1"/>
          </p:cNvSpPr>
          <p:nvPr>
            <p:ph idx="1"/>
          </p:nvPr>
        </p:nvSpPr>
        <p:spPr>
          <a:xfrm>
            <a:off x="642910" y="1714488"/>
            <a:ext cx="8001056" cy="5143512"/>
          </a:xfrm>
        </p:spPr>
        <p:txBody>
          <a:bodyPr>
            <a:normAutofit lnSpcReduction="10000"/>
          </a:bodyPr>
          <a:lstStyle/>
          <a:p>
            <a:pPr algn="ctr"/>
            <a:r>
              <a:rPr lang="ar-EG" dirty="0"/>
              <a:t>كان العصر الذي عاش فيه ابن خلدون هو نهاية العصور الوسطى وبداية عصر النهضة إذ عاش ابن خلدون في القرن الرابع عشر الميلادي (الثامن الهجري. وكان هذا القرن فترة تغيرات تاريخية هائلة في الناحيتين السياسية والفكرية معاّ. ففي أوربا كانت بشائر النهضة تلوح في الأفق أما بالنسبة للدولة الإسلامية فقد كانت هذه الفترة بالنسبة لها فترة تدهور وانحدار فقد سقطت الخلافة العباسية في بغداد على أيدي المغول بقيادة تيمور </a:t>
            </a:r>
            <a:r>
              <a:rPr lang="ar-EG" dirty="0" err="1"/>
              <a:t>لنك</a:t>
            </a:r>
            <a:r>
              <a:rPr lang="ar-EG" dirty="0"/>
              <a:t>. أما بالنسبة  للأندلس فقد كان النصارى يتحفزون للقضاء على ما تبقى منها في أيدي المسلمين، إذ كانت أهم مراكز الحضارة الأندلسية قد سقطت على أيديهم . . وطبيعي أن هذا الانقسام الشديد كان من شأنه أن يؤدي إلى ثورات وانقلابات سياسية دائمة فلم تستقر دولة ولم يدم الحال لعرش</a:t>
            </a:r>
            <a:r>
              <a:rPr lang="ar-EG" baseline="30000" dirty="0"/>
              <a:t> </a:t>
            </a:r>
            <a:r>
              <a:rPr lang="ar-EG" dirty="0"/>
              <a:t>. ووسط هذا الصخب كان أصحاب الدول يعيشون بذخ شديد ويحاولون دائما جمع كبار الأدباء والمفكرين حولهم كنوع من الترف وكان ابن خلدون أحد هؤلاء المفكرين، فقد عاش معظم حياته ملتصقا بأمير أو بأخر.</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86050" y="1857364"/>
            <a:ext cx="8229600" cy="285752"/>
          </a:xfrm>
        </p:spPr>
        <p:txBody>
          <a:bodyPr>
            <a:normAutofit fontScale="90000"/>
          </a:bodyPr>
          <a:lstStyle/>
          <a:p>
            <a:r>
              <a:rPr lang="ar-EG" b="1" dirty="0"/>
              <a:t>تعريف علم التاريخ :</a:t>
            </a:r>
            <a:r>
              <a:rPr lang="en-US" dirty="0"/>
              <a:t/>
            </a:r>
            <a:br>
              <a:rPr lang="en-US" dirty="0"/>
            </a:br>
            <a:endParaRPr lang="ar-SA" dirty="0"/>
          </a:p>
        </p:txBody>
      </p:sp>
      <p:sp>
        <p:nvSpPr>
          <p:cNvPr id="3" name="عنصر نائب للمحتوى 2"/>
          <p:cNvSpPr>
            <a:spLocks noGrp="1"/>
          </p:cNvSpPr>
          <p:nvPr>
            <p:ph idx="1"/>
          </p:nvPr>
        </p:nvSpPr>
        <p:spPr>
          <a:xfrm>
            <a:off x="457200" y="1785926"/>
            <a:ext cx="8229600" cy="4643470"/>
          </a:xfrm>
        </p:spPr>
        <p:txBody>
          <a:bodyPr>
            <a:normAutofit lnSpcReduction="10000"/>
          </a:bodyPr>
          <a:lstStyle/>
          <a:p>
            <a:pPr algn="ctr"/>
            <a:r>
              <a:rPr lang="ar-SA" sz="2800" dirty="0"/>
              <a:t>فالتاريخ : هو سجل لأعمال الإنسان و أفكاره و تطورها ، أو هو درس هذه الأعمال و الأفكار و تحليلها و تعليلها ، أما عند ابن خلدون فنجد بعض التعاريف المأخوذة من مقدمته مثل :</a:t>
            </a:r>
            <a:endParaRPr lang="en-US" sz="2800" dirty="0"/>
          </a:p>
          <a:p>
            <a:r>
              <a:rPr lang="en-US" sz="2800" dirty="0" smtClean="0"/>
              <a:t> - 1  </a:t>
            </a:r>
            <a:r>
              <a:rPr lang="ar-SA" sz="2800" dirty="0"/>
              <a:t>التاريخ في ظاهره لا يزيد عن أخبار عن الأيام </a:t>
            </a:r>
            <a:r>
              <a:rPr lang="ar-SA" sz="2800" dirty="0" err="1"/>
              <a:t>و</a:t>
            </a:r>
            <a:r>
              <a:rPr lang="ar-SA" sz="2800" dirty="0"/>
              <a:t> الدول ، و </a:t>
            </a:r>
            <a:r>
              <a:rPr lang="ar-SA" sz="2800" dirty="0" smtClean="0"/>
              <a:t>  السوابق </a:t>
            </a:r>
            <a:r>
              <a:rPr lang="ar-SA" sz="2800" dirty="0"/>
              <a:t>من القرون الأُول تنمو فيها الأقوال، وتضرب فيها الأمثال</a:t>
            </a:r>
            <a:r>
              <a:rPr lang="en-US" sz="2800" dirty="0" smtClean="0"/>
              <a:t>. </a:t>
            </a:r>
            <a:r>
              <a:rPr lang="en-US" sz="2800" dirty="0"/>
              <a:t/>
            </a:r>
            <a:br>
              <a:rPr lang="en-US" sz="2800" dirty="0"/>
            </a:br>
            <a:r>
              <a:rPr lang="en-US" sz="2800" dirty="0" smtClean="0"/>
              <a:t>- </a:t>
            </a:r>
            <a:r>
              <a:rPr lang="en-US" sz="2800" dirty="0"/>
              <a:t>2 </a:t>
            </a:r>
            <a:r>
              <a:rPr lang="en-US" sz="2800" dirty="0" smtClean="0"/>
              <a:t> </a:t>
            </a:r>
            <a:r>
              <a:rPr lang="ar-SA" sz="2800" dirty="0" smtClean="0"/>
              <a:t> و </a:t>
            </a:r>
            <a:r>
              <a:rPr lang="ar-SA" sz="2800" dirty="0"/>
              <a:t>في باطنه نظر </a:t>
            </a:r>
            <a:r>
              <a:rPr lang="ar-SA" sz="2800" dirty="0" err="1"/>
              <a:t>و</a:t>
            </a:r>
            <a:r>
              <a:rPr lang="ar-SA" sz="2800" dirty="0"/>
              <a:t> تحقيق </a:t>
            </a:r>
            <a:r>
              <a:rPr lang="ar-SA" sz="2800" dirty="0" err="1"/>
              <a:t>و</a:t>
            </a:r>
            <a:r>
              <a:rPr lang="ar-SA" sz="2800" dirty="0"/>
              <a:t> تعليل دقيق للكائنات ، و علم بكيفيات الوقائع و أسبابها العميقة ، فهو لذلك أصيل في الحكمة وعريق</a:t>
            </a:r>
            <a:r>
              <a:rPr lang="en-US" sz="2800" dirty="0"/>
              <a:t>. </a:t>
            </a:r>
            <a:br>
              <a:rPr lang="en-US" sz="2800" dirty="0"/>
            </a:br>
            <a:r>
              <a:rPr lang="ar-SA" sz="2800" dirty="0" smtClean="0"/>
              <a:t> </a:t>
            </a:r>
            <a:r>
              <a:rPr lang="en-US" sz="2800" dirty="0" smtClean="0"/>
              <a:t> - 3</a:t>
            </a:r>
            <a:r>
              <a:rPr lang="ar-SA" sz="2800" dirty="0"/>
              <a:t>يوقفنا على أحوال الماضين من الأمم في أخلاقهم ، و الأنبياء في سيرهم و الملوك في دولهم و سياستهم</a:t>
            </a:r>
            <a:r>
              <a:rPr lang="en-US" sz="2800" dirty="0"/>
              <a:t>.</a:t>
            </a:r>
            <a:br>
              <a:rPr lang="en-US" sz="2800" dirty="0"/>
            </a:br>
            <a:endParaRPr lang="ar-SA" sz="2800" dirty="0"/>
          </a:p>
        </p:txBody>
      </p:sp>
    </p:spTree>
  </p:cSld>
  <p:clrMapOvr>
    <a:masterClrMapping/>
  </p:clrMapOvr>
  <p:transition>
    <p:strips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643050"/>
            <a:ext cx="8229600" cy="1500198"/>
          </a:xfrm>
        </p:spPr>
        <p:txBody>
          <a:bodyPr>
            <a:normAutofit/>
          </a:bodyPr>
          <a:lstStyle/>
          <a:p>
            <a:pPr algn="ctr"/>
            <a:r>
              <a:rPr lang="en-US" sz="2800" b="1" dirty="0"/>
              <a:t>-4</a:t>
            </a:r>
            <a:r>
              <a:rPr lang="ar-SA" sz="2800" b="1" dirty="0"/>
              <a:t>التاريخ هو ذكر الأخبار الخاصة بعصر أو جيل</a:t>
            </a:r>
            <a:r>
              <a:rPr lang="en-US" sz="2800" b="1" dirty="0"/>
              <a:t> .</a:t>
            </a:r>
            <a:br>
              <a:rPr lang="en-US" sz="2800" b="1" dirty="0"/>
            </a:br>
            <a:r>
              <a:rPr lang="en-US" sz="2800" b="1" dirty="0"/>
              <a:t>-5 </a:t>
            </a:r>
            <a:r>
              <a:rPr lang="ar-SA" sz="2800" b="1" dirty="0"/>
              <a:t>حقيقة التاريخ أنه خبرٌ عن الاجتماع الإنساني</a:t>
            </a:r>
            <a:r>
              <a:rPr lang="en-US" sz="2800" b="1" dirty="0"/>
              <a:t>.</a:t>
            </a:r>
            <a:endParaRPr lang="ar-SA" sz="2800" b="1" dirty="0"/>
          </a:p>
        </p:txBody>
      </p:sp>
      <p:sp>
        <p:nvSpPr>
          <p:cNvPr id="3" name="عنصر نائب للمحتوى 2"/>
          <p:cNvSpPr>
            <a:spLocks noGrp="1"/>
          </p:cNvSpPr>
          <p:nvPr>
            <p:ph idx="1"/>
          </p:nvPr>
        </p:nvSpPr>
        <p:spPr>
          <a:xfrm>
            <a:off x="1071538" y="3286124"/>
            <a:ext cx="7358114" cy="2840039"/>
          </a:xfrm>
        </p:spPr>
        <p:txBody>
          <a:bodyPr>
            <a:normAutofit/>
          </a:bodyPr>
          <a:lstStyle/>
          <a:p>
            <a:pPr algn="ctr"/>
            <a:r>
              <a:rPr lang="ar-SA" sz="2800" dirty="0"/>
              <a:t>فالعناصر الأساسية هي: الإنسان ، و الماضي، و التقلب، و هي مطابقة للعناصر الموجودة عند تعاريف الباحثين من القدماء و المحدثين، بل هو يزيد على ذلك من خلال وجود التفلسف و التعليل و اكتشاف أسباب الحوادث</a:t>
            </a:r>
            <a:r>
              <a:rPr lang="en-US" sz="2800" dirty="0"/>
              <a:t> .</a:t>
            </a:r>
            <a:br>
              <a:rPr lang="en-US" sz="2800" dirty="0"/>
            </a:br>
            <a:endParaRPr lang="ar-SA" sz="2800" dirty="0"/>
          </a:p>
        </p:txBody>
      </p:sp>
    </p:spTree>
  </p:cSld>
  <p:clrMapOvr>
    <a:masterClrMapping/>
  </p:clrMapOvr>
  <p:transition>
    <p:strips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28662" y="3000372"/>
            <a:ext cx="7286676" cy="1500198"/>
          </a:xfrm>
        </p:spPr>
        <p:txBody>
          <a:bodyPr>
            <a:noAutofit/>
          </a:bodyPr>
          <a:lstStyle/>
          <a:p>
            <a:pPr algn="ctr"/>
            <a:r>
              <a:rPr lang="ar-EG" sz="2800" b="1" dirty="0"/>
              <a:t>ابن خلدون فهو المؤرخ </a:t>
            </a:r>
            <a:r>
              <a:rPr lang="ar-EG" sz="2800" b="1" dirty="0" err="1"/>
              <a:t>و</a:t>
            </a:r>
            <a:r>
              <a:rPr lang="ar-EG" sz="2800" b="1" dirty="0"/>
              <a:t> الفيلسوف الذي أسس علم التاريخ لهذا يجب التوقف عند الإسهام العلمي لابن خلدون في هذا المجال. قبل ابن خلدون كان هم كبار المؤرخين نقل الأخبار والروايات بأمانة وتسجيلها بدقة وتحصيل مادة وفيرة منها وتعين على تصوير الماضي تصويراً أميناً واضحاً يجعل قراءته مفيدة والعبرة منه أكيدة</a:t>
            </a:r>
            <a:r>
              <a:rPr lang="ar-EG" sz="2800" b="1" baseline="30000" dirty="0"/>
              <a:t> </a:t>
            </a:r>
            <a:r>
              <a:rPr lang="ar-EG" sz="2800" b="1" dirty="0"/>
              <a:t>، ولئن كان المؤرخين القدامى الفضل في أمانة النقل وغزارة المادة التي صنفوا منها كتبهم فإن (عبد الرحمن ابن خلدون) قد أضاف لذلك فضلاً أخر ظهر في ناحيتين:</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457200" y="4214818"/>
            <a:ext cx="8229600" cy="2286016"/>
          </a:xfrm>
        </p:spPr>
        <p:txBody>
          <a:bodyPr>
            <a:normAutofit/>
          </a:bodyPr>
          <a:lstStyle/>
          <a:p>
            <a:r>
              <a:rPr lang="ar-EG" sz="2800" dirty="0"/>
              <a:t>الأولى: في تفريقه بين التاريخ وفلسفة التاريخ أو التاريخ التحليلي.</a:t>
            </a:r>
            <a:endParaRPr lang="en-US" sz="2800" dirty="0"/>
          </a:p>
          <a:p>
            <a:r>
              <a:rPr lang="ar-EG" sz="2800" dirty="0"/>
              <a:t>الثانية: تساؤله الدائم عن علل الحوادث والوقائع وأسبابها ومحاولة الوصول إلى إجابات منطقية مستمدة من معرفته بطبائع العمران</a:t>
            </a:r>
            <a:r>
              <a:rPr lang="ar-EG" sz="2800" baseline="30000" dirty="0"/>
              <a:t> </a:t>
            </a:r>
            <a:r>
              <a:rPr lang="ar-EG" sz="2800" dirty="0"/>
              <a:t>.</a:t>
            </a:r>
            <a:endParaRPr lang="en-US" sz="2800" dirty="0"/>
          </a:p>
          <a:p>
            <a:endParaRPr lang="ar-SA" dirty="0"/>
          </a:p>
        </p:txBody>
      </p:sp>
    </p:spTree>
  </p:cSld>
  <p:clrMapOvr>
    <a:masterClrMapping/>
  </p:clrMapOvr>
  <p:transition>
    <p:strips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785794"/>
            <a:ext cx="7929618" cy="3071834"/>
          </a:xfrm>
        </p:spPr>
        <p:txBody>
          <a:bodyPr>
            <a:noAutofit/>
          </a:bodyPr>
          <a:lstStyle/>
          <a:p>
            <a:pPr algn="ctr"/>
            <a:r>
              <a:rPr lang="ar-EG" sz="2800" b="1" dirty="0"/>
              <a:t>فمن الواضح أن " ابن خلدون" قام أولا بكتابة تاريخه (العبر وديوان المبتدأ والخبر) ثم أعقب ذلك بوضع كتاب (المقدمة) التي افرغ فيها عصارة عقله الجبار وخلاصة تجربته التاريخية وخبرته المباشرة في عالم الواقع والسياسة وهي تجربة واسعة شملت المغرب الغربي ومشرقه كما تجاوزت حدودهما غربا وشرقا وهكذا لم تقتصر تجارب ابن خلدون العملية على معاناة أعباء الإدارة والمخاطر السياسية في داخل العالم الإسلامي</a:t>
            </a:r>
            <a:endParaRPr lang="ar-SA" sz="2800" b="1" dirty="0"/>
          </a:p>
        </p:txBody>
      </p:sp>
      <p:sp>
        <p:nvSpPr>
          <p:cNvPr id="3" name="عنصر نائب للمحتوى 2"/>
          <p:cNvSpPr>
            <a:spLocks noGrp="1"/>
          </p:cNvSpPr>
          <p:nvPr>
            <p:ph idx="1"/>
          </p:nvPr>
        </p:nvSpPr>
        <p:spPr>
          <a:xfrm>
            <a:off x="457200" y="4071942"/>
            <a:ext cx="8229600" cy="2786058"/>
          </a:xfrm>
        </p:spPr>
        <p:txBody>
          <a:bodyPr>
            <a:normAutofit fontScale="92500"/>
          </a:bodyPr>
          <a:lstStyle/>
          <a:p>
            <a:pPr algn="ctr"/>
            <a:r>
              <a:rPr lang="ar-EG" sz="3000" dirty="0"/>
              <a:t>ولكنه اتصل مباشرة بأقطاب القوي الخارجية التي كانت تهدد العالم الإسلامي من الغرب والشرق على السواء . من ذلك نستبين أن تجربة ابن خلدون الحياتية كانت عميقة معقدة فخبر سوء الأحوال السياسية في الداخل وفسادها، الأمر الذي جعله يدرك ويعاين نفسه بنفسه ما يعانيه المجتمع الإسلامي من ضعف </a:t>
            </a:r>
            <a:r>
              <a:rPr lang="ar-EG" sz="3000" dirty="0" smtClean="0"/>
              <a:t>وانحلال</a:t>
            </a:r>
            <a:r>
              <a:rPr lang="ar-SA" sz="3000" dirty="0" smtClean="0"/>
              <a:t> .</a:t>
            </a:r>
            <a:endParaRPr lang="en-US" sz="3000" dirty="0"/>
          </a:p>
          <a:p>
            <a:r>
              <a:rPr lang="ar-EG" dirty="0"/>
              <a:t> </a:t>
            </a:r>
            <a:endParaRPr lang="en-US" dirty="0"/>
          </a:p>
        </p:txBody>
      </p:sp>
    </p:spTree>
  </p:cSld>
  <p:clrMapOvr>
    <a:masterClrMapping/>
  </p:clrMapOvr>
  <p:transition>
    <p:strips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500306"/>
            <a:ext cx="7715304" cy="857256"/>
          </a:xfrm>
        </p:spPr>
        <p:txBody>
          <a:bodyPr>
            <a:noAutofit/>
          </a:bodyPr>
          <a:lstStyle/>
          <a:p>
            <a:pPr algn="ctr"/>
            <a:r>
              <a:rPr lang="en-US" sz="2800" b="1" dirty="0"/>
              <a:t/>
            </a:r>
            <a:br>
              <a:rPr lang="en-US" sz="2800" b="1" dirty="0"/>
            </a:br>
            <a:r>
              <a:rPr lang="ar-EG" sz="2800" b="1" dirty="0"/>
              <a:t> </a:t>
            </a:r>
            <a:r>
              <a:rPr lang="en-US" sz="2800" b="1" dirty="0"/>
              <a:t/>
            </a:r>
            <a:br>
              <a:rPr lang="en-US" sz="2800" b="1" dirty="0"/>
            </a:br>
            <a:r>
              <a:rPr lang="ar-SA" sz="2800" b="1" dirty="0" smtClean="0"/>
              <a:t>إمام </a:t>
            </a:r>
            <a:r>
              <a:rPr lang="ar-EG" sz="2800" b="1" dirty="0" smtClean="0"/>
              <a:t>مجتمعات </a:t>
            </a:r>
            <a:r>
              <a:rPr lang="ar-EG" sz="2800" b="1" dirty="0"/>
              <a:t>أجنبية اشد قوة وتماسكا وشاهد كيف تسقط الدول بعد قوة وتحضر وتنهض أخرى كانت من قبل اقل شأناً وتحتضراً ، كما أرخ لها وحاول أن ينتهي إلى أسبابها وعللها في المقدمة</a:t>
            </a:r>
            <a:r>
              <a:rPr lang="ar-EG" sz="2800" b="1" baseline="30000" dirty="0"/>
              <a:t> </a:t>
            </a:r>
            <a:r>
              <a:rPr lang="ar-EG" sz="2800" b="1" dirty="0"/>
              <a:t>. </a:t>
            </a:r>
            <a:r>
              <a:rPr lang="ar-EG" sz="2800" b="1" dirty="0" smtClean="0"/>
              <a:t>كل </a:t>
            </a:r>
            <a:r>
              <a:rPr lang="ar-EG" sz="2800" b="1" dirty="0"/>
              <a:t>من قرأ مؤلفه في التاريخ ودراسته في المقدمة أنهما عملان مختلفان طبيعة </a:t>
            </a:r>
            <a:r>
              <a:rPr lang="ar-EG" sz="2800" b="1" dirty="0" err="1" smtClean="0"/>
              <a:t>ومنو</a:t>
            </a:r>
            <a:r>
              <a:rPr lang="ar-SA" sz="2800" b="1" dirty="0" smtClean="0"/>
              <a:t> </a:t>
            </a:r>
            <a:r>
              <a:rPr lang="ar-EG" sz="2800" b="1" dirty="0" smtClean="0"/>
              <a:t>يدرك هج </a:t>
            </a:r>
            <a:r>
              <a:rPr lang="ar-EG" sz="2800" b="1" dirty="0"/>
              <a:t>فكتاب العبر يمثل التاريخ في ظاهره وهو بذلك من العلوم </a:t>
            </a:r>
            <a:r>
              <a:rPr lang="ar-EG" sz="2800" b="1" dirty="0" err="1"/>
              <a:t>النقلية</a:t>
            </a:r>
            <a:endParaRPr lang="ar-SA" sz="2800" b="1" dirty="0"/>
          </a:p>
        </p:txBody>
      </p:sp>
      <p:sp>
        <p:nvSpPr>
          <p:cNvPr id="3" name="عنصر نائب للمحتوى 2"/>
          <p:cNvSpPr>
            <a:spLocks noGrp="1"/>
          </p:cNvSpPr>
          <p:nvPr>
            <p:ph idx="1"/>
          </p:nvPr>
        </p:nvSpPr>
        <p:spPr>
          <a:xfrm>
            <a:off x="857224" y="3500438"/>
            <a:ext cx="7643866" cy="2625725"/>
          </a:xfrm>
        </p:spPr>
        <p:txBody>
          <a:bodyPr>
            <a:normAutofit/>
          </a:bodyPr>
          <a:lstStyle/>
          <a:p>
            <a:pPr algn="ctr"/>
            <a:r>
              <a:rPr lang="ar-EG" sz="2800" dirty="0"/>
              <a:t>في حين أن كتاب " المقدمة" يمثل التاريخ في باطنه ويكون بذلك من العلوم العقلية وواضح أن ابن خلدون حين أقدم على كتابة "المقدمة" كان مدركا لأهميته وقيمته ووجهة الجهدة فيه فلم يتردد في مهاجمة ورفض أسلوب المؤرخين السابقين من أمثال ابن إسحاق والطبري والكلبي والواقدي والمسعودي وغيرهم</a:t>
            </a:r>
            <a:endParaRPr lang="ar-SA" sz="2800" dirty="0"/>
          </a:p>
        </p:txBody>
      </p:sp>
    </p:spTree>
  </p:cSld>
  <p:clrMapOvr>
    <a:masterClrMapping/>
  </p:clrMapOvr>
  <p:transition>
    <p:strips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28662" y="857232"/>
            <a:ext cx="7358114" cy="3071834"/>
          </a:xfrm>
        </p:spPr>
        <p:txBody>
          <a:bodyPr>
            <a:noAutofit/>
          </a:bodyPr>
          <a:lstStyle/>
          <a:p>
            <a:pPr algn="ctr"/>
            <a:r>
              <a:rPr lang="ar-EG" sz="2800" b="1" dirty="0"/>
              <a:t>فلم يكن ابن خلدون كمؤرخ يقنع بمجرد الكشف عما وقع ، حدثا كان أم فعلا ولا مجرد كيفية حدوثه بل كان مولعا بالبحث عن العلل الكامنة والتفتيش عن الأسباب الخفية والظاهرة</a:t>
            </a:r>
            <a:r>
              <a:rPr lang="ar-EG" sz="2800" b="1" baseline="30000" dirty="0"/>
              <a:t> </a:t>
            </a:r>
            <a:r>
              <a:rPr lang="ar-EG" sz="2800" b="1" dirty="0"/>
              <a:t>. وللاقتراب أكثر من منهج ابن خلدون في الكتابة التاريخية ومحاولة اكتشاف الأسس التي وضعها لفلسفة كتابه التاريخ يتعين علينا مقارنة منهجه في التاريخ بمنهج من سبقوه أو معاصريه وتمكننا مراجعة مقدمات كتب كل من الطبري والمسعودي والمقريزي</a:t>
            </a:r>
            <a:endParaRPr lang="ar-SA" sz="2800" b="1" dirty="0"/>
          </a:p>
        </p:txBody>
      </p:sp>
      <p:sp>
        <p:nvSpPr>
          <p:cNvPr id="3" name="عنصر نائب للمحتوى 2"/>
          <p:cNvSpPr>
            <a:spLocks noGrp="1"/>
          </p:cNvSpPr>
          <p:nvPr>
            <p:ph idx="1"/>
          </p:nvPr>
        </p:nvSpPr>
        <p:spPr>
          <a:xfrm>
            <a:off x="857224" y="4143380"/>
            <a:ext cx="7500990" cy="1982783"/>
          </a:xfrm>
        </p:spPr>
        <p:txBody>
          <a:bodyPr/>
          <a:lstStyle/>
          <a:p>
            <a:pPr algn="ctr"/>
            <a:r>
              <a:rPr lang="ar-EG" sz="2800" dirty="0"/>
              <a:t>، وهم من المؤرخين الكبار الذين يتسلون في الأهمية  مع ابن خلدون ومن التعرف على المنهج العلمي الذي استند إليه كل منهم في كتابة تاريخه الموسوعي ، حيث نتبين:</a:t>
            </a:r>
            <a:endParaRPr lang="en-US" sz="2800" dirty="0"/>
          </a:p>
          <a:p>
            <a:endParaRPr lang="ar-SA" dirty="0"/>
          </a:p>
        </p:txBody>
      </p:sp>
    </p:spTree>
  </p:cSld>
  <p:clrMapOvr>
    <a:masterClrMapping/>
  </p:clrMapOvr>
  <p:transition>
    <p:strips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2500306"/>
            <a:ext cx="7715304" cy="1000132"/>
          </a:xfrm>
        </p:spPr>
        <p:txBody>
          <a:bodyPr>
            <a:noAutofit/>
          </a:bodyPr>
          <a:lstStyle/>
          <a:p>
            <a:pPr algn="ctr"/>
            <a:r>
              <a:rPr lang="ar-EG" sz="2800" b="1" dirty="0"/>
              <a:t>الطبري: وقف عند المشاهدة واكتفى بالنقل عن الرواة نقلا أمينا دون أن يشك في رواياتهم وأخبارهم </a:t>
            </a:r>
            <a:r>
              <a:rPr lang="ar-EG" sz="2800" b="1" dirty="0" smtClean="0"/>
              <a:t>.</a:t>
            </a:r>
            <a:r>
              <a:rPr lang="ar-SA" sz="2800" b="1" dirty="0" smtClean="0"/>
              <a:t/>
            </a:r>
            <a:br>
              <a:rPr lang="ar-SA" sz="2800" b="1" dirty="0" smtClean="0"/>
            </a:br>
            <a:r>
              <a:rPr lang="ar-SA" sz="2800" b="1" dirty="0" smtClean="0"/>
              <a:t/>
            </a:r>
            <a:br>
              <a:rPr lang="ar-SA" sz="2800" b="1" dirty="0" smtClean="0"/>
            </a:br>
            <a:r>
              <a:rPr lang="en-US" sz="2800" b="1" dirty="0"/>
              <a:t/>
            </a:r>
            <a:br>
              <a:rPr lang="en-US" sz="2800" b="1" dirty="0"/>
            </a:br>
            <a:endParaRPr lang="ar-SA" sz="2800" b="1" dirty="0"/>
          </a:p>
        </p:txBody>
      </p:sp>
      <p:sp>
        <p:nvSpPr>
          <p:cNvPr id="3" name="عنصر نائب للمحتوى 2"/>
          <p:cNvSpPr>
            <a:spLocks noGrp="1"/>
          </p:cNvSpPr>
          <p:nvPr>
            <p:ph idx="1"/>
          </p:nvPr>
        </p:nvSpPr>
        <p:spPr>
          <a:xfrm>
            <a:off x="642910" y="2571744"/>
            <a:ext cx="7929618" cy="3554419"/>
          </a:xfrm>
        </p:spPr>
        <p:txBody>
          <a:bodyPr/>
          <a:lstStyle/>
          <a:p>
            <a:r>
              <a:rPr lang="ar-EG" sz="2800" dirty="0"/>
              <a:t>المسعودي: فقد ارتقى درجة عن الطبري لأنه وقف ممن سبقه من المؤرخين موقف الناقد </a:t>
            </a:r>
            <a:r>
              <a:rPr lang="ar-EG" sz="2800" dirty="0" smtClean="0"/>
              <a:t>.</a:t>
            </a:r>
            <a:endParaRPr lang="ar-SA" sz="2800" dirty="0" smtClean="0"/>
          </a:p>
          <a:p>
            <a:endParaRPr lang="en-US" sz="2800" dirty="0"/>
          </a:p>
          <a:p>
            <a:r>
              <a:rPr lang="ar-EG" sz="2800" dirty="0"/>
              <a:t>أما المقريزي: فيتقدم خطوة أخرى في إثراء مصادره البحثية فبالإضافة إلى ما كتبه السابقون فإنه يعتمد على الرواة الذين عاصروا الأحداث بالإضافة إلى ما عاينه بنفسه كأحد مصادر الكتابة التاريخية.</a:t>
            </a:r>
            <a:endParaRPr lang="ar-SA" sz="2800" dirty="0"/>
          </a:p>
        </p:txBody>
      </p:sp>
    </p:spTree>
  </p:cSld>
  <p:clrMapOvr>
    <a:masterClrMapping/>
  </p:clrMapOvr>
  <p:transition>
    <p:strips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1928802"/>
            <a:ext cx="8229600" cy="488968"/>
          </a:xfrm>
        </p:spPr>
        <p:txBody>
          <a:bodyPr>
            <a:noAutofit/>
          </a:bodyPr>
          <a:lstStyle/>
          <a:p>
            <a:pPr algn="ctr"/>
            <a:r>
              <a:rPr lang="ar-EG" sz="3200" b="1" dirty="0"/>
              <a:t>هكذا نجد أن المؤرخين السابقين على ابن خلدون يتفقون في:</a:t>
            </a:r>
            <a:r>
              <a:rPr lang="en-US" sz="3200" b="1" dirty="0"/>
              <a:t/>
            </a:r>
            <a:br>
              <a:rPr lang="en-US" sz="3200" b="1" dirty="0"/>
            </a:br>
            <a:endParaRPr lang="ar-SA" sz="3200" b="1" dirty="0"/>
          </a:p>
        </p:txBody>
      </p:sp>
      <p:sp>
        <p:nvSpPr>
          <p:cNvPr id="3" name="عنصر نائب للمحتوى 2"/>
          <p:cNvSpPr>
            <a:spLocks noGrp="1"/>
          </p:cNvSpPr>
          <p:nvPr>
            <p:ph idx="1"/>
          </p:nvPr>
        </p:nvSpPr>
        <p:spPr>
          <a:xfrm>
            <a:off x="785786" y="2428868"/>
            <a:ext cx="7786742" cy="3697295"/>
          </a:xfrm>
        </p:spPr>
        <p:txBody>
          <a:bodyPr/>
          <a:lstStyle/>
          <a:p>
            <a:pPr lvl="0"/>
            <a:r>
              <a:rPr lang="ar-EG" sz="2800" dirty="0"/>
              <a:t>عدم انتقاد ما وصل إليهم من أخبار وروايات والتحقق منها وتمحيصها وتنقيتها من البدع والأباطيل وما ينفيه العقل والمنطق</a:t>
            </a:r>
            <a:endParaRPr lang="en-US" sz="2800" dirty="0"/>
          </a:p>
          <a:p>
            <a:pPr lvl="0"/>
            <a:r>
              <a:rPr lang="ar-EG" sz="2800" dirty="0"/>
              <a:t>عدم اهتمامهم بالبحث عن الأسباب والعلل في تحليلهم لما جاءوا من أحداث وروايات خاصة تلك التي أدت إلى نشوء الدول وانهيارها وبداية العمران وظواهره</a:t>
            </a:r>
            <a:r>
              <a:rPr lang="ar-EG" sz="2800" baseline="30000" dirty="0"/>
              <a:t> </a:t>
            </a:r>
            <a:r>
              <a:rPr lang="ar-EG" sz="2800" dirty="0"/>
              <a:t>.</a:t>
            </a:r>
            <a:endParaRPr lang="en-US" sz="2800" dirty="0"/>
          </a:p>
          <a:p>
            <a:r>
              <a:rPr lang="ar-EG" sz="2800" dirty="0"/>
              <a:t>على العكس من هذا سنجد في مقدمة ابن خلدون جهدا فكريا واضحا في تجاوز المؤرخين الذين سبقوه .</a:t>
            </a:r>
            <a:endParaRPr lang="en-US" sz="2800" dirty="0"/>
          </a:p>
          <a:p>
            <a:endParaRPr lang="ar-SA" dirty="0"/>
          </a:p>
        </p:txBody>
      </p:sp>
    </p:spTree>
  </p:cSld>
  <p:clrMapOvr>
    <a:masterClrMapping/>
  </p:clrMapOvr>
  <p:transition>
    <p:strips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71670" y="928670"/>
            <a:ext cx="8229600" cy="1071570"/>
          </a:xfrm>
        </p:spPr>
        <p:txBody>
          <a:bodyPr>
            <a:noAutofit/>
          </a:bodyPr>
          <a:lstStyle/>
          <a:p>
            <a:r>
              <a:rPr lang="ar-EG" sz="3600" b="1" dirty="0"/>
              <a:t>منهج "ابن خلدون" في الكتابة يستند إلى:</a:t>
            </a:r>
            <a:r>
              <a:rPr lang="en-US" sz="3600" dirty="0"/>
              <a:t/>
            </a:r>
            <a:br>
              <a:rPr lang="en-US" sz="3600" dirty="0"/>
            </a:br>
            <a:endParaRPr lang="ar-SA" sz="3600" dirty="0"/>
          </a:p>
        </p:txBody>
      </p:sp>
      <p:sp>
        <p:nvSpPr>
          <p:cNvPr id="3" name="عنصر نائب للمحتوى 2"/>
          <p:cNvSpPr>
            <a:spLocks noGrp="1"/>
          </p:cNvSpPr>
          <p:nvPr>
            <p:ph idx="1"/>
          </p:nvPr>
        </p:nvSpPr>
        <p:spPr>
          <a:xfrm>
            <a:off x="714348" y="1857364"/>
            <a:ext cx="7715304" cy="4714908"/>
          </a:xfrm>
        </p:spPr>
        <p:txBody>
          <a:bodyPr>
            <a:normAutofit fontScale="70000" lnSpcReduction="20000"/>
          </a:bodyPr>
          <a:lstStyle/>
          <a:p>
            <a:pPr lvl="0"/>
            <a:r>
              <a:rPr lang="ar-SA" sz="3400" dirty="0" smtClean="0"/>
              <a:t>1/ </a:t>
            </a:r>
            <a:r>
              <a:rPr lang="ar-EG" sz="3400" dirty="0" smtClean="0"/>
              <a:t>قانون </a:t>
            </a:r>
            <a:r>
              <a:rPr lang="ar-EG" sz="3400" dirty="0" err="1"/>
              <a:t>العيلة</a:t>
            </a:r>
            <a:r>
              <a:rPr lang="ar-EG" sz="3400" dirty="0"/>
              <a:t> ( ربط السبب بالمسبب) حيث سعى إلى التحقيق من وجود ارتباط ضروري بين الظواهر الاجتماعية لا يمكن بدونه فهم استمرار المجتمع وتطوره</a:t>
            </a:r>
            <a:endParaRPr lang="en-US" sz="3400" dirty="0"/>
          </a:p>
          <a:p>
            <a:pPr lvl="0"/>
            <a:r>
              <a:rPr lang="ar-SA" sz="3400" dirty="0" smtClean="0"/>
              <a:t>2/ </a:t>
            </a:r>
            <a:r>
              <a:rPr lang="ar-EG" sz="3400" dirty="0" smtClean="0"/>
              <a:t>قانون </a:t>
            </a:r>
            <a:r>
              <a:rPr lang="ar-EG" sz="3400" dirty="0"/>
              <a:t>التشابه حيث اكتشف ابن خلدون أن المجتمعات البشرية كلها تتشابه من بعض الوجوه الاجتماعية بسبب الوحدة العقلية للجنس البشري ووحدة الأصل الإنساني بالإضافة إلى التقليد الذي قد يكون تقليد الرعية للحاكم أو المغلوب أو الغالب للمغلوب.</a:t>
            </a:r>
            <a:endParaRPr lang="en-US" sz="3400" dirty="0"/>
          </a:p>
          <a:p>
            <a:pPr lvl="0"/>
            <a:r>
              <a:rPr lang="ar-SA" sz="3400" dirty="0" smtClean="0"/>
              <a:t>3/ </a:t>
            </a:r>
            <a:r>
              <a:rPr lang="ar-EG" sz="3400" dirty="0" smtClean="0"/>
              <a:t>قانون </a:t>
            </a:r>
            <a:r>
              <a:rPr lang="ar-EG" sz="3400" dirty="0"/>
              <a:t>التباين حيث يرى ابن خلدون أن المجتمعات ليست متماثلة بصفة مطلقة بل توجد بينها فروق يجب ملاحظتها وهي الفروق التي ترجع إلى أسباب جغرافية واقتصادية وسياسية فمجتمع البدو غير مجتمع الحضر ومجتمع يقوم على الزراعة وحياة الاستقرار والرخاء غير مجتمع يعاني من الفقر والجذب فالمجتمعات تتأثر بكل هذه المؤثرات</a:t>
            </a:r>
            <a:r>
              <a:rPr lang="ar-EG" sz="3400" baseline="30000" dirty="0"/>
              <a:t>.</a:t>
            </a:r>
            <a:r>
              <a:rPr lang="ar-EG" sz="3400" dirty="0"/>
              <a:t> ويرى ابن خلدون أن المؤرخ الذي يلم بهذه القوانين وبمؤثراتها يكتسب نوعا من حسن التقدير يستطيع معه أن يحكم على الوقائع التاريخية ويستطيع بالأخص تمييز الحقيقة من الخطأ.</a:t>
            </a:r>
            <a:endParaRPr lang="en-US" sz="3400" dirty="0"/>
          </a:p>
          <a:p>
            <a:endParaRPr lang="ar-SA" dirty="0"/>
          </a:p>
        </p:txBody>
      </p:sp>
    </p:spTree>
  </p:cSld>
  <p:clrMapOvr>
    <a:masterClrMapping/>
  </p:clrMapOvr>
  <p:transition>
    <p:strips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71736" y="1000108"/>
            <a:ext cx="8229600" cy="1143008"/>
          </a:xfrm>
        </p:spPr>
        <p:txBody>
          <a:bodyPr>
            <a:noAutofit/>
          </a:bodyPr>
          <a:lstStyle/>
          <a:p>
            <a:r>
              <a:rPr lang="ar-EG" sz="4000" b="1" dirty="0"/>
              <a:t>شرح وتحليل للأحداث :</a:t>
            </a:r>
            <a:r>
              <a:rPr lang="en-US" sz="4000" dirty="0"/>
              <a:t/>
            </a:r>
            <a:br>
              <a:rPr lang="en-US" sz="4000" dirty="0"/>
            </a:br>
            <a:endParaRPr lang="ar-SA" sz="4000" dirty="0"/>
          </a:p>
        </p:txBody>
      </p:sp>
      <p:sp>
        <p:nvSpPr>
          <p:cNvPr id="3" name="عنصر نائب للمحتوى 2"/>
          <p:cNvSpPr>
            <a:spLocks noGrp="1"/>
          </p:cNvSpPr>
          <p:nvPr>
            <p:ph idx="1"/>
          </p:nvPr>
        </p:nvSpPr>
        <p:spPr>
          <a:xfrm>
            <a:off x="785786" y="2000240"/>
            <a:ext cx="7572428" cy="4429156"/>
          </a:xfrm>
        </p:spPr>
        <p:txBody>
          <a:bodyPr>
            <a:normAutofit lnSpcReduction="10000"/>
          </a:bodyPr>
          <a:lstStyle/>
          <a:p>
            <a:pPr algn="ctr"/>
            <a:r>
              <a:rPr lang="ar-EG" dirty="0"/>
              <a:t>اهتم ابن خلدون بتحقيق ما نقله من أخبار ووقائع ورفض إيراد الروايات التاريخية ونقلها دون نقد عقلي مجرد حيث يرى أن الأخبار إذا اعتمدت فيها على مجرد النقل ولم تحكم أصول العادة وقواعد السياسة وطبيعة العمران في الاجتماع  الإنساني ولأقصي الغائب منها بالشاهد والحاضر بالذاهب فربما لم يؤمن فيها من </a:t>
            </a:r>
            <a:r>
              <a:rPr lang="ar-EG" dirty="0" err="1"/>
              <a:t>العثورعن</a:t>
            </a:r>
            <a:r>
              <a:rPr lang="ar-EG" dirty="0"/>
              <a:t> </a:t>
            </a:r>
            <a:r>
              <a:rPr lang="ar-EG" dirty="0" err="1"/>
              <a:t>مزلة</a:t>
            </a:r>
            <a:r>
              <a:rPr lang="ar-EG" dirty="0"/>
              <a:t> القدم والحيدة عن جادة الصدق وكثيرا ما وقع للمؤرخين والمفسرين وأئمة النقل ، المغالط في حكايات الوقائع لاعتمادهم فيها على مجرد النقل غثا  لم يعرضوها على أصولها ولا قاسوها بأشباهها ولا سيروها بمعيار الحكمة والوقوف على طبائع الكائنات وفضلوا عن الحق وتاهوا في بيداء الوهم والغلط لاسيما في إحصاء الأعداد والأموال والعسكر</a:t>
            </a:r>
            <a:r>
              <a:rPr lang="ar-EG" baseline="30000" dirty="0"/>
              <a:t> </a:t>
            </a:r>
            <a:r>
              <a:rPr lang="ar-EG" dirty="0"/>
              <a:t>.</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714356"/>
            <a:ext cx="7500990" cy="917596"/>
          </a:xfrm>
        </p:spPr>
        <p:txBody>
          <a:bodyPr>
            <a:normAutofit/>
          </a:bodyPr>
          <a:lstStyle/>
          <a:p>
            <a:pPr algn="ctr"/>
            <a:r>
              <a:rPr lang="ar-EG" sz="2800" b="1" dirty="0"/>
              <a:t>بهذا يكون ابن خلدون قد سبق منذ القرن الرابع عشر المذاهب الحديثة التي ترمي إلى جعل التاريخ علماً لا فناُ أدبياً.</a:t>
            </a:r>
            <a:endParaRPr lang="ar-SA" sz="2800" b="1" dirty="0"/>
          </a:p>
        </p:txBody>
      </p:sp>
      <p:sp>
        <p:nvSpPr>
          <p:cNvPr id="3" name="عنصر نائب للمحتوى 2"/>
          <p:cNvSpPr>
            <a:spLocks noGrp="1"/>
          </p:cNvSpPr>
          <p:nvPr>
            <p:ph idx="1"/>
          </p:nvPr>
        </p:nvSpPr>
        <p:spPr>
          <a:xfrm>
            <a:off x="928662" y="1785926"/>
            <a:ext cx="7429552" cy="4857784"/>
          </a:xfrm>
        </p:spPr>
        <p:txBody>
          <a:bodyPr>
            <a:normAutofit lnSpcReduction="10000"/>
          </a:bodyPr>
          <a:lstStyle/>
          <a:p>
            <a:pPr algn="ctr"/>
            <a:r>
              <a:rPr lang="ar-EG" dirty="0"/>
              <a:t>وهو يرى أن علم فلسفة التاريخ الذي أنشأه لا يقتصر على أن يسير أغوار الماضي بل يمكن من التنبؤ بالمستقبل أيضا حيث لا يضطر القارئ أن يعتقد اعتقاداً عاماً  فيما تقدم إليه من القصص وفي وسعه أن يقف على أحوال من قبله من الأيام والأجيال بل في استطاعتهم أن يتكهن بما قد يحدث في المستقبل . ويرى ابن خلدون أنه إذا كان المتكلمون والفلاسفة يستخدمون المنطق في دراسة علومهم والفقهاء يستخدمون أصول الفقه لحل المشكلات الشرعية فلم ينشأ علما لدراسة التاريخ وهذا العلم إنما ثمرته في الأخبار فقط (أي تحقيقها) كما رأيت وإن كانت مسائلة في ذاتها وفي اختصاصها شريفة لكن ثمرته تصحيح الأخبار وهي ضعيفة. ويضيف ابن خلدون أنه لاج لأن يسير الكتابة التاريخية في طريقه حسنة ولاج لأن تجتنب الأغلاط التي وقع فيها المؤرخون يجب في البداية أن يبحث الأسباب التي أدت إلى هذه الأغلاط .</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28662" y="1785926"/>
            <a:ext cx="7500990" cy="357190"/>
          </a:xfrm>
        </p:spPr>
        <p:txBody>
          <a:bodyPr>
            <a:noAutofit/>
          </a:bodyPr>
          <a:lstStyle/>
          <a:p>
            <a:pPr algn="ctr"/>
            <a:r>
              <a:rPr lang="ar-EG" sz="2800" b="1" dirty="0"/>
              <a:t>ويعطي ابن خلدون نموذجاً على تحليل الأحداث وذلك برصده الانتقال من البدو إلى الحضر عبر الملك دون اكتفاء برصد حوادث من تاريخ العرب والبربر ويتطلب ذلك نظرة واسعة للموضوع</a:t>
            </a:r>
            <a:endParaRPr lang="ar-SA" sz="2800" b="1" dirty="0"/>
          </a:p>
        </p:txBody>
      </p:sp>
      <p:sp>
        <p:nvSpPr>
          <p:cNvPr id="3" name="عنصر نائب للمحتوى 2"/>
          <p:cNvSpPr>
            <a:spLocks noGrp="1"/>
          </p:cNvSpPr>
          <p:nvPr>
            <p:ph idx="1"/>
          </p:nvPr>
        </p:nvSpPr>
        <p:spPr>
          <a:xfrm>
            <a:off x="785786" y="2357430"/>
            <a:ext cx="7786742" cy="4000528"/>
          </a:xfrm>
        </p:spPr>
        <p:txBody>
          <a:bodyPr>
            <a:normAutofit lnSpcReduction="10000"/>
          </a:bodyPr>
          <a:lstStyle/>
          <a:p>
            <a:pPr algn="ctr"/>
            <a:r>
              <a:rPr lang="ar-EG" dirty="0"/>
              <a:t>وضم التاريخ الاجتماعي والاقتصادي والسياسي والصناعي والمهني والثقافي إلى التاريخ العام، وقد ضم ابن خلدون علم العمران إلى علم التاريخ ليؤسس التاريخ الاجتماعي ويقوم بشرح أحوال العمران ( الظواهر الاجتماعية ) التمدن ( الظواهر الحضارية) وما يعرض في الاجتماع الإنساني من العوارض الذاتية (الظواهر المتغيرة) فكلما لا توجد فلسفة بلا تاريخ لا يوجد تاريخ بلا فلسفة . أن من أسباب الغلط في التاريخ " الذهول عن تبدل الأحوال في الأمم والأجيال بتبدل الإعصار ومرور الأيام</a:t>
            </a:r>
            <a:r>
              <a:rPr lang="ar-EG" baseline="30000" dirty="0"/>
              <a:t> </a:t>
            </a:r>
            <a:r>
              <a:rPr lang="ar-EG" dirty="0"/>
              <a:t>. وبهذه الطريقة  التي يبين </a:t>
            </a:r>
            <a:r>
              <a:rPr lang="ar-EG" dirty="0" err="1"/>
              <a:t>بها</a:t>
            </a:r>
            <a:r>
              <a:rPr lang="ar-EG" dirty="0"/>
              <a:t> ابن خلدون أخطاء المؤرخين إنما يحدثنا عن منهجه في التاريخ كان السلب يحيل إلي الإيجاب</a:t>
            </a:r>
            <a:endParaRPr lang="ar-SA" dirty="0"/>
          </a:p>
        </p:txBody>
      </p:sp>
    </p:spTree>
  </p:cSld>
  <p:clrMapOvr>
    <a:masterClrMapping/>
  </p:clrMapOvr>
  <p:transition>
    <p:strips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1785926"/>
            <a:ext cx="7643866" cy="1571636"/>
          </a:xfrm>
        </p:spPr>
        <p:txBody>
          <a:bodyPr>
            <a:noAutofit/>
          </a:bodyPr>
          <a:lstStyle/>
          <a:p>
            <a:pPr algn="ctr"/>
            <a:r>
              <a:rPr lang="ar-EG" sz="2800" b="1" dirty="0"/>
              <a:t>وبالتالي يمكن رصد منهج ابن خلدون العلمي عن طريق قلب أخطاء المؤرخين السابقين وتحويل عكسها إلى سمات للمنهج العلمي وفي مقدمته ذلك التحقق من صدق الروايات وفي الواقع الحسي والتاريخي لما تبين من أساليب التحيز في التاريخ والكذب في الخبر هو التشيع للآراء والمذاهب في نقل الأخبار والثقة بالناقلين دون تعديل أو تجريح والذهول عن المقاصد في الأخبار</a:t>
            </a:r>
            <a:endParaRPr lang="ar-SA" sz="2800" b="1" dirty="0"/>
          </a:p>
        </p:txBody>
      </p:sp>
      <p:sp>
        <p:nvSpPr>
          <p:cNvPr id="3" name="عنصر نائب للمحتوى 2"/>
          <p:cNvSpPr>
            <a:spLocks noGrp="1"/>
          </p:cNvSpPr>
          <p:nvPr>
            <p:ph idx="1"/>
          </p:nvPr>
        </p:nvSpPr>
        <p:spPr>
          <a:xfrm>
            <a:off x="714348" y="3571876"/>
            <a:ext cx="7715304" cy="2554287"/>
          </a:xfrm>
        </p:spPr>
        <p:txBody>
          <a:bodyPr>
            <a:normAutofit/>
          </a:bodyPr>
          <a:lstStyle/>
          <a:p>
            <a:pPr algn="ctr"/>
            <a:r>
              <a:rPr lang="ar-EG" sz="2800" dirty="0"/>
              <a:t>وتوهم الصدق وتقرب الناس لأصحاب الجاه والمراتب بالثناء والمدح والجهل بطبائع الأحوال في العمران</a:t>
            </a:r>
            <a:r>
              <a:rPr lang="ar-EG" sz="2800" baseline="30000" dirty="0"/>
              <a:t> </a:t>
            </a:r>
            <a:r>
              <a:rPr lang="ar-EG" sz="2800" dirty="0"/>
              <a:t>. وقد دفعه ذلك إلى الرحلات والأسفار إلى الشرق والغرب والشمال ( الترك والفرنجة) لاستكمال الأخبار والاعتماد على المنهج الاستقرائي لمعرفة قوانين التاريخ وإدراك العلل والأسباب .</a:t>
            </a:r>
            <a:endParaRPr lang="ar-SA" sz="2800" dirty="0"/>
          </a:p>
        </p:txBody>
      </p:sp>
    </p:spTree>
  </p:cSld>
  <p:clrMapOvr>
    <a:masterClrMapping/>
  </p:clrMapOvr>
  <p:transition>
    <p:strips dir="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428736"/>
            <a:ext cx="7643866" cy="1357322"/>
          </a:xfrm>
        </p:spPr>
        <p:txBody>
          <a:bodyPr>
            <a:noAutofit/>
          </a:bodyPr>
          <a:lstStyle/>
          <a:p>
            <a:pPr algn="ctr"/>
            <a:r>
              <a:rPr lang="ar-EG" sz="2800" b="1" dirty="0"/>
              <a:t>وكان استخدام ابن خلدون للمنهج التحليلي في كتابته للمقدمة هو ما ميزها بحث اعتبرت تأليفاً أكثر منها تجميعا تقوم على التحليل العلمي لقوانين التاريخ وعلى الوصف الموضوعي للأحداث وكأنه ينظر للتاريخ تنظيراً مباشراً دون اعتماد على السابقين إلا من اجل تمحيص الروايات السابقة.</a:t>
            </a:r>
            <a:endParaRPr lang="ar-SA" sz="2800" b="1" dirty="0"/>
          </a:p>
        </p:txBody>
      </p:sp>
      <p:sp>
        <p:nvSpPr>
          <p:cNvPr id="3" name="عنصر نائب للمحتوى 2"/>
          <p:cNvSpPr>
            <a:spLocks noGrp="1"/>
          </p:cNvSpPr>
          <p:nvPr>
            <p:ph idx="1"/>
          </p:nvPr>
        </p:nvSpPr>
        <p:spPr>
          <a:xfrm>
            <a:off x="642910" y="3000372"/>
            <a:ext cx="7929618" cy="3125791"/>
          </a:xfrm>
        </p:spPr>
        <p:txBody>
          <a:bodyPr>
            <a:noAutofit/>
          </a:bodyPr>
          <a:lstStyle/>
          <a:p>
            <a:pPr algn="ctr"/>
            <a:r>
              <a:rPr lang="ar-EG" sz="2800" dirty="0"/>
              <a:t>فمنهج ابن خلدون عقلي حسي خالص يحاول معرفة قوانين التاريخ اعتدادا على بداهة العقل ورؤية الوقائع التاريخية دون الاعتماد على الشواهد </a:t>
            </a:r>
            <a:r>
              <a:rPr lang="ar-EG" sz="2800" dirty="0" err="1"/>
              <a:t>النقلية</a:t>
            </a:r>
            <a:r>
              <a:rPr lang="ar-EG" sz="2800" dirty="0"/>
              <a:t> من السابقين. لذلك كان "ابن خلدون" أكثر تنظيما من ناحية وصف الظواهر الاجتماعية وتحويلها إلى قانون تاريخي الأمر الذي انعكس على الأسلوب وطريقة التحرير فخرجت أبواب المقدمة وفصولها فقرات طويلة متعطلة تكشف عن اتصال داخلي وتخضع لمنطق ذاتي منسق يخلو من التقسيمات والتشعيبات الخارجية ومع ذلك اتسم أسلوبه بالسجع الأدبي</a:t>
            </a:r>
            <a:endParaRPr lang="ar-SA" sz="2800" dirty="0"/>
          </a:p>
        </p:txBody>
      </p:sp>
    </p:spTree>
  </p:cSld>
  <p:clrMapOvr>
    <a:masterClrMapping/>
  </p:clrMapOvr>
  <p:transition>
    <p:strips dir="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1285860"/>
            <a:ext cx="7715304" cy="2357454"/>
          </a:xfrm>
        </p:spPr>
        <p:txBody>
          <a:bodyPr>
            <a:noAutofit/>
          </a:bodyPr>
          <a:lstStyle/>
          <a:p>
            <a:pPr algn="ctr"/>
            <a:r>
              <a:rPr lang="ar-EG" sz="2800" b="1" dirty="0"/>
              <a:t>ولم يشفع له ذلك في استعمال أسلوب عربي جاف اقرب إلى الأسلوب العلمي وإن لم يخل من بعض سمات الأسلوب الأدبي يستشهد قليلا بالشعر , ومع ذلك لم يتخل ابن خلدون عن الدقة العلمية سواء فيما يتعلق بذكر النصوص أم في موضوعية التحليلات خاصة وهو يكشف أخطاء المؤرخين السابقين لهذا كانت مكانة "ابن خلدون" في الفكر السياسي الإسلامي اللاحق مؤكدة .</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714348" y="3357562"/>
            <a:ext cx="7972452" cy="2768601"/>
          </a:xfrm>
        </p:spPr>
        <p:txBody>
          <a:bodyPr>
            <a:normAutofit/>
          </a:bodyPr>
          <a:lstStyle/>
          <a:p>
            <a:pPr algn="ctr"/>
            <a:r>
              <a:rPr lang="ar-EG" sz="2800" dirty="0"/>
              <a:t>وتميزت مقدمته كذلك بالمعلومات الوافية التي قدمها عن البربر وهم سكان افريقية الشمالية ولاسيما منذ اتصالهم بالعرب وكذلك عن البلدان والممالك المجاورة لهم وهي تكاد تكون اصدق ما كتب عنهم حتى العصور الحديثة فقد عاش ابن خلدون بين تلك القبائل فعرفها أكثر من أي مؤرخ عربي </a:t>
            </a:r>
            <a:r>
              <a:rPr lang="ar-EG" sz="2800" dirty="0" smtClean="0"/>
              <a:t>أخر</a:t>
            </a:r>
            <a:r>
              <a:rPr lang="ar-SA" sz="2800" dirty="0" smtClean="0"/>
              <a:t>.</a:t>
            </a:r>
            <a:endParaRPr lang="ar-SA" sz="2800" dirty="0"/>
          </a:p>
        </p:txBody>
      </p:sp>
    </p:spTree>
  </p:cSld>
  <p:clrMapOvr>
    <a:masterClrMapping/>
  </p:clrMapOvr>
  <p:transition>
    <p:strips dir="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857364"/>
            <a:ext cx="7572428" cy="1857388"/>
          </a:xfrm>
        </p:spPr>
        <p:txBody>
          <a:bodyPr>
            <a:noAutofit/>
          </a:bodyPr>
          <a:lstStyle/>
          <a:p>
            <a:pPr algn="ctr"/>
            <a:r>
              <a:rPr lang="ar-EG" sz="2800" b="1" dirty="0"/>
              <a:t>تلك المعايشة التي تبلورت فيما بعد في مناهج البحوث الاجتماعية في العصر الحديث كأحد أهم أساليب الحصول على المعلومات وفهم الظواهر الاجتماعية وتحليلها من داخلها وعدم الوقوف عند مرحلة أو حالة من الرصد الظاهري .</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785786" y="3571876"/>
            <a:ext cx="7786742" cy="3000396"/>
          </a:xfrm>
        </p:spPr>
        <p:txBody>
          <a:bodyPr>
            <a:normAutofit lnSpcReduction="10000"/>
          </a:bodyPr>
          <a:lstStyle/>
          <a:p>
            <a:pPr algn="ctr"/>
            <a:r>
              <a:rPr lang="ar-SA" sz="2800" dirty="0"/>
              <a:t>فامن الأمثلة التي قدمها ابن خلدون في مقدمته، بيانًا لفساد المنهج التاريخي التقليدي، ما نقله المسعودي وكثير من المؤرخين في جيوش بني إسرائيل، من أن موسى أحصاهم في التيه بعد أن أجاز من يطيق حمل السلاح خاصة من ابن عشرين فما فوقها، فكانوا ستمائة ألف أو يزيدون</a:t>
            </a:r>
            <a:r>
              <a:rPr lang="en-US" sz="2800" dirty="0"/>
              <a:t>. </a:t>
            </a:r>
            <a:br>
              <a:rPr lang="en-US" sz="2800" dirty="0"/>
            </a:br>
            <a:r>
              <a:rPr lang="en-US" sz="2800" dirty="0"/>
              <a:t/>
            </a:r>
            <a:br>
              <a:rPr lang="en-US" sz="2800" dirty="0"/>
            </a:br>
            <a:endParaRPr lang="ar-SA" sz="2800" dirty="0"/>
          </a:p>
        </p:txBody>
      </p:sp>
    </p:spTree>
  </p:cSld>
  <p:clrMapOvr>
    <a:masterClrMapping/>
  </p:clrMapOvr>
  <p:transition>
    <p:strips dir="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428736"/>
            <a:ext cx="7572428" cy="1500198"/>
          </a:xfrm>
        </p:spPr>
        <p:txBody>
          <a:bodyPr>
            <a:noAutofit/>
          </a:bodyPr>
          <a:lstStyle/>
          <a:p>
            <a:pPr algn="ctr"/>
            <a:r>
              <a:rPr lang="ar-SA" sz="2800" b="1" dirty="0"/>
              <a:t>ويكذب ابن خلدون هذا العد، على أساس تقدير مساحة العمران في مصر والشام، وعلى أساس صعوبة قتال جيش بهذا العدد في هذه العصور، ويقارنا بعدد جيوش الفرس في حرب القادسية، وهو عدد لا يزيد عن مائة وعشرين ألفًا. ثم يأتي ابن خلدون بحجة أخرى</a:t>
            </a:r>
          </a:p>
        </p:txBody>
      </p:sp>
      <p:sp>
        <p:nvSpPr>
          <p:cNvPr id="3" name="عنصر نائب للمحتوى 2"/>
          <p:cNvSpPr>
            <a:spLocks noGrp="1"/>
          </p:cNvSpPr>
          <p:nvPr>
            <p:ph idx="1"/>
          </p:nvPr>
        </p:nvSpPr>
        <p:spPr>
          <a:xfrm>
            <a:off x="714348" y="3143248"/>
            <a:ext cx="7786742" cy="2982915"/>
          </a:xfrm>
        </p:spPr>
        <p:txBody>
          <a:bodyPr>
            <a:normAutofit/>
          </a:bodyPr>
          <a:lstStyle/>
          <a:p>
            <a:pPr algn="ctr"/>
            <a:r>
              <a:rPr lang="ar-SA" sz="2800" dirty="0"/>
              <a:t>وهي أن الذين بين موسى وإسرائيل (يعقوب) هم أربعة آباء فقط، عاشوا مائتين وعشرين سنة، وكان عددهم أيام يعقوب سبعين. فمن المستحيل عقلاً أن يتناسل سبعون في مائتين وعشرين سنة… أي في أربعة أجيال فيصبحوا ستمائة ألف مقاتل.. فضلاً عمن لا يستطيع القتال</a:t>
            </a:r>
            <a:r>
              <a:rPr lang="en-US" sz="2800" dirty="0"/>
              <a:t>! </a:t>
            </a:r>
            <a:endParaRPr lang="ar-SA" sz="2800" dirty="0"/>
          </a:p>
        </p:txBody>
      </p:sp>
    </p:spTree>
  </p:cSld>
  <p:clrMapOvr>
    <a:masterClrMapping/>
  </p:clrMapOvr>
  <p:transition>
    <p:strips dir="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2428868"/>
            <a:ext cx="7429552" cy="857256"/>
          </a:xfrm>
        </p:spPr>
        <p:txBody>
          <a:bodyPr>
            <a:noAutofit/>
          </a:bodyPr>
          <a:lstStyle/>
          <a:p>
            <a:pPr algn="ctr"/>
            <a:r>
              <a:rPr lang="ar-SA" sz="2800" b="1" dirty="0"/>
              <a:t>كما اعتبر غزوات </a:t>
            </a:r>
            <a:r>
              <a:rPr lang="ar-SA" sz="2800" b="1" dirty="0" err="1"/>
              <a:t>التبابعة</a:t>
            </a:r>
            <a:r>
              <a:rPr lang="ar-SA" sz="2800" b="1" dirty="0"/>
              <a:t> ملوك اليمن لبلاد المغرب من الأخبار الواهية، يفندها بأدلة عقلية وجغرافية وسياسية، يقول ابن خلدون" ومن الأخبار الواهية للمؤرخين ما ينقلونه كافة من أخبار </a:t>
            </a:r>
            <a:r>
              <a:rPr lang="ar-SA" sz="2800" b="1" dirty="0" err="1"/>
              <a:t>التتابعة</a:t>
            </a:r>
            <a:r>
              <a:rPr lang="ar-SA" sz="2800" b="1" dirty="0"/>
              <a:t> ملوك اليمن وجزيرة العرب أنهم كانوا يغزون من قراهم باليمن إلى أفريقية والبربر من بلاد المغرب( وأنهم هم من سموهم البربر لرطانتهم ) وهذه الأخبار كلها بعيدة عن الصحة</a:t>
            </a:r>
          </a:p>
        </p:txBody>
      </p:sp>
      <p:sp>
        <p:nvSpPr>
          <p:cNvPr id="3" name="عنصر نائب للمحتوى 2"/>
          <p:cNvSpPr>
            <a:spLocks noGrp="1"/>
          </p:cNvSpPr>
          <p:nvPr>
            <p:ph idx="1"/>
          </p:nvPr>
        </p:nvSpPr>
        <p:spPr>
          <a:xfrm>
            <a:off x="857224" y="3429000"/>
            <a:ext cx="7643866" cy="3429000"/>
          </a:xfrm>
        </p:spPr>
        <p:txBody>
          <a:bodyPr>
            <a:normAutofit/>
          </a:bodyPr>
          <a:lstStyle/>
          <a:p>
            <a:pPr algn="ctr"/>
            <a:r>
              <a:rPr lang="ar-SA" sz="2800" dirty="0"/>
              <a:t>عريقة في الوهم والغلط أشبه بحديث القصص الموضوعة، وذلك أن ملوك </a:t>
            </a:r>
            <a:r>
              <a:rPr lang="ar-SA" sz="2800" dirty="0" err="1"/>
              <a:t>التبابعة</a:t>
            </a:r>
            <a:r>
              <a:rPr lang="ar-SA" sz="2800" dirty="0"/>
              <a:t> إنما كان بجزيرة العرب، وقرارهم وكراسيهم بصنعاء باليمن، وجزيرة العرب يحيط </a:t>
            </a:r>
            <a:r>
              <a:rPr lang="ar-SA" sz="2800" dirty="0" err="1"/>
              <a:t>بها</a:t>
            </a:r>
            <a:r>
              <a:rPr lang="ar-SA" sz="2800" dirty="0"/>
              <a:t> البحر من ثلاث جهاتها، بحر الهند من الجنوب وبحر فارس الهابط من البصرة من المشرق، وبحر السويس(يقصد البحر الأحمر) الهابط منه إلى السويس من أعمال مصر من جهة المغرب كما تراه في مصور الجغرافيا.</a:t>
            </a:r>
            <a:endParaRPr lang="en-US" sz="2800" dirty="0"/>
          </a:p>
          <a:p>
            <a:endParaRPr lang="ar-SA" dirty="0"/>
          </a:p>
        </p:txBody>
      </p:sp>
    </p:spTree>
  </p:cSld>
  <p:clrMapOvr>
    <a:masterClrMapping/>
  </p:clrMapOvr>
  <p:transition>
    <p:strips dir="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28662" y="1928802"/>
            <a:ext cx="7358114" cy="1357322"/>
          </a:xfrm>
        </p:spPr>
        <p:txBody>
          <a:bodyPr>
            <a:noAutofit/>
          </a:bodyPr>
          <a:lstStyle/>
          <a:p>
            <a:pPr algn="ctr"/>
            <a:r>
              <a:rPr lang="ar-SA" sz="2800" b="1" dirty="0"/>
              <a:t>ولا شك أن هذه الرواية تحمل في طياتها ما يهدمها من أساسها وأن اليمن بعيدة المغرب ويستحيل في تلك الفترة وبالوسائل المتوفرة أن يقطع جيش تلك المسافة دون أن يهلك.</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785786" y="3071810"/>
            <a:ext cx="7643866" cy="3054353"/>
          </a:xfrm>
        </p:spPr>
        <p:txBody>
          <a:bodyPr>
            <a:normAutofit fontScale="85000" lnSpcReduction="20000"/>
          </a:bodyPr>
          <a:lstStyle/>
          <a:p>
            <a:pPr algn="ctr"/>
            <a:r>
              <a:rPr lang="ar-EG" sz="3300" dirty="0"/>
              <a:t>ﻋﻠﻰ ذﻟﻚ نجدﻩ يذكر ﺄﻣﺜﻠﺔ ﺗﺎرﻴخية وﺳﻴﺎﺳﻴﺔ ﺗﻔﺴر</a:t>
            </a:r>
            <a:r>
              <a:rPr lang="ar-SA" sz="3300" dirty="0"/>
              <a:t>المغالط </a:t>
            </a:r>
            <a:r>
              <a:rPr lang="ar-SA" sz="3300" dirty="0" err="1"/>
              <a:t>التى</a:t>
            </a:r>
            <a:r>
              <a:rPr lang="ar-SA" sz="3300" dirty="0"/>
              <a:t> يتورط </a:t>
            </a:r>
            <a:r>
              <a:rPr lang="ar-SA" sz="3300" dirty="0" smtClean="0"/>
              <a:t>فيها</a:t>
            </a:r>
            <a:r>
              <a:rPr lang="ar-EG" sz="3300" dirty="0" smtClean="0"/>
              <a:t>ﻋﻠﻴﻪ </a:t>
            </a:r>
            <a:r>
              <a:rPr lang="ar-SA" sz="3300" dirty="0" smtClean="0"/>
              <a:t> </a:t>
            </a:r>
            <a:r>
              <a:rPr lang="ar-SA" sz="3300" dirty="0"/>
              <a:t>المؤرخ </a:t>
            </a:r>
            <a:r>
              <a:rPr lang="ar-EG" sz="3300" dirty="0"/>
              <a:t>أو </a:t>
            </a:r>
            <a:r>
              <a:rPr lang="ar-EG" sz="3300" dirty="0" err="1" smtClean="0"/>
              <a:t>ا</a:t>
            </a:r>
            <a:r>
              <a:rPr lang="ar-SA" sz="3300" dirty="0" smtClean="0"/>
              <a:t>لا</a:t>
            </a:r>
            <a:r>
              <a:rPr lang="ar-EG" sz="3300" dirty="0" err="1" smtClean="0"/>
              <a:t>ﺧﺒﺎري</a:t>
            </a:r>
            <a:r>
              <a:rPr lang="ar-EG" sz="3300" dirty="0" smtClean="0"/>
              <a:t> </a:t>
            </a:r>
            <a:r>
              <a:rPr lang="ar-EG" sz="3300" dirty="0"/>
              <a:t>أﺛﻨﺎء ﻧﻘﻞ الخبر، وﻣﺜﺎل ذﻟﻚ ﺣﺪﻳﺜﻪ ﻋﻦ ﺟﻴﻮش بني إﺳﺮاﺋﻴﻞ زﻣﻦ ﻣﻮﺳﻰ </a:t>
            </a:r>
            <a:r>
              <a:rPr lang="ar-SA" sz="3300" dirty="0" smtClean="0"/>
              <a:t>عليه </a:t>
            </a:r>
            <a:r>
              <a:rPr lang="ar-EG" sz="3300" dirty="0" err="1" smtClean="0"/>
              <a:t>اﻟﺴ</a:t>
            </a:r>
            <a:r>
              <a:rPr lang="ar-EG" sz="3300" dirty="0" smtClean="0"/>
              <a:t>ﻼم </a:t>
            </a:r>
            <a:r>
              <a:rPr lang="ar-EG" sz="3300" dirty="0" err="1"/>
              <a:t>ﻣ</a:t>
            </a:r>
            <a:r>
              <a:rPr lang="ar-EG" sz="3300" dirty="0"/>
              <a:t>ﻦ ﺣﻴﺚ اﻟﻌﺪد</a:t>
            </a:r>
            <a:r>
              <a:rPr lang="en-US" sz="3300" dirty="0" smtClean="0"/>
              <a:t>  </a:t>
            </a:r>
            <a:r>
              <a:rPr lang="ar-SA" sz="3300" dirty="0" smtClean="0"/>
              <a:t>والعدة والعتاد </a:t>
            </a:r>
            <a:r>
              <a:rPr lang="en-US" sz="3300" dirty="0" smtClean="0"/>
              <a:t>  </a:t>
            </a:r>
            <a:endParaRPr lang="en-US" sz="3300" dirty="0"/>
          </a:p>
          <a:p>
            <a:pPr algn="ctr"/>
            <a:r>
              <a:rPr lang="ar-EG" sz="3300" dirty="0" smtClean="0"/>
              <a:t>وأﺧﺒﺎر </a:t>
            </a:r>
            <a:r>
              <a:rPr lang="ar-EG" sz="3300" dirty="0"/>
              <a:t>ﻣﻠﻮك اﻟﻴﻤﻦ، وﺟﺰﻳﺮة اﻟﻌﺮب وﺟﻨﻮد ﺳﻠﻴﻤﺎن وﻣﺪى صحة غزوتهم وﻣﻮاﻗﻔﻬﻢ وردود أفعالهم , ، وأهمية ﺳير اﻷﻧﺒﻴﺎء في ﺗﺸﻜﻴﻞ الخبر التاريخي وأﻣﻮال الجباية وﺧﺮاج اﻟﺴﻠﻄﺎن وﻧﻔﻘﺎت المترفين وﺑﻀﺎﺋﻊ الموسرين</a:t>
            </a:r>
            <a:r>
              <a:rPr lang="en-US" sz="3300" dirty="0" smtClean="0"/>
              <a:t> </a:t>
            </a:r>
            <a:r>
              <a:rPr lang="ar-EG" sz="3300" dirty="0"/>
              <a:t> </a:t>
            </a:r>
            <a:endParaRPr lang="en-US" sz="3300" dirty="0"/>
          </a:p>
          <a:p>
            <a:endParaRPr lang="ar-SA" dirty="0"/>
          </a:p>
        </p:txBody>
      </p:sp>
    </p:spTree>
  </p:cSld>
  <p:clrMapOvr>
    <a:masterClrMapping/>
  </p:clrMapOvr>
  <p:transition>
    <p:strips dir="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500042"/>
            <a:ext cx="7572428" cy="2000264"/>
          </a:xfrm>
        </p:spPr>
        <p:txBody>
          <a:bodyPr>
            <a:normAutofit/>
          </a:bodyPr>
          <a:lstStyle/>
          <a:p>
            <a:pPr algn="ctr"/>
            <a:r>
              <a:rPr lang="ar-EG" sz="2800" b="1" dirty="0" err="1"/>
              <a:t>الي</a:t>
            </a:r>
            <a:r>
              <a:rPr lang="ar-EG" sz="2800" b="1" dirty="0"/>
              <a:t> غير ذﻟﻚ ﻣﻦ </a:t>
            </a:r>
            <a:r>
              <a:rPr lang="ar-EG" sz="2800" b="1" dirty="0" err="1"/>
              <a:t>ا</a:t>
            </a:r>
            <a:r>
              <a:rPr lang="ar-EG" sz="2800" b="1" dirty="0"/>
              <a:t>ﻷ</a:t>
            </a:r>
            <a:r>
              <a:rPr lang="ar-EG" sz="2800" b="1" dirty="0" err="1"/>
              <a:t>ﺧﺒﺎر</a:t>
            </a:r>
            <a:r>
              <a:rPr lang="ar-EG" sz="2800" b="1" dirty="0"/>
              <a:t> اﻟﻮاﻫﻴﺔ للمؤرخين "وﻫﺬﻩ اﻷﺧﺒﺎر ﻛﻠها بعيدة عن الصحة عريقة في الوهم  </a:t>
            </a:r>
            <a:r>
              <a:rPr lang="en-US" sz="2800" b="1" dirty="0"/>
              <a:t/>
            </a:r>
            <a:br>
              <a:rPr lang="en-US" sz="2800" b="1" dirty="0"/>
            </a:br>
            <a:r>
              <a:rPr lang="ar-EG" sz="2800" b="1" dirty="0"/>
              <a:t>  واﻟﻐﻠﻂ وأﺷﺒﻪ ﺑﺄﺣﺎدﻳﺚ اﻟﻘﺼﺺ اﻟﻤﻮﺿﻮﻋﺔ .</a:t>
            </a:r>
            <a:r>
              <a:rPr lang="en-US" sz="2800" b="1" dirty="0" smtClean="0"/>
              <a:t> </a:t>
            </a:r>
            <a:r>
              <a:rPr lang="ar-EG" sz="2800" b="1" dirty="0"/>
              <a:t> </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785786" y="2071678"/>
            <a:ext cx="7643866" cy="4429156"/>
          </a:xfrm>
        </p:spPr>
        <p:txBody>
          <a:bodyPr>
            <a:normAutofit fontScale="92500" lnSpcReduction="10000"/>
          </a:bodyPr>
          <a:lstStyle/>
          <a:p>
            <a:pPr algn="ctr"/>
            <a:r>
              <a:rPr lang="ar-EG" sz="3000" dirty="0"/>
              <a:t>وإيمانا ﻣﻨﻪ أن اﻟﺘﺎرﻳﺦ ﻟﻴﺲ ﺳﺮد أﺣﺪاث </a:t>
            </a:r>
            <a:r>
              <a:rPr lang="ar-EG" sz="3000" dirty="0" err="1"/>
              <a:t>و</a:t>
            </a:r>
            <a:r>
              <a:rPr lang="ar-EG" sz="3000" dirty="0"/>
              <a:t> أﺧﺒﺎر </a:t>
            </a:r>
            <a:r>
              <a:rPr lang="ar-EG" sz="3000" dirty="0" err="1"/>
              <a:t>وﻣﺮوﻳﺎت</a:t>
            </a:r>
            <a:r>
              <a:rPr lang="ar-EG" sz="3000" dirty="0"/>
              <a:t> ﻓﺤﺴﺐ، ﺑﻞ ﻫﻮ محاولة ﻓﻬﻢ</a:t>
            </a:r>
            <a:endParaRPr lang="en-US" sz="3000" dirty="0"/>
          </a:p>
          <a:p>
            <a:pPr algn="ctr"/>
            <a:r>
              <a:rPr lang="ar-EG" sz="3000" dirty="0"/>
              <a:t>ﺑﺎﻃﻦ </a:t>
            </a:r>
            <a:r>
              <a:rPr lang="ar-EG" sz="3000" dirty="0" err="1"/>
              <a:t>ا</a:t>
            </a:r>
            <a:r>
              <a:rPr lang="ar-EG" sz="3000" dirty="0"/>
              <a:t>ﻷ</a:t>
            </a:r>
            <a:r>
              <a:rPr lang="ar-EG" sz="3000" dirty="0" err="1"/>
              <a:t>ﺷﻴﺎء</a:t>
            </a:r>
            <a:r>
              <a:rPr lang="ar-EG" sz="3000" dirty="0"/>
              <a:t> وﺳيرها وﻣﻘﺎﻳﺴﺘﻬﺎ بغيرها لمعرفة أسبابها وﻣﺴﺒﺒﺎتها ، وﻻ ﻳﺘﺄني ﻟﻠﻤﺆرخ ذﻟﻚ</a:t>
            </a:r>
            <a:endParaRPr lang="en-US" sz="3000" dirty="0"/>
          </a:p>
          <a:p>
            <a:pPr algn="ctr"/>
            <a:r>
              <a:rPr lang="ar-EG" sz="3000" dirty="0"/>
              <a:t>إﻻ </a:t>
            </a:r>
            <a:r>
              <a:rPr lang="ar-EG" sz="3000" dirty="0" err="1"/>
              <a:t>إ</a:t>
            </a:r>
            <a:r>
              <a:rPr lang="ar-EG" sz="3000" dirty="0"/>
              <a:t>ذا ﻛﺎن ﻗﺎدرا ﻋﻠﻰ الحياد والموضوعية والمقارنة واﻟﺘﺤﺮي واﻟﺘﻤﻴﻴﺰ واﻟﺘﻤﺤﻴﺺ واﻟﺘﺪﻗﻴﻖ </a:t>
            </a:r>
            <a:r>
              <a:rPr lang="ar-EG" sz="3000" dirty="0" smtClean="0"/>
              <a:t>في </a:t>
            </a:r>
            <a:r>
              <a:rPr lang="ar-EG" sz="3000" dirty="0"/>
              <a:t>الخبر، ﻣﻦ </a:t>
            </a:r>
            <a:r>
              <a:rPr lang="ar-EG" sz="3000" dirty="0" err="1"/>
              <a:t>ﺧ</a:t>
            </a:r>
            <a:r>
              <a:rPr lang="ar-EG" sz="3000" dirty="0"/>
              <a:t>ﻼل ﻋﻠﻢ اﻟﺘﻌﺪﻳﻞ والدراية والروية وعلم الأنساب وكلها ﻋﻠﻮم ﻋﺮﺑﻴﺔ </a:t>
            </a:r>
            <a:r>
              <a:rPr lang="ar-EG" sz="3000" dirty="0" err="1"/>
              <a:t>إﺳ</a:t>
            </a:r>
            <a:r>
              <a:rPr lang="ar-EG" sz="3000" dirty="0"/>
              <a:t>ﻼ</a:t>
            </a:r>
            <a:r>
              <a:rPr lang="ar-EG" sz="3000" dirty="0" err="1"/>
              <a:t>ﻣﻴﺔ</a:t>
            </a:r>
            <a:endParaRPr lang="en-US" sz="3000" dirty="0"/>
          </a:p>
          <a:p>
            <a:pPr algn="ctr"/>
            <a:r>
              <a:rPr lang="ar-EG" sz="3000" dirty="0"/>
              <a:t>ﺻﺮﻓﺔ وﻇﻔﻬﺎ ﺻﺎﺣﺐ المقدمة ابن خلدون</a:t>
            </a:r>
            <a:endParaRPr lang="en-US" sz="3000" dirty="0"/>
          </a:p>
          <a:p>
            <a:pPr algn="ctr"/>
            <a:r>
              <a:rPr lang="ar-EG" sz="3000" dirty="0"/>
              <a:t>واﺳﺘﻔﺎد ﻣﻨﻬﺎ ﻣﻦ أﺟﻞ ﺗﺪﻗﻴﻖ اﻟﻨﻈﺮ في الخبر اﻟﺬي ﻻ ﻳﺪل ﺿﺮورة ﻋﻠﻰ أﻧﻪ دوﻣﺎ ﻣﻄﺎﺑﻖ ﻟﻠﻮاﻗﻊ.</a:t>
            </a:r>
            <a:endParaRPr lang="en-US" sz="3000" dirty="0"/>
          </a:p>
          <a:p>
            <a:endParaRPr lang="ar-SA" dirty="0"/>
          </a:p>
        </p:txBody>
      </p:sp>
    </p:spTree>
  </p:cSld>
  <p:clrMapOvr>
    <a:masterClrMapping/>
  </p:clrMapOvr>
  <p:transition>
    <p:strips dir="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1214422"/>
            <a:ext cx="7429552" cy="1143000"/>
          </a:xfrm>
        </p:spPr>
        <p:txBody>
          <a:bodyPr>
            <a:noAutofit/>
          </a:bodyPr>
          <a:lstStyle/>
          <a:p>
            <a:pPr algn="ctr"/>
            <a:r>
              <a:rPr lang="ar-EG" sz="2800" b="1" dirty="0"/>
              <a:t>فا إذن اﻟﺘﺎرﻳﺦ ﻟﻴﺲ سرد للأحداث أو إيراد للحكم والعبر </a:t>
            </a:r>
            <a:r>
              <a:rPr lang="ar-EG" sz="2800" b="1" dirty="0" err="1"/>
              <a:t>و</a:t>
            </a:r>
            <a:r>
              <a:rPr lang="ar-EG" sz="2800" b="1" dirty="0"/>
              <a:t> المواعظ بل يعتبر علما </a:t>
            </a:r>
            <a:r>
              <a:rPr lang="ar-EG" sz="2800" b="1" dirty="0" err="1"/>
              <a:t>و</a:t>
            </a:r>
            <a:r>
              <a:rPr lang="ar-EG" sz="2800" b="1" dirty="0"/>
              <a:t> فنا ومستقلا بذاته  ذلك أن التاريخ يعد</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857224" y="2143116"/>
            <a:ext cx="7358114" cy="3757626"/>
          </a:xfrm>
        </p:spPr>
        <p:txBody>
          <a:bodyPr>
            <a:noAutofit/>
          </a:bodyPr>
          <a:lstStyle/>
          <a:p>
            <a:pPr algn="ctr"/>
            <a:r>
              <a:rPr lang="ar-EG" sz="2800" dirty="0"/>
              <a:t>مفصلا ﻣﻦ ﻣﻔﺎﺻﻞ اﻟﻌﻠﻮم اﻟﺪﻳﻨﻴﺔ ﻓﻬﻮ ﻋﻨﺪﻫﻢ ﻣﻦ اﻟﻮﺳﺎﺋﻞ </a:t>
            </a:r>
            <a:r>
              <a:rPr lang="ar-EG" sz="2800" dirty="0" err="1"/>
              <a:t>وا</a:t>
            </a:r>
            <a:r>
              <a:rPr lang="ar-EG" sz="2800" dirty="0"/>
              <a:t>ﻵ</a:t>
            </a:r>
            <a:r>
              <a:rPr lang="ar-EG" sz="2800" dirty="0" err="1"/>
              <a:t>ﻟﻴﺎت</a:t>
            </a:r>
            <a:r>
              <a:rPr lang="ar-EG" sz="2800" dirty="0"/>
              <a:t> اﻟﻔﺎﻋﻠﺔ في ﻇﺎﻫﺮة اﻟﺘﺪوﻳﻦ،</a:t>
            </a:r>
            <a:endParaRPr lang="en-US" sz="2800" dirty="0"/>
          </a:p>
          <a:p>
            <a:pPr algn="ctr"/>
            <a:r>
              <a:rPr lang="ar-EG" sz="2800" dirty="0"/>
              <a:t>ولم ﻳﺒﻖ اﻟﺘﺎرﻳﺦ في المدونة الخلدونية ﻣﻘﺼﻮرا ﻋﻠﻰ ﻣﺪح اﻟﺴﺎﺳﺔ والملوك واﻟﻮﻗﻮف ﻋﻠﻰ رﺟﺎل اﻟﻌﺮش </a:t>
            </a:r>
            <a:r>
              <a:rPr lang="ar-EG" sz="2800" dirty="0" err="1"/>
              <a:t>و</a:t>
            </a:r>
            <a:r>
              <a:rPr lang="ar-EG" sz="2800" dirty="0"/>
              <a:t> </a:t>
            </a:r>
            <a:r>
              <a:rPr lang="ar-EG" sz="2800" dirty="0" err="1"/>
              <a:t>واﻟﺒ</a:t>
            </a:r>
            <a:r>
              <a:rPr lang="ar-EG" sz="2800" dirty="0"/>
              <a:t>ﻼط وأﻓﺮاد اﻟﻌﺎﺋﻠﺔ الحاكمة</a:t>
            </a:r>
            <a:endParaRPr lang="en-US" sz="2800" dirty="0"/>
          </a:p>
          <a:p>
            <a:pPr algn="ctr"/>
            <a:r>
              <a:rPr lang="ar-EG" sz="2800" dirty="0"/>
              <a:t>ﺑﻞ أﺻﺒﺢ ﻳﻬﺘﻢ ﺑﺎﻟﺸﻌﻮب </a:t>
            </a:r>
            <a:r>
              <a:rPr lang="ar-EG" sz="2800" dirty="0" err="1"/>
              <a:t>وا</a:t>
            </a:r>
            <a:r>
              <a:rPr lang="ar-EG" sz="2800" dirty="0"/>
              <a:t>ﻷﻣﻢ </a:t>
            </a:r>
            <a:r>
              <a:rPr lang="ar-EG" sz="2800" dirty="0" err="1"/>
              <a:t>و</a:t>
            </a:r>
            <a:r>
              <a:rPr lang="ar-EG" sz="2800" dirty="0"/>
              <a:t> ﺑﻨﻤﻮ الحضارات وﺗﻘﻬﻘﺮﻫﺎ وﺑﻴﺎن أﺳﺒﺎب ذﻟﻚ، ﻳﻀﺎف </a:t>
            </a:r>
            <a:r>
              <a:rPr lang="ar-EG" sz="2800" dirty="0" err="1"/>
              <a:t>الي</a:t>
            </a:r>
            <a:r>
              <a:rPr lang="ar-EG" sz="2800" dirty="0"/>
              <a:t> ذﻟﻚ</a:t>
            </a:r>
            <a:endParaRPr lang="en-US" sz="2800" dirty="0"/>
          </a:p>
          <a:p>
            <a:pPr algn="ctr"/>
            <a:r>
              <a:rPr lang="ar-EG" sz="2800" dirty="0"/>
              <a:t>اﻫﺘﻤﺎﻣﻪ ﺑﻨﺸﺄة اﻟﺪول في ﻣﺮاﺣﻠﻬﺎ وﻛﻴﻔﻴﺔ ﺳﻘﻮﻃﻬﺎ وﻋﻮاﻣﻞ </a:t>
            </a:r>
            <a:r>
              <a:rPr lang="ar-EG" sz="2800" dirty="0" err="1"/>
              <a:t>ﺗ</a:t>
            </a:r>
            <a:r>
              <a:rPr lang="ar-EG" sz="2800" dirty="0"/>
              <a:t>ﻼ</a:t>
            </a:r>
            <a:r>
              <a:rPr lang="ar-EG" sz="2800" dirty="0" err="1"/>
              <a:t>ﺷﻴﻬﺎ</a:t>
            </a:r>
            <a:r>
              <a:rPr lang="ar-EG" sz="2800" dirty="0"/>
              <a:t> </a:t>
            </a:r>
            <a:r>
              <a:rPr lang="ar-EG" sz="2800" dirty="0" smtClean="0"/>
              <a:t>وإﺑﺎدتها</a:t>
            </a:r>
            <a:r>
              <a:rPr lang="ar-SA" sz="2800" dirty="0" smtClean="0"/>
              <a:t> .</a:t>
            </a:r>
            <a:endParaRPr lang="en-US" sz="2800" dirty="0"/>
          </a:p>
          <a:p>
            <a:pPr>
              <a:buNone/>
            </a:pPr>
            <a:endParaRPr lang="ar-SA" sz="2800" dirty="0"/>
          </a:p>
        </p:txBody>
      </p:sp>
    </p:spTree>
  </p:cSld>
  <p:clrMapOvr>
    <a:masterClrMapping/>
  </p:clrMapOvr>
  <p:transition>
    <p:strips dir="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57224" y="1857364"/>
            <a:ext cx="7286676" cy="274654"/>
          </a:xfrm>
        </p:spPr>
        <p:txBody>
          <a:bodyPr>
            <a:noAutofit/>
          </a:bodyPr>
          <a:lstStyle/>
          <a:p>
            <a:pPr algn="ctr"/>
            <a:r>
              <a:rPr lang="ar-EG" sz="2800" b="1" dirty="0"/>
              <a:t>وبدا لابن خلدون أن اﻟﺘﺎرﻳﺦ ﻫﻮ اﻟﺬي</a:t>
            </a:r>
            <a:r>
              <a:rPr lang="en-US" sz="2800" b="1" dirty="0"/>
              <a:t/>
            </a:r>
            <a:br>
              <a:rPr lang="en-US" sz="2800" b="1" dirty="0"/>
            </a:br>
            <a:r>
              <a:rPr lang="ar-EG" sz="2800" b="1" dirty="0"/>
              <a:t>ﻳﻌﺎلج </a:t>
            </a:r>
            <a:r>
              <a:rPr lang="ar-EG" sz="2800" b="1" dirty="0" err="1"/>
              <a:t>ا</a:t>
            </a:r>
            <a:r>
              <a:rPr lang="ar-EG" sz="2800" b="1" dirty="0"/>
              <a:t>ﻷﺑﻌﺎد اﻟﺴﻴﺎﺳﻴﺔ </a:t>
            </a:r>
            <a:r>
              <a:rPr lang="ar-EG" sz="2800" b="1" dirty="0" err="1"/>
              <a:t>والأﻗﺘﺼﺎدﻳﺔ</a:t>
            </a:r>
            <a:r>
              <a:rPr lang="ar-EG" sz="2800" b="1" dirty="0"/>
              <a:t> </a:t>
            </a:r>
            <a:r>
              <a:rPr lang="ar-SA" sz="2800" b="1" dirty="0" smtClean="0"/>
              <a:t> </a:t>
            </a:r>
            <a:r>
              <a:rPr lang="ar-EG" sz="2800" b="1" dirty="0" smtClean="0"/>
              <a:t>والحضارية و</a:t>
            </a:r>
            <a:r>
              <a:rPr lang="ar-SA" sz="2800" b="1" dirty="0" smtClean="0"/>
              <a:t> </a:t>
            </a:r>
            <a:r>
              <a:rPr lang="ar-EG" sz="2800" b="1" dirty="0" smtClean="0"/>
              <a:t>اﻻ</a:t>
            </a:r>
            <a:r>
              <a:rPr lang="ar-EG" sz="2800" b="1" dirty="0" err="1" smtClean="0"/>
              <a:t>ﺟﺘﻤﺎﻋﻴﺔ</a:t>
            </a:r>
            <a:r>
              <a:rPr lang="ar-EG" sz="2800" b="1" dirty="0" smtClean="0"/>
              <a:t> </a:t>
            </a:r>
            <a:r>
              <a:rPr lang="ar-EG" sz="2800" b="1" dirty="0"/>
              <a:t>ﺑﻌﺪﻣﺎ ﻛﺎن ﻣﻘﺼﻮرا ﻋﻠﻰ المؤسسة اﻟﺪﻳﻨﻴﺔ.</a:t>
            </a:r>
            <a:endParaRPr lang="ar-SA" sz="2800" b="1" dirty="0"/>
          </a:p>
        </p:txBody>
      </p:sp>
      <p:sp>
        <p:nvSpPr>
          <p:cNvPr id="3" name="عنصر نائب للمحتوى 2"/>
          <p:cNvSpPr>
            <a:spLocks noGrp="1"/>
          </p:cNvSpPr>
          <p:nvPr>
            <p:ph idx="1"/>
          </p:nvPr>
        </p:nvSpPr>
        <p:spPr>
          <a:xfrm>
            <a:off x="642910" y="2143116"/>
            <a:ext cx="7929618" cy="4286280"/>
          </a:xfrm>
        </p:spPr>
        <p:txBody>
          <a:bodyPr>
            <a:noAutofit/>
          </a:bodyPr>
          <a:lstStyle/>
          <a:p>
            <a:pPr algn="ctr"/>
            <a:r>
              <a:rPr lang="ar-EG" sz="2400" dirty="0"/>
              <a:t>إن دراﺳﺔ ﻫﺬﻩ اﻟﻮﺛﺎﺋﻖ والمراسلات </a:t>
            </a:r>
            <a:r>
              <a:rPr lang="ar-EG" sz="2400" dirty="0" err="1"/>
              <a:t>وا</a:t>
            </a:r>
            <a:r>
              <a:rPr lang="ar-EG" sz="2400" dirty="0"/>
              <a:t>ﻷ</a:t>
            </a:r>
            <a:r>
              <a:rPr lang="ar-EG" sz="2400" dirty="0" err="1"/>
              <a:t>ﺣﺪاث</a:t>
            </a:r>
            <a:r>
              <a:rPr lang="ar-EG" sz="2400" dirty="0"/>
              <a:t> اﻟﺘﺎريخية واﻟﺴيرة اﻟﻨﺒﻮﻳﺔ ﻣﻦ ﻗبل ابن خلدون يعد أمرا هام</a:t>
            </a:r>
            <a:endParaRPr lang="en-US" sz="2400" dirty="0"/>
          </a:p>
          <a:p>
            <a:pPr algn="ctr"/>
            <a:r>
              <a:rPr lang="ar-EG" sz="2400" dirty="0" smtClean="0"/>
              <a:t>ﻟﺴﻮف </a:t>
            </a:r>
            <a:r>
              <a:rPr lang="ar-EG" sz="2400" dirty="0"/>
              <a:t>ﻳﻜﺸﻒ اﻟﻌﺪﻳﺪ ﻣﻦ ﺟﻮاﻧﺐ ﻣﺎزاﻟﺖ ﻏﺎﻣﻀﺔ وﻣﺮﺑﻜﺔ في ﺗاريخنا وﺣﻀﺎرﺗﻨﺎ اﻟﻌﺮﺑﻴﺔ </a:t>
            </a:r>
            <a:r>
              <a:rPr lang="ar-EG" sz="2400" dirty="0" err="1"/>
              <a:t>ا</a:t>
            </a:r>
            <a:r>
              <a:rPr lang="ar-EG" sz="2400" dirty="0"/>
              <a:t>ﻹﺳﻼ</a:t>
            </a:r>
            <a:r>
              <a:rPr lang="ar-EG" sz="2400" dirty="0" err="1"/>
              <a:t>ﻣﻴﺔ</a:t>
            </a:r>
            <a:r>
              <a:rPr lang="ar-EG" sz="2400" dirty="0"/>
              <a:t>، ﻓﺄﻇﻬﺮ اﻟﺮﺟﻞ</a:t>
            </a:r>
            <a:endParaRPr lang="en-US" sz="2400" dirty="0"/>
          </a:p>
          <a:p>
            <a:pPr algn="ctr"/>
            <a:r>
              <a:rPr lang="ar-EG" sz="2400" dirty="0"/>
              <a:t>اﻟﻌﺪﻳﺪ ﻣﻦ </a:t>
            </a:r>
            <a:r>
              <a:rPr lang="ar-EG" sz="2400" dirty="0" err="1"/>
              <a:t>ا</a:t>
            </a:r>
            <a:r>
              <a:rPr lang="ar-EG" sz="2400" dirty="0"/>
              <a:t>ﻷﻋﻼم واﻟﺮواة ورﺟﺎﻻت الحديث وأسماء اﻟﻘﺎدة </a:t>
            </a:r>
            <a:r>
              <a:rPr lang="ar-EG" sz="2400" dirty="0" err="1"/>
              <a:t>اﻟﻌﺴﻜﺮين</a:t>
            </a:r>
            <a:r>
              <a:rPr lang="ar-EG" sz="2400" dirty="0"/>
              <a:t> وﻋﻤال الجزية </a:t>
            </a:r>
            <a:r>
              <a:rPr lang="ar-EG" sz="2400" dirty="0" err="1"/>
              <a:t>و</a:t>
            </a:r>
            <a:r>
              <a:rPr lang="ar-EG" sz="2400" dirty="0"/>
              <a:t> جباة الخراج ورؤساء القبائل</a:t>
            </a:r>
            <a:endParaRPr lang="en-US" sz="2400" dirty="0"/>
          </a:p>
          <a:p>
            <a:pPr algn="ctr"/>
            <a:r>
              <a:rPr lang="ar-EG" sz="2400" dirty="0"/>
              <a:t>وأﺷﻜﺎل المعاﻫﺪات </a:t>
            </a:r>
            <a:r>
              <a:rPr lang="ar-EG" sz="2400" dirty="0" err="1"/>
              <a:t>وا</a:t>
            </a:r>
            <a:r>
              <a:rPr lang="ar-EG" sz="2400" dirty="0"/>
              <a:t>ﻷﺣﻼف وأسماء الملوك </a:t>
            </a:r>
            <a:r>
              <a:rPr lang="ar-EG" sz="2400" dirty="0" err="1"/>
              <a:t>وا</a:t>
            </a:r>
            <a:r>
              <a:rPr lang="ar-EG" sz="2400" dirty="0"/>
              <a:t>ﻷﻣﺮاء ، وأسماء المدن والموثيق وزﻋﻤﺎء اﻷدﻳﺎن وأﻫﻞ اﻟﺬمة واﻟﻘﺮى واﻟﻘﺒﺎﺋﻞ واﻟﺒﻄﻮن وﻋﻠﻢ اﻷﻧﺴﺎب،</a:t>
            </a:r>
            <a:endParaRPr lang="en-US" sz="2400" dirty="0"/>
          </a:p>
          <a:p>
            <a:pPr algn="ctr"/>
            <a:r>
              <a:rPr lang="ar-EG" sz="2400" dirty="0" smtClean="0"/>
              <a:t>وﻗﺪ </a:t>
            </a:r>
            <a:r>
              <a:rPr lang="ar-EG" sz="2400" dirty="0"/>
              <a:t>قدم وﺻﻔﺎت ﻟﻌﺎدات وﺗﻘﺎﻟﻴﺪ وﻃﺮاﺋﻖ ﻋﻴﺶ ﻟﺸﻌﻮب ﻓﺎرﺳﻴﺔ وروﻣﻴﺔ وﻗﺒﻄﻴﺔ وﻳﻬﻮدﻳﺔ وﺑﺮﺑﺮﻳﺔ وﺣﻀﺎرﻳﺔ وغيرها</a:t>
            </a:r>
            <a:endParaRPr lang="en-US" sz="2400" dirty="0"/>
          </a:p>
          <a:p>
            <a:pPr algn="ctr"/>
            <a:endParaRPr lang="ar-SA" sz="2400" dirty="0"/>
          </a:p>
        </p:txBody>
      </p:sp>
    </p:spTree>
  </p:cSld>
  <p:clrMapOvr>
    <a:masterClrMapping/>
  </p:clrMapOvr>
  <p:transition>
    <p:strips dir="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3108" y="1571612"/>
            <a:ext cx="8229600" cy="560406"/>
          </a:xfrm>
        </p:spPr>
        <p:txBody>
          <a:bodyPr>
            <a:normAutofit fontScale="90000"/>
          </a:bodyPr>
          <a:lstStyle/>
          <a:p>
            <a:r>
              <a:rPr lang="ar-EG" b="1" dirty="0"/>
              <a:t>أهمية مقدمة ابن خلدون :</a:t>
            </a:r>
            <a:r>
              <a:rPr lang="en-US" dirty="0"/>
              <a:t/>
            </a:r>
            <a:br>
              <a:rPr lang="en-US" dirty="0"/>
            </a:br>
            <a:endParaRPr lang="ar-SA" dirty="0"/>
          </a:p>
        </p:txBody>
      </p:sp>
      <p:sp>
        <p:nvSpPr>
          <p:cNvPr id="3" name="عنصر نائب للمحتوى 2"/>
          <p:cNvSpPr>
            <a:spLocks noGrp="1"/>
          </p:cNvSpPr>
          <p:nvPr>
            <p:ph idx="1"/>
          </p:nvPr>
        </p:nvSpPr>
        <p:spPr>
          <a:xfrm>
            <a:off x="571472" y="1600200"/>
            <a:ext cx="8115328" cy="5043510"/>
          </a:xfrm>
        </p:spPr>
        <p:txBody>
          <a:bodyPr>
            <a:normAutofit lnSpcReduction="10000"/>
          </a:bodyPr>
          <a:lstStyle/>
          <a:p>
            <a:pPr algn="ctr"/>
            <a:r>
              <a:rPr lang="ar-EG" dirty="0"/>
              <a:t>في محاولة للتعرف على السمات الذاتية والشخصية التي أسهمت في تبلور الفكر التاريخي الإبداعي عند ابن خلدون حول السمات الذاتية والشخصية والتي ثبت أن لها علاقة تبلور الفكر العمراني الإبداعي عند ابن خلدون. فقد وضع  ابن خلدون منهجاً حديثاُ في تناول الأحداث التاريخية والشواهد السياسية ، بفكر مجرد يبحث وراء الأشياء  وأسرار الأحداث  فيقوم بتجريد هذه الأحداث والوقائع كآلية لتفسير أحداث التاريخ  ، وهو يؤكد على حتمية تغيير  أحوال الشعوب والدول  بمرور التاريخ ( ومن الغلط الخفي في التاريخ الذهول عن تبدل الأحوال في الأمم والأجيال بتبدل الإعصار ومرور الأيام</a:t>
            </a:r>
            <a:r>
              <a:rPr lang="ar-EG" baseline="30000" dirty="0"/>
              <a:t> </a:t>
            </a:r>
            <a:r>
              <a:rPr lang="ar-EG" dirty="0"/>
              <a:t>.</a:t>
            </a:r>
            <a:r>
              <a:rPr lang="ar-IQ" dirty="0"/>
              <a:t>لقد أعلن ابن خلدون أن له شرف الريادية في دراسة الظواهر المجتمعية ، موضحاً أنه تحدث عنها بدقة تفصيلية . ولم يترك شيئاً في أولية الأجيال والدول ، وتعاصر الأمم الأول ، وأسباب التصرف والحول ، في القرون الخالية والملل ، وما يعرض في العمران من دولة وملة ، وعزة وذلة ، وكثرة وقلة)</a:t>
            </a:r>
            <a:r>
              <a:rPr lang="ar-IQ" baseline="30000" dirty="0"/>
              <a:t>.</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2214554"/>
            <a:ext cx="7500990" cy="1285876"/>
          </a:xfrm>
        </p:spPr>
        <p:txBody>
          <a:bodyPr>
            <a:noAutofit/>
          </a:bodyPr>
          <a:lstStyle/>
          <a:p>
            <a:pPr algn="ctr"/>
            <a:r>
              <a:rPr lang="ar-EG" sz="2800" b="1" dirty="0"/>
              <a:t>و</a:t>
            </a:r>
            <a:r>
              <a:rPr lang="ar-IQ" sz="2800" b="1" dirty="0"/>
              <a:t>تقوم إستراتيجية ابن خلدون في دراساته المجتمعية على ملاحظة الظواهر التاريخية الاجتماعية الإنسانية من  خلال معاصرته للشعوب التي اختلط </a:t>
            </a:r>
            <a:r>
              <a:rPr lang="ar-IQ" sz="2800" b="1" dirty="0" err="1"/>
              <a:t>بها</a:t>
            </a:r>
            <a:r>
              <a:rPr lang="ar-IQ" sz="2800" b="1" dirty="0"/>
              <a:t> و درس حياتها في التاريخ، وتعقب أشباهها ومثيلاتها في تاريخ الشعوب الأخرى كما أشار إلى ذلك في كتابة المقدمة .</a:t>
            </a:r>
            <a:r>
              <a:rPr lang="en-US" sz="2800" b="1" dirty="0"/>
              <a:t/>
            </a:r>
            <a:br>
              <a:rPr lang="en-US" sz="2800" b="1" dirty="0"/>
            </a:br>
            <a:endParaRPr lang="ar-SA" sz="2800" b="1" dirty="0"/>
          </a:p>
        </p:txBody>
      </p:sp>
      <p:sp>
        <p:nvSpPr>
          <p:cNvPr id="3" name="عنصر نائب للمحتوى 2"/>
          <p:cNvSpPr>
            <a:spLocks noGrp="1"/>
          </p:cNvSpPr>
          <p:nvPr>
            <p:ph idx="1"/>
          </p:nvPr>
        </p:nvSpPr>
        <p:spPr>
          <a:xfrm>
            <a:off x="714348" y="3429000"/>
            <a:ext cx="7643866" cy="3071834"/>
          </a:xfrm>
        </p:spPr>
        <p:txBody>
          <a:bodyPr>
            <a:normAutofit/>
          </a:bodyPr>
          <a:lstStyle/>
          <a:p>
            <a:pPr algn="ctr"/>
            <a:r>
              <a:rPr lang="ar-IQ" sz="2800" dirty="0"/>
              <a:t>وتجدر الإشارة هنا ، إلى أن التنظير الخلدوني في دراسته التاريخيه لحتمية التغيير ، والمستنبطة من تجربته الذاتية والموضوعية التي سطرها في بعض فصول كتاب المقدمة ، مثل ظاهرة انتقال المجتمع من حال إلى حال وما يترتب على ذلك من آثار ، هي الفكرة نفسها التي ما تزال قائمة في مجتمعنا العربي </a:t>
            </a:r>
            <a:r>
              <a:rPr lang="ar-IQ" sz="2800" dirty="0" smtClean="0"/>
              <a:t>المعاصر</a:t>
            </a:r>
            <a:r>
              <a:rPr lang="ar-SA" sz="2800" dirty="0" smtClean="0"/>
              <a:t> .</a:t>
            </a:r>
            <a:endParaRPr lang="ar-SA" sz="2800" dirty="0"/>
          </a:p>
        </p:txBody>
      </p:sp>
    </p:spTree>
  </p:cSld>
  <p:clrMapOvr>
    <a:masterClrMapping/>
  </p:clrMapOvr>
  <p:transition>
    <p:strips dir="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1071546"/>
            <a:ext cx="7786742" cy="2297106"/>
          </a:xfrm>
        </p:spPr>
        <p:txBody>
          <a:bodyPr>
            <a:normAutofit/>
          </a:bodyPr>
          <a:lstStyle/>
          <a:p>
            <a:pPr algn="ctr"/>
            <a:r>
              <a:rPr lang="ar-IQ" sz="2800" b="1" dirty="0"/>
              <a:t>إن الأفكار والنظريات التي طرحها ابن خلدون في مواضيع المجتمعية ، التي نعدها أحد الموروثات الثقافية في تاريخ العرب ، بل إنها من أهم  مميزات التجربة العربية ، بأبعادها الثقافية والعلمية والفكرية والاقتصادية والسياسية. إن الفاصل الزمني الذي يفصلنا عن ابن خلدون ، لم يعد حاجزاً بين واقعنا الذي نعيشه الآن</a:t>
            </a:r>
            <a:endParaRPr lang="ar-SA" sz="2800" b="1" dirty="0"/>
          </a:p>
        </p:txBody>
      </p:sp>
      <p:sp>
        <p:nvSpPr>
          <p:cNvPr id="3" name="عنصر نائب للمحتوى 2"/>
          <p:cNvSpPr>
            <a:spLocks noGrp="1"/>
          </p:cNvSpPr>
          <p:nvPr>
            <p:ph idx="1"/>
          </p:nvPr>
        </p:nvSpPr>
        <p:spPr>
          <a:xfrm>
            <a:off x="714348" y="3571876"/>
            <a:ext cx="7715304" cy="3054353"/>
          </a:xfrm>
        </p:spPr>
        <p:txBody>
          <a:bodyPr>
            <a:normAutofit lnSpcReduction="10000"/>
          </a:bodyPr>
          <a:lstStyle/>
          <a:p>
            <a:pPr algn="ctr"/>
            <a:r>
              <a:rPr lang="ar-IQ" sz="3000" dirty="0"/>
              <a:t>وواقع العصر التي عاش فيع ابن خلدون ،كل هذا وبالرغم من فاصل زمني يتعد الـ ستة قرون بيننا وبين عصره ، إلا أن مؤلفاته وبالأخص  كتاب المقدمة ، الذي يكاد أن يكون الكتاب  الوحيد الذي يحاكي عقولنا الآن، وهذا هو ما يجعلنا عندما نقرأ مقدمة ابن خلدون الآن نشعر أننا نقرأ لكاتب معاصر  .</a:t>
            </a:r>
            <a:endParaRPr lang="en-US" sz="3000" dirty="0"/>
          </a:p>
          <a:p>
            <a:r>
              <a:rPr lang="ar-IQ" dirty="0"/>
              <a:t> </a:t>
            </a:r>
            <a:endParaRPr lang="en-US" dirty="0"/>
          </a:p>
          <a:p>
            <a:endParaRPr lang="ar-SA" dirty="0"/>
          </a:p>
        </p:txBody>
      </p:sp>
    </p:spTree>
  </p:cSld>
  <p:clrMapOvr>
    <a:masterClrMapping/>
  </p:clrMapOvr>
  <p:transition>
    <p:strips dir="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714744" y="642918"/>
            <a:ext cx="8229600" cy="1143000"/>
          </a:xfrm>
        </p:spPr>
        <p:txBody>
          <a:bodyPr/>
          <a:lstStyle/>
          <a:p>
            <a:r>
              <a:rPr lang="ar-SA" dirty="0" smtClean="0"/>
              <a:t>المصادر : </a:t>
            </a:r>
            <a:endParaRPr lang="ar-SA" dirty="0"/>
          </a:p>
        </p:txBody>
      </p:sp>
      <p:sp>
        <p:nvSpPr>
          <p:cNvPr id="3" name="عنصر نائب للمحتوى 2"/>
          <p:cNvSpPr>
            <a:spLocks noGrp="1"/>
          </p:cNvSpPr>
          <p:nvPr>
            <p:ph idx="1"/>
          </p:nvPr>
        </p:nvSpPr>
        <p:spPr/>
        <p:txBody>
          <a:bodyPr/>
          <a:lstStyle/>
          <a:p>
            <a:r>
              <a:rPr lang="ar-SA" dirty="0" smtClean="0"/>
              <a:t>- ابن خلدون : لمحة عن حياته و اثارة .</a:t>
            </a:r>
          </a:p>
          <a:p>
            <a:r>
              <a:rPr lang="ar-SA" dirty="0" smtClean="0"/>
              <a:t>- على عبد الواحد الوافي : سلسة أعلام العرب .</a:t>
            </a:r>
          </a:p>
          <a:p>
            <a:r>
              <a:rPr lang="ar-SA" dirty="0" smtClean="0"/>
              <a:t>- سراج الدين إسماعيل : ابن خلدون فكري متجدد .</a:t>
            </a:r>
          </a:p>
          <a:p>
            <a:r>
              <a:rPr lang="ar-SA" dirty="0" smtClean="0"/>
              <a:t>- ابن خلدون رحلته شرقا </a:t>
            </a:r>
            <a:r>
              <a:rPr lang="ar-SA" dirty="0" err="1" smtClean="0"/>
              <a:t>و</a:t>
            </a:r>
            <a:r>
              <a:rPr lang="ar-SA" dirty="0" smtClean="0"/>
              <a:t> غربا , تحقيق : محمد الطنجي .</a:t>
            </a:r>
          </a:p>
          <a:p>
            <a:r>
              <a:rPr lang="ar-SA" dirty="0" smtClean="0"/>
              <a:t>فلسفة ابن خلدون الاجتماعية .  </a:t>
            </a:r>
          </a:p>
          <a:p>
            <a:r>
              <a:rPr lang="ar-SA" dirty="0" smtClean="0"/>
              <a:t>ابن خلدون : العبر دايوان المبتدأ والخبر .</a:t>
            </a:r>
            <a:endParaRPr lang="ar-SA" dirty="0"/>
          </a:p>
        </p:txBody>
      </p:sp>
    </p:spTree>
  </p:cSld>
  <p:clrMapOvr>
    <a:masterClrMapping/>
  </p:clrMapOvr>
  <p:transition>
    <p:strips dir="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5720" y="714356"/>
            <a:ext cx="8229600" cy="1143000"/>
          </a:xfrm>
        </p:spPr>
        <p:txBody>
          <a:bodyPr/>
          <a:lstStyle/>
          <a:p>
            <a:pPr algn="ctr"/>
            <a:r>
              <a:rPr lang="ar-SA" dirty="0" smtClean="0"/>
              <a:t>أعداد الطالبتان :</a:t>
            </a:r>
            <a:endParaRPr lang="ar-SA" dirty="0"/>
          </a:p>
        </p:txBody>
      </p:sp>
      <p:sp>
        <p:nvSpPr>
          <p:cNvPr id="3" name="عنصر نائب للمحتوى 2"/>
          <p:cNvSpPr>
            <a:spLocks noGrp="1"/>
          </p:cNvSpPr>
          <p:nvPr>
            <p:ph idx="1"/>
          </p:nvPr>
        </p:nvSpPr>
        <p:spPr/>
        <p:txBody>
          <a:bodyPr/>
          <a:lstStyle/>
          <a:p>
            <a:pPr algn="ctr"/>
            <a:endParaRPr lang="ar-SA" dirty="0" smtClean="0"/>
          </a:p>
          <a:p>
            <a:pPr algn="ctr"/>
            <a:r>
              <a:rPr lang="ar-SA" dirty="0" smtClean="0"/>
              <a:t>- فوزية فالح ناصر </a:t>
            </a:r>
            <a:r>
              <a:rPr lang="ar-SA" dirty="0" err="1" smtClean="0"/>
              <a:t>القحطاني</a:t>
            </a:r>
            <a:endParaRPr lang="ar-SA" dirty="0" smtClean="0"/>
          </a:p>
          <a:p>
            <a:pPr algn="ctr"/>
            <a:r>
              <a:rPr lang="ar-SA" dirty="0" smtClean="0"/>
              <a:t>- منال </a:t>
            </a:r>
            <a:r>
              <a:rPr lang="ar-SA" dirty="0" err="1" smtClean="0"/>
              <a:t>قبلان</a:t>
            </a:r>
            <a:r>
              <a:rPr lang="ar-SA" dirty="0" smtClean="0"/>
              <a:t> الرشيدي</a:t>
            </a:r>
          </a:p>
          <a:p>
            <a:endParaRPr lang="ar-SA" dirty="0" smtClean="0"/>
          </a:p>
          <a:p>
            <a:endParaRPr lang="ar-SA" dirty="0" smtClean="0"/>
          </a:p>
          <a:p>
            <a:pPr algn="ctr"/>
            <a:r>
              <a:rPr lang="ar-SA" dirty="0" smtClean="0"/>
              <a:t>بأشراف الدكتور :</a:t>
            </a:r>
          </a:p>
          <a:p>
            <a:pPr algn="ctr">
              <a:buNone/>
            </a:pPr>
            <a:endParaRPr lang="ar-SA" dirty="0" smtClean="0"/>
          </a:p>
          <a:p>
            <a:pPr algn="ctr"/>
            <a:r>
              <a:rPr lang="ar-SA" dirty="0" smtClean="0"/>
              <a:t>محمد </a:t>
            </a:r>
            <a:r>
              <a:rPr lang="ar-SA" dirty="0" err="1" smtClean="0"/>
              <a:t>الشحري</a:t>
            </a:r>
            <a:endParaRPr lang="ar-SA" dirty="0"/>
          </a:p>
        </p:txBody>
      </p:sp>
    </p:spTree>
  </p:cSld>
  <p:clrMapOvr>
    <a:masterClrMapping/>
  </p:clrMapOvr>
  <p:transition>
    <p:strips dir="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واجهة">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164</TotalTime>
  <Words>5061</Words>
  <Application>Microsoft Office PowerPoint</Application>
  <PresentationFormat>عرض على الشاشة (3:4)‏</PresentationFormat>
  <Paragraphs>132</Paragraphs>
  <Slides>48</Slides>
  <Notes>0</Notes>
  <HiddenSlides>0</HiddenSlides>
  <MMClips>0</MMClips>
  <ScaleCrop>false</ScaleCrop>
  <HeadingPairs>
    <vt:vector size="4" baseType="variant">
      <vt:variant>
        <vt:lpstr>سمة</vt:lpstr>
      </vt:variant>
      <vt:variant>
        <vt:i4>1</vt:i4>
      </vt:variant>
      <vt:variant>
        <vt:lpstr>عناوين الشرائح</vt:lpstr>
      </vt:variant>
      <vt:variant>
        <vt:i4>48</vt:i4>
      </vt:variant>
    </vt:vector>
  </HeadingPairs>
  <TitlesOfParts>
    <vt:vector size="49" baseType="lpstr">
      <vt:lpstr>تدفق</vt:lpstr>
      <vt:lpstr>نص </vt:lpstr>
      <vt:lpstr>النص : مقدمة ابن خلدون في فضل علم التاريخ وتحقيق مذاهبه و الالماع لما يعرض للمؤرخين من المغالط وذكر شي من أسبابها.. موجود في الكتاب   </vt:lpstr>
      <vt:lpstr>أصولها و لا قاسوها بأشباهها و لا سبروها بمعيار الحكمة و الوقوف على طبائع الكائنات و تحكيم النظر و البصيرة في الأخبار فضلوا عن الحق و تاهوا في بيداء الوهم و الغلط و لا سيما في إحصاء الأعداد من الأموال و العساكر إذا عرضت في الحكايات إذ هي مظنة الكذب و مطية الهذر و لا بد من ردها إلى الأصول و عرضها على القواعد.</vt:lpstr>
      <vt:lpstr>و لقد كان ملك الفرس و دولتهم أعظم من ملك بني إسرائيل بكثير يشهد لذلك ما كان من غلب بختنصر لهم و التهامه بلادهم و استيلائه على أمرهم و تخريب بيت المقدس قاعدة ملتهم و</vt:lpstr>
      <vt:lpstr>و أيضاً فالذي بين موسى و إسرائيل إنما في أربعة آباء على ما ذكره المحققون فإنه موسى بن عمران بن يصهر بن قاهت بفتح الهاء وكسرها ابن لأري بكسر الواو و فتحها ابن يعقوب و هو</vt:lpstr>
      <vt:lpstr>زعموه اللهم إلى المئتين و الآلاف فربما يكون و أما أن يتجاوز إلى ما بعدهما من عقود الأعداد فبعيد و اعتبر ذلك في الحاضر المشاهد و القريب المعروف تجد زعمهم باطلاً و نقلهم كاذباً. </vt:lpstr>
      <vt:lpstr>بتوسط و لا عدالة ولا يرجعها إلى بحث و تفتيش فيرسل عنانه و يسيم في مراتع الكذب لسانه و يتخذ آيات الله هزءاً و يشتري لهو الحديث ليصل عن سبيل الله و حسبك بها صفقة خاسرة. </vt:lpstr>
      <vt:lpstr>عليه السلام غزا المغرب و دوخه و كذلك ذكر مثله عن ياسر ابنه من بعده و إنه بلغ وادي الرمل في بلاد المغرب و لم يجد فيه مسلكاً لكثرة الرمل فرجع و كذلك يقولون في تبع الآخر و هو أسعد أبو كرب و كان على عهد يستأنف من ملوك الفرس الكيانية أنه ملك الموصل و أذربيجان و لقي الترك فهزمهم و أثخن ثم غزاهم ثانية و ثالثة كذلك و أنه بعد ذلك أغزى ثلاثة</vt:lpstr>
      <vt:lpstr>و هذه الأخبار كلها بعيدة عن الصحة عريقة في الوهم و الغلط و أشبه بأحاديث القصص الموضوعة. و ذلك أن ملك التبابعة إنما كان بجزيرة العرب و قرارهم و كرسيهم بصنعاء اليمن. و جزيرة العرب يحيط بها البحر من ثلاث جهاتها فبحر الهند من الجنوب و بحر فارس الهابط منه إلى البصرة من المشرق و بحر السويس الهابط منه إلى السويس من أعمال مصر من جهة المغرب كما تراه في مصور</vt:lpstr>
      <vt:lpstr>و لا ملكوا شيئاً من تلك الأعمال و أيضاً فالشقة من البحر إلى المغرب بعيدة و الأزودة و العلوفة للعساكر كثيرة فإذا ساروا في غير أعمالهم احتاجوا إلى انتهاب الزرع و النعم و انتهاب البلاد فيما يمرون عليه و لا يكفي ذلك للأزودة و للعلوفة عادة و إن نقلوا كفايتهم من ذلك من أعمالهم فلا تفي لهم الرواحل بنقله فلا بد و أن يمروا في طريقهم كلها بأعمال قد ملكوها و دوخوها لتكون الميرة منها و إن قلنا أن تلك العساكر تمر بهؤلاء الأمم من غير أن تهيجهم فتحصل لهم الميرة بالمسالمة فذلك أبعد و أشد امتناعاً فدل على أن هذه الأخبار واهية أو موضوعة. </vt:lpstr>
      <vt:lpstr>و أما غزوهم بلاد الشرق و أرض الترك و إن كان طريقه أوسع من مسالك السويس إلا أن الشقة هنا أبعد و أمم فارس و الروم معترضون فيها دون الترك و لم نقل قط أن التبابعة ملكوا بلاد فارس و لا بلاد الروم و إنما كانوا يحاربون أهل فارس على حدود بلاد العراق و ما بين البحرين و الحيرة و الجزيرة بين دجلة و الفرات و ما بينهما في الأعمال </vt:lpstr>
      <vt:lpstr>منهم و الحاجة إلى الأزودة و العلوفات مع بعد الشقة كما مر فالأخبار بذلك واهية مدخولة و هي لو كانت صحيحة النقل</vt:lpstr>
      <vt:lpstr>المقدمة </vt:lpstr>
      <vt:lpstr>لقد تجمعت في شخصية ابن خلدون العناصر الأساسية النظرية والعملية التي تجعل منه مؤرخا حقيقيا - رغم أنه لم يول في بداية حياته الثقافية عناية خاصة بمادة التاريخ</vt:lpstr>
      <vt:lpstr>فعلم التاريخ، وان كان (لا يزيد في ظاهره عن أخبار الأيام والدول) إنما هو (في باطنه نظر وتحقيق وتعليل للكائنات ومبادئها دقيق وعلم بكيفيات الوقائع وأسبابها عميق،</vt:lpstr>
      <vt:lpstr>التعريف بابن خلدون : </vt:lpstr>
      <vt:lpstr>يتعقب ابن خلدون أصوله إلى حضر موت وذكر في موسوعته كتاب العبر المعروفة باسم " تاريخ بن خلدون " أنه من سلالة الصحابي وائل بن حجر ولم يدعي أني يعرف كل أجداده إلى الصحابي إلا أنه أكد أنه من عرب اليمن</vt:lpstr>
      <vt:lpstr>والمدرسة الظاهرية وغيرهم. وفي آخر حياته تولى القضاء المالكي بمصر بوصفه فقيها متميزا خاصة أنه سليل  المدرسة الزيتونية العريقة وكان في طفولته قد درس بمسجد القبة الموجود قرب منزله "سيد القبة". ومن بين أساتذته الفقيه الزيتوني الإمام ابن عرفة حيث درس بجامع الزيتونة المعمور ومنارة العلوم بالعالم الإسلامي آنذاك. </vt:lpstr>
      <vt:lpstr>وبناء الدولة وأطوار عمارها وسقوطها. وقد سبقت آراؤه ونظرياته ما توصل إليه لاحقا بعدة قرون عدد من مشاهير العلماء كالعالم الفرنسي أوجست كونت . </vt:lpstr>
      <vt:lpstr>اعتزل ابن خلدون الحياة بعد تجارب مليئة بالصراعات والحزن على وفاة أبويه وكثير من شيوخه إثر وباء الطاعون الذي انتشر في جميع أنحاء العالم سنة  ( 749هـ - 1323م )</vt:lpstr>
      <vt:lpstr>العصر الذي عاش فيه ابن خلدون : </vt:lpstr>
      <vt:lpstr>تعريف علم التاريخ : </vt:lpstr>
      <vt:lpstr>-4التاريخ هو ذكر الأخبار الخاصة بعصر أو جيل . -5 حقيقة التاريخ أنه خبرٌ عن الاجتماع الإنساني.</vt:lpstr>
      <vt:lpstr>ابن خلدون فهو المؤرخ و الفيلسوف الذي أسس علم التاريخ لهذا يجب التوقف عند الإسهام العلمي لابن خلدون في هذا المجال. قبل ابن خلدون كان هم كبار المؤرخين نقل الأخبار والروايات بأمانة وتسجيلها بدقة وتحصيل مادة وفيرة منها وتعين على تصوير الماضي تصويراً أميناً واضحاً يجعل قراءته مفيدة والعبرة منه أكيدة ، ولئن كان المؤرخين القدامى الفضل في أمانة النقل وغزارة المادة التي صنفوا منها كتبهم فإن (عبد الرحمن ابن خلدون) قد أضاف لذلك فضلاً أخر ظهر في ناحيتين: </vt:lpstr>
      <vt:lpstr>فمن الواضح أن " ابن خلدون" قام أولا بكتابة تاريخه (العبر وديوان المبتدأ والخبر) ثم أعقب ذلك بوضع كتاب (المقدمة) التي افرغ فيها عصارة عقله الجبار وخلاصة تجربته التاريخية وخبرته المباشرة في عالم الواقع والسياسة وهي تجربة واسعة شملت المغرب الغربي ومشرقه كما تجاوزت حدودهما غربا وشرقا وهكذا لم تقتصر تجارب ابن خلدون العملية على معاناة أعباء الإدارة والمخاطر السياسية في داخل العالم الإسلامي</vt:lpstr>
      <vt:lpstr>   إمام مجتمعات أجنبية اشد قوة وتماسكا وشاهد كيف تسقط الدول بعد قوة وتحضر وتنهض أخرى كانت من قبل اقل شأناً وتحتضراً ، كما أرخ لها وحاول أن ينتهي إلى أسبابها وعللها في المقدمة . كل من قرأ مؤلفه في التاريخ ودراسته في المقدمة أنهما عملان مختلفان طبيعة ومنو يدرك هج فكتاب العبر يمثل التاريخ في ظاهره وهو بذلك من العلوم النقلية</vt:lpstr>
      <vt:lpstr>فلم يكن ابن خلدون كمؤرخ يقنع بمجرد الكشف عما وقع ، حدثا كان أم فعلا ولا مجرد كيفية حدوثه بل كان مولعا بالبحث عن العلل الكامنة والتفتيش عن الأسباب الخفية والظاهرة . وللاقتراب أكثر من منهج ابن خلدون في الكتابة التاريخية ومحاولة اكتشاف الأسس التي وضعها لفلسفة كتابه التاريخ يتعين علينا مقارنة منهجه في التاريخ بمنهج من سبقوه أو معاصريه وتمكننا مراجعة مقدمات كتب كل من الطبري والمسعودي والمقريزي</vt:lpstr>
      <vt:lpstr>الطبري: وقف عند المشاهدة واكتفى بالنقل عن الرواة نقلا أمينا دون أن يشك في رواياتهم وأخبارهم .   </vt:lpstr>
      <vt:lpstr>هكذا نجد أن المؤرخين السابقين على ابن خلدون يتفقون في: </vt:lpstr>
      <vt:lpstr>منهج "ابن خلدون" في الكتابة يستند إلى: </vt:lpstr>
      <vt:lpstr>شرح وتحليل للأحداث : </vt:lpstr>
      <vt:lpstr>بهذا يكون ابن خلدون قد سبق منذ القرن الرابع عشر المذاهب الحديثة التي ترمي إلى جعل التاريخ علماً لا فناُ أدبياً.</vt:lpstr>
      <vt:lpstr>ويعطي ابن خلدون نموذجاً على تحليل الأحداث وذلك برصده الانتقال من البدو إلى الحضر عبر الملك دون اكتفاء برصد حوادث من تاريخ العرب والبربر ويتطلب ذلك نظرة واسعة للموضوع</vt:lpstr>
      <vt:lpstr>وبالتالي يمكن رصد منهج ابن خلدون العلمي عن طريق قلب أخطاء المؤرخين السابقين وتحويل عكسها إلى سمات للمنهج العلمي وفي مقدمته ذلك التحقق من صدق الروايات وفي الواقع الحسي والتاريخي لما تبين من أساليب التحيز في التاريخ والكذب في الخبر هو التشيع للآراء والمذاهب في نقل الأخبار والثقة بالناقلين دون تعديل أو تجريح والذهول عن المقاصد في الأخبار</vt:lpstr>
      <vt:lpstr>وكان استخدام ابن خلدون للمنهج التحليلي في كتابته للمقدمة هو ما ميزها بحث اعتبرت تأليفاً أكثر منها تجميعا تقوم على التحليل العلمي لقوانين التاريخ وعلى الوصف الموضوعي للأحداث وكأنه ينظر للتاريخ تنظيراً مباشراً دون اعتماد على السابقين إلا من اجل تمحيص الروايات السابقة.</vt:lpstr>
      <vt:lpstr>ولم يشفع له ذلك في استعمال أسلوب عربي جاف اقرب إلى الأسلوب العلمي وإن لم يخل من بعض سمات الأسلوب الأدبي يستشهد قليلا بالشعر , ومع ذلك لم يتخل ابن خلدون عن الدقة العلمية سواء فيما يتعلق بذكر النصوص أم في موضوعية التحليلات خاصة وهو يكشف أخطاء المؤرخين السابقين لهذا كانت مكانة "ابن خلدون" في الفكر السياسي الإسلامي اللاحق مؤكدة . </vt:lpstr>
      <vt:lpstr>تلك المعايشة التي تبلورت فيما بعد في مناهج البحوث الاجتماعية في العصر الحديث كأحد أهم أساليب الحصول على المعلومات وفهم الظواهر الاجتماعية وتحليلها من داخلها وعدم الوقوف عند مرحلة أو حالة من الرصد الظاهري . </vt:lpstr>
      <vt:lpstr>ويكذب ابن خلدون هذا العد، على أساس تقدير مساحة العمران في مصر والشام، وعلى أساس صعوبة قتال جيش بهذا العدد في هذه العصور، ويقارنا بعدد جيوش الفرس في حرب القادسية، وهو عدد لا يزيد عن مائة وعشرين ألفًا. ثم يأتي ابن خلدون بحجة أخرى</vt:lpstr>
      <vt:lpstr>كما اعتبر غزوات التبابعة ملوك اليمن لبلاد المغرب من الأخبار الواهية، يفندها بأدلة عقلية وجغرافية وسياسية، يقول ابن خلدون" ومن الأخبار الواهية للمؤرخين ما ينقلونه كافة من أخبار التتابعة ملوك اليمن وجزيرة العرب أنهم كانوا يغزون من قراهم باليمن إلى أفريقية والبربر من بلاد المغرب( وأنهم هم من سموهم البربر لرطانتهم ) وهذه الأخبار كلها بعيدة عن الصحة</vt:lpstr>
      <vt:lpstr>ولا شك أن هذه الرواية تحمل في طياتها ما يهدمها من أساسها وأن اليمن بعيدة المغرب ويستحيل في تلك الفترة وبالوسائل المتوفرة أن يقطع جيش تلك المسافة دون أن يهلك. </vt:lpstr>
      <vt:lpstr>الي غير ذﻟﻚ ﻣﻦ اﻷﺧﺒﺎر اﻟﻮاﻫﻴﺔ للمؤرخين "وﻫﺬﻩ اﻷﺧﺒﺎر ﻛﻠها بعيدة عن الصحة عريقة في الوهم     واﻟﻐﻠﻂ وأﺷﺒﻪ ﺑﺄﺣﺎدﻳﺚ اﻟﻘﺼﺺ اﻟﻤﻮﺿﻮﻋﺔ .   </vt:lpstr>
      <vt:lpstr>فا إذن اﻟﺘﺎرﻳﺦ ﻟﻴﺲ سرد للأحداث أو إيراد للحكم والعبر و المواعظ بل يعتبر علما و فنا ومستقلا بذاته  ذلك أن التاريخ يعد </vt:lpstr>
      <vt:lpstr>وبدا لابن خلدون أن اﻟﺘﺎرﻳﺦ ﻫﻮ اﻟﺬي ﻳﻌﺎلج اﻷﺑﻌﺎد اﻟﺴﻴﺎﺳﻴﺔ والأﻗﺘﺼﺎدﻳﺔ  والحضارية و اﻻﺟﺘﻤﺎﻋﻴﺔ ﺑﻌﺪﻣﺎ ﻛﺎن ﻣﻘﺼﻮرا ﻋﻠﻰ المؤسسة اﻟﺪﻳﻨﻴﺔ.</vt:lpstr>
      <vt:lpstr>أهمية مقدمة ابن خلدون : </vt:lpstr>
      <vt:lpstr>وتقوم إستراتيجية ابن خلدون في دراساته المجتمعية على ملاحظة الظواهر التاريخية الاجتماعية الإنسانية من  خلال معاصرته للشعوب التي اختلط بها و درس حياتها في التاريخ، وتعقب أشباهها ومثيلاتها في تاريخ الشعوب الأخرى كما أشار إلى ذلك في كتابة المقدمة . </vt:lpstr>
      <vt:lpstr>إن الأفكار والنظريات التي طرحها ابن خلدون في مواضيع المجتمعية ، التي نعدها أحد الموروثات الثقافية في تاريخ العرب ، بل إنها من أهم  مميزات التجربة العربية ، بأبعادها الثقافية والعلمية والفكرية والاقتصادية والسياسية. إن الفاصل الزمني الذي يفصلنا عن ابن خلدون ، لم يعد حاجزاً بين واقعنا الذي نعيشه الآن</vt:lpstr>
      <vt:lpstr>المصادر : </vt:lpstr>
      <vt:lpstr>أعداد الطالبتان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نص</dc:title>
  <dc:creator>Microsoft</dc:creator>
  <cp:lastModifiedBy>Microsoft</cp:lastModifiedBy>
  <cp:revision>17</cp:revision>
  <dcterms:created xsi:type="dcterms:W3CDTF">2013-03-08T04:19:57Z</dcterms:created>
  <dcterms:modified xsi:type="dcterms:W3CDTF">2013-05-04T22:15:16Z</dcterms:modified>
</cp:coreProperties>
</file>