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 id="2147483888" r:id="rId2"/>
  </p:sldMasterIdLst>
  <p:notesMasterIdLst>
    <p:notesMasterId r:id="rId25"/>
  </p:notesMasterIdLst>
  <p:sldIdLst>
    <p:sldId id="262" r:id="rId3"/>
    <p:sldId id="263" r:id="rId4"/>
    <p:sldId id="264" r:id="rId5"/>
    <p:sldId id="271" r:id="rId6"/>
    <p:sldId id="265" r:id="rId7"/>
    <p:sldId id="266" r:id="rId8"/>
    <p:sldId id="267" r:id="rId9"/>
    <p:sldId id="268" r:id="rId10"/>
    <p:sldId id="269" r:id="rId11"/>
    <p:sldId id="270" r:id="rId12"/>
    <p:sldId id="256" r:id="rId13"/>
    <p:sldId id="261" r:id="rId14"/>
    <p:sldId id="272" r:id="rId15"/>
    <p:sldId id="273" r:id="rId16"/>
    <p:sldId id="274" r:id="rId17"/>
    <p:sldId id="275" r:id="rId18"/>
    <p:sldId id="276" r:id="rId19"/>
    <p:sldId id="277" r:id="rId20"/>
    <p:sldId id="278" r:id="rId21"/>
    <p:sldId id="279" r:id="rId22"/>
    <p:sldId id="280" r:id="rId23"/>
    <p:sldId id="25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996600"/>
    <a:srgbClr val="996633"/>
    <a:srgbClr val="990033"/>
    <a:srgbClr val="990000"/>
    <a:srgbClr val="82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47" autoAdjust="0"/>
    <p:restoredTop sz="88814" autoAdjust="0"/>
  </p:normalViewPr>
  <p:slideViewPr>
    <p:cSldViewPr>
      <p:cViewPr varScale="1">
        <p:scale>
          <a:sx n="65" d="100"/>
          <a:sy n="65" d="100"/>
        </p:scale>
        <p:origin x="-155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C396C-CAF2-477C-B5A2-39644003BF9E}" type="datetimeFigureOut">
              <a:rPr lang="en-US" smtClean="0"/>
              <a:pPr/>
              <a:t>4/19/2013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350B5B-38EE-4B66-BC36-8E0162875AD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350B5B-38EE-4B66-BC36-8E0162875AD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350B5B-38EE-4B66-BC36-8E0162875ADE}"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19" name="عنصر نائب للتذييل 18"/>
          <p:cNvSpPr>
            <a:spLocks noGrp="1"/>
          </p:cNvSpPr>
          <p:nvPr>
            <p:ph type="ftr" sz="quarter" idx="11"/>
          </p:nvPr>
        </p:nvSpPr>
        <p:spPr/>
        <p:txBody>
          <a:bodyPr/>
          <a:lstStyle/>
          <a:p>
            <a:endParaRPr lang="en-US" dirty="0"/>
          </a:p>
        </p:txBody>
      </p:sp>
      <p:sp>
        <p:nvSpPr>
          <p:cNvPr id="27" name="عنصر نائب لرقم الشريحة 26"/>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8" name="عنصر نائب للتذييل 7"/>
          <p:cNvSpPr>
            <a:spLocks noGrp="1"/>
          </p:cNvSpPr>
          <p:nvPr>
            <p:ph type="ftr" sz="quarter" idx="11"/>
          </p:nvPr>
        </p:nvSpPr>
        <p:spPr/>
        <p:txBody>
          <a:bodyPr/>
          <a:lstStyle/>
          <a:p>
            <a:endParaRPr lang="en-US" dirty="0"/>
          </a:p>
        </p:txBody>
      </p:sp>
      <p:sp>
        <p:nvSpPr>
          <p:cNvPr id="9" name="عنصر نائب لرقم الشريحة 8"/>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8" name="عنصر نائب لرقم الشريحة 7"/>
          <p:cNvSpPr>
            <a:spLocks noGrp="1"/>
          </p:cNvSpPr>
          <p:nvPr>
            <p:ph type="sldNum" sz="quarter" idx="11"/>
          </p:nvPr>
        </p:nvSpPr>
        <p:spPr/>
        <p:txBody>
          <a:bodyPr/>
          <a:lstStyle/>
          <a:p>
            <a:fld id="{E057AA71-68CB-4F84-BD9F-F4BE8A56C1DB}" type="slidenum">
              <a:rPr lang="en-US" smtClean="0"/>
              <a:pPr/>
              <a:t>‹#›</a:t>
            </a:fld>
            <a:endParaRPr lang="en-US" dirty="0"/>
          </a:p>
        </p:txBody>
      </p:sp>
      <p:sp>
        <p:nvSpPr>
          <p:cNvPr id="9" name="عنصر نائب للتذييل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3" name="عنصر نائب للتذييل 2"/>
          <p:cNvSpPr>
            <a:spLocks noGrp="1"/>
          </p:cNvSpPr>
          <p:nvPr>
            <p:ph type="ftr" sz="quarter" idx="11"/>
          </p:nvPr>
        </p:nvSpPr>
        <p:spPr/>
        <p:txBody>
          <a:bodyPr/>
          <a:lstStyle/>
          <a:p>
            <a:endParaRPr lang="en-US" dirty="0"/>
          </a:p>
        </p:txBody>
      </p:sp>
      <p:sp>
        <p:nvSpPr>
          <p:cNvPr id="4" name="عنصر نائب لرقم الشريحة 3"/>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a:xfrm>
            <a:off x="8156448" y="6422064"/>
            <a:ext cx="762000" cy="365125"/>
          </a:xfrm>
        </p:spPr>
        <p:txBody>
          <a:bodyPr/>
          <a:lstStyle/>
          <a:p>
            <a:fld id="{E057AA71-68CB-4F84-BD9F-F4BE8A56C1D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55040930-0B44-47C0-BF79-24DEB3308023}" type="datetimeFigureOut">
              <a:rPr lang="en-US" smtClean="0"/>
              <a:pPr/>
              <a:t>4/19/2013</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16" name="عنصر نائب لرقم الشريحة 15"/>
          <p:cNvSpPr>
            <a:spLocks noGrp="1"/>
          </p:cNvSpPr>
          <p:nvPr>
            <p:ph type="sldNum" sz="quarter" idx="11"/>
          </p:nvPr>
        </p:nvSpPr>
        <p:spPr/>
        <p:txBody>
          <a:bodyPr/>
          <a:lstStyle/>
          <a:p>
            <a:fld id="{E057AA71-68CB-4F84-BD9F-F4BE8A56C1DB}" type="slidenum">
              <a:rPr lang="en-US" smtClean="0"/>
              <a:pPr/>
              <a:t>‹#›</a:t>
            </a:fld>
            <a:endParaRPr lang="en-US" dirty="0"/>
          </a:p>
        </p:txBody>
      </p:sp>
      <p:sp>
        <p:nvSpPr>
          <p:cNvPr id="17" name="عنصر نائب للتذييل 16"/>
          <p:cNvSpPr>
            <a:spLocks noGrp="1"/>
          </p:cNvSpPr>
          <p:nvPr>
            <p:ph type="ftr" sz="quarter" idx="12"/>
          </p:nvPr>
        </p:nvSpPr>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55040930-0B44-47C0-BF79-24DEB3308023}" type="datetimeFigureOut">
              <a:rPr lang="en-US" smtClean="0"/>
              <a:pPr/>
              <a:t>4/19/2013</a:t>
            </a:fld>
            <a:endParaRPr lang="en-US" dirty="0"/>
          </a:p>
        </p:txBody>
      </p:sp>
      <p:sp>
        <p:nvSpPr>
          <p:cNvPr id="15" name="عنصر نائب لرقم الشريحة 14"/>
          <p:cNvSpPr>
            <a:spLocks noGrp="1"/>
          </p:cNvSpPr>
          <p:nvPr>
            <p:ph type="sldNum" sz="quarter" idx="15"/>
          </p:nvPr>
        </p:nvSpPr>
        <p:spPr/>
        <p:txBody>
          <a:bodyPr/>
          <a:lstStyle>
            <a:lvl1pPr algn="ctr">
              <a:defRPr/>
            </a:lvl1pPr>
          </a:lstStyle>
          <a:p>
            <a:fld id="{E057AA71-68CB-4F84-BD9F-F4BE8A56C1DB}" type="slidenum">
              <a:rPr lang="en-US" smtClean="0"/>
              <a:pPr/>
              <a:t>‹#›</a:t>
            </a:fld>
            <a:endParaRPr lang="en-US" dirty="0"/>
          </a:p>
        </p:txBody>
      </p:sp>
      <p:sp>
        <p:nvSpPr>
          <p:cNvPr id="16" name="عنصر نائب للتذييل 15"/>
          <p:cNvSpPr>
            <a:spLocks noGrp="1"/>
          </p:cNvSpPr>
          <p:nvPr>
            <p:ph type="ftr" sz="quarter" idx="16"/>
          </p:nvPr>
        </p:nvSpPr>
        <p:spPr/>
        <p:txBody>
          <a:bodyPr/>
          <a:lstStyle/>
          <a:p>
            <a:endParaRPr lang="en-US"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6" name="عنصر نائب للتذييل 5"/>
          <p:cNvSpPr>
            <a:spLocks noGrp="1"/>
          </p:cNvSpPr>
          <p:nvPr>
            <p:ph type="ftr" sz="quarter" idx="11"/>
          </p:nvPr>
        </p:nvSpPr>
        <p:spPr/>
        <p:txBody>
          <a:bodyPr/>
          <a:lstStyle/>
          <a:p>
            <a:endParaRPr lang="en-US" dirty="0"/>
          </a:p>
        </p:txBody>
      </p:sp>
      <p:sp>
        <p:nvSpPr>
          <p:cNvPr id="7" name="عنصر نائب لرقم الشريحة 6"/>
          <p:cNvSpPr>
            <a:spLocks noGrp="1"/>
          </p:cNvSpPr>
          <p:nvPr>
            <p:ph type="sldNum" sz="quarter" idx="12"/>
          </p:nvPr>
        </p:nvSpPr>
        <p:spPr/>
        <p:txBody>
          <a:bodyPr/>
          <a:lstStyle/>
          <a:p>
            <a:fld id="{E057AA71-68CB-4F84-BD9F-F4BE8A56C1DB}" type="slidenum">
              <a:rPr lang="en-US" smtClean="0"/>
              <a:pPr/>
              <a:t>‹#›</a:t>
            </a:fld>
            <a:endParaRPr lang="en-US"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E057AA71-68CB-4F84-BD9F-F4BE8A56C1DB}" type="slidenum">
              <a:rPr lang="en-US" smtClean="0"/>
              <a:pPr/>
              <a:t>‹#›</a:t>
            </a:fld>
            <a:endParaRPr lang="en-US" dirty="0"/>
          </a:p>
        </p:txBody>
      </p:sp>
      <p:sp>
        <p:nvSpPr>
          <p:cNvPr id="8" name="عنصر نائب للتذييل 7"/>
          <p:cNvSpPr>
            <a:spLocks noGrp="1"/>
          </p:cNvSpPr>
          <p:nvPr>
            <p:ph type="ftr" sz="quarter" idx="11"/>
          </p:nvPr>
        </p:nvSpPr>
        <p:spPr/>
        <p:txBody>
          <a:bodyPr/>
          <a:lstStyle/>
          <a:p>
            <a:endParaRPr lang="en-US" dirty="0"/>
          </a:p>
        </p:txBody>
      </p:sp>
      <p:sp>
        <p:nvSpPr>
          <p:cNvPr id="7" name="عنصر نائب للتاريخ 6"/>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4" name="عنصر نائب للتذييل 3"/>
          <p:cNvSpPr>
            <a:spLocks noGrp="1"/>
          </p:cNvSpPr>
          <p:nvPr>
            <p:ph type="ftr" sz="quarter" idx="11"/>
          </p:nvPr>
        </p:nvSpPr>
        <p:spPr/>
        <p:txBody>
          <a:bodyPr/>
          <a:lstStyle/>
          <a:p>
            <a:endParaRPr lang="en-US" dirty="0"/>
          </a:p>
        </p:txBody>
      </p:sp>
      <p:sp>
        <p:nvSpPr>
          <p:cNvPr id="5" name="عنصر نائب لرقم الشريحة 4"/>
          <p:cNvSpPr>
            <a:spLocks noGrp="1"/>
          </p:cNvSpPr>
          <p:nvPr>
            <p:ph type="sldNum" sz="quarter" idx="12"/>
          </p:nvPr>
        </p:nvSpPr>
        <p:spPr/>
        <p:txBody>
          <a:bodyPr/>
          <a:lstStyle/>
          <a:p>
            <a:fld id="{E057AA71-68CB-4F84-BD9F-F4BE8A56C1DB}" type="slidenum">
              <a:rPr lang="en-US" smtClean="0"/>
              <a:pPr/>
              <a:t>‹#›</a:t>
            </a:fld>
            <a:endParaRPr lang="en-US"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3" name="عنصر نائب للتذييل 2"/>
          <p:cNvSpPr>
            <a:spLocks noGrp="1"/>
          </p:cNvSpPr>
          <p:nvPr>
            <p:ph type="ftr" sz="quarter" idx="11"/>
          </p:nvPr>
        </p:nvSpPr>
        <p:spPr/>
        <p:txBody>
          <a:bodyPr/>
          <a:lstStyle/>
          <a:p>
            <a:endParaRPr lang="en-US" dirty="0"/>
          </a:p>
        </p:txBody>
      </p:sp>
      <p:sp>
        <p:nvSpPr>
          <p:cNvPr id="4" name="عنصر نائب لرقم الشريحة 3"/>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55040930-0B44-47C0-BF79-24DEB3308023}" type="datetimeFigureOut">
              <a:rPr lang="en-US" smtClean="0"/>
              <a:pPr/>
              <a:t>4/19/2013</a:t>
            </a:fld>
            <a:endParaRPr lang="en-US" dirty="0"/>
          </a:p>
        </p:txBody>
      </p:sp>
      <p:sp>
        <p:nvSpPr>
          <p:cNvPr id="9" name="عنصر نائب لرقم الشريحة 8"/>
          <p:cNvSpPr>
            <a:spLocks noGrp="1"/>
          </p:cNvSpPr>
          <p:nvPr>
            <p:ph type="sldNum" sz="quarter" idx="15"/>
          </p:nvPr>
        </p:nvSpPr>
        <p:spPr/>
        <p:txBody>
          <a:bodyPr/>
          <a:lstStyle/>
          <a:p>
            <a:fld id="{E057AA71-68CB-4F84-BD9F-F4BE8A56C1DB}" type="slidenum">
              <a:rPr lang="en-US" smtClean="0"/>
              <a:pPr/>
              <a:t>‹#›</a:t>
            </a:fld>
            <a:endParaRPr lang="en-US" dirty="0"/>
          </a:p>
        </p:txBody>
      </p:sp>
      <p:sp>
        <p:nvSpPr>
          <p:cNvPr id="10" name="عنصر نائب للتذييل 9"/>
          <p:cNvSpPr>
            <a:spLocks noGrp="1"/>
          </p:cNvSpPr>
          <p:nvPr>
            <p:ph type="ftr" sz="quarter" idx="16"/>
          </p:nvPr>
        </p:nvSpPr>
        <p:spPr/>
        <p:txBody>
          <a:bodyPr/>
          <a:lstStyle/>
          <a:p>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9" name="عنصر نائب لرقم الشريحة 8"/>
          <p:cNvSpPr>
            <a:spLocks noGrp="1"/>
          </p:cNvSpPr>
          <p:nvPr>
            <p:ph type="sldNum" sz="quarter" idx="11"/>
          </p:nvPr>
        </p:nvSpPr>
        <p:spPr/>
        <p:txBody>
          <a:bodyPr/>
          <a:lstStyle/>
          <a:p>
            <a:fld id="{E057AA71-68CB-4F84-BD9F-F4BE8A56C1DB}" type="slidenum">
              <a:rPr lang="en-US" smtClean="0"/>
              <a:pPr/>
              <a:t>‹#›</a:t>
            </a:fld>
            <a:endParaRPr lang="en-US" dirty="0"/>
          </a:p>
        </p:txBody>
      </p:sp>
      <p:sp>
        <p:nvSpPr>
          <p:cNvPr id="10" name="عنصر نائب للتذييل 9"/>
          <p:cNvSpPr>
            <a:spLocks noGrp="1"/>
          </p:cNvSpPr>
          <p:nvPr>
            <p:ph type="ftr" sz="quarter" idx="12"/>
          </p:nvPr>
        </p:nvSpPr>
        <p:spPr/>
        <p:txBody>
          <a:bodyPr/>
          <a:lstStyle/>
          <a:p>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040930-0B44-47C0-BF79-24DEB3308023}" type="datetimeFigureOut">
              <a:rPr lang="en-US" smtClean="0"/>
              <a:pPr/>
              <a:t>4/19/2013</a:t>
            </a:fld>
            <a:endParaRPr lang="en-US" dirty="0"/>
          </a:p>
        </p:txBody>
      </p:sp>
      <p:sp>
        <p:nvSpPr>
          <p:cNvPr id="5" name="عنصر نائب للتذييل 4"/>
          <p:cNvSpPr>
            <a:spLocks noGrp="1"/>
          </p:cNvSpPr>
          <p:nvPr>
            <p:ph type="ftr" sz="quarter" idx="11"/>
          </p:nvPr>
        </p:nvSpPr>
        <p:spPr/>
        <p:txBody>
          <a:bodyPr/>
          <a:lstStyle/>
          <a:p>
            <a:endParaRPr lang="en-US" dirty="0"/>
          </a:p>
        </p:txBody>
      </p:sp>
      <p:sp>
        <p:nvSpPr>
          <p:cNvPr id="6" name="عنصر نائب لرقم الشريحة 5"/>
          <p:cNvSpPr>
            <a:spLocks noGrp="1"/>
          </p:cNvSpPr>
          <p:nvPr>
            <p:ph type="sldNum" sz="quarter" idx="12"/>
          </p:nvPr>
        </p:nvSpPr>
        <p:spPr/>
        <p:txBody>
          <a:bodyPr/>
          <a:lstStyle/>
          <a:p>
            <a:fld id="{E057AA71-68CB-4F84-BD9F-F4BE8A56C1D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5040930-0B44-47C0-BF79-24DEB3308023}" type="datetimeFigureOut">
              <a:rPr lang="en-US" smtClean="0"/>
              <a:pPr/>
              <a:t>4/19/2013</a:t>
            </a:fld>
            <a:endParaRPr lang="en-US" dirty="0"/>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057AA71-68CB-4F84-BD9F-F4BE8A56C1D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5040930-0B44-47C0-BF79-24DEB3308023}" type="datetimeFigureOut">
              <a:rPr lang="en-US" smtClean="0"/>
              <a:pPr/>
              <a:t>4/19/2013</a:t>
            </a:fld>
            <a:endParaRPr lang="en-US"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057AA71-68CB-4F84-BD9F-F4BE8A56C1DB}" type="slidenum">
              <a:rPr lang="en-US" smtClean="0"/>
              <a:pPr/>
              <a:t>‹#›</a:t>
            </a:fld>
            <a:endParaRPr lang="en-US"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6.gif"/><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gif"/><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gif"/><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gif"/><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gif"/><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8.gif"/><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2" name="Picture 11" descr="__COPY~1.JPG"/>
          <p:cNvPicPr>
            <a:picLocks noChangeAspect="1"/>
          </p:cNvPicPr>
          <p:nvPr/>
        </p:nvPicPr>
        <p:blipFill>
          <a:blip r:embed="rId3"/>
          <a:stretch>
            <a:fillRect/>
          </a:stretch>
        </p:blipFill>
        <p:spPr>
          <a:xfrm>
            <a:off x="0" y="0"/>
            <a:ext cx="9144001" cy="6858000"/>
          </a:xfrm>
          <a:prstGeom prst="rect">
            <a:avLst/>
          </a:prstGeom>
        </p:spPr>
      </p:pic>
      <p:sp>
        <p:nvSpPr>
          <p:cNvPr id="13" name="Rectangle 12"/>
          <p:cNvSpPr/>
          <p:nvPr/>
        </p:nvSpPr>
        <p:spPr>
          <a:xfrm>
            <a:off x="642910" y="571480"/>
            <a:ext cx="5389617" cy="923330"/>
          </a:xfrm>
          <a:prstGeom prst="rect">
            <a:avLst/>
          </a:prstGeom>
          <a:noFill/>
        </p:spPr>
        <p:txBody>
          <a:bodyPr wrap="none" lIns="91440" tIns="45720" rIns="91440" bIns="45720">
            <a:prstTxWarp prst="textChevron">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dirty="0" smtClean="0">
                <a:ln w="11430"/>
                <a:solidFill>
                  <a:schemeClr val="bg1">
                    <a:lumMod val="85000"/>
                    <a:lumOff val="15000"/>
                  </a:schemeClr>
                </a:solidFill>
                <a:effectLst>
                  <a:outerShdw blurRad="80000" dist="40000" dir="5040000" algn="tl">
                    <a:srgbClr val="000000">
                      <a:alpha val="30000"/>
                    </a:srgbClr>
                  </a:outerShdw>
                  <a:reflection blurRad="6350" stA="60000" endA="900" endPos="60000" dist="29997" dir="5400000" sy="-100000" algn="bl" rotWithShape="0"/>
                </a:effectLst>
              </a:rPr>
              <a:t>بسم الله الرحمن آلرحيم </a:t>
            </a:r>
            <a:endParaRPr lang="en-US" sz="5400" b="1" dirty="0" smtClean="0">
              <a:ln w="11430"/>
              <a:solidFill>
                <a:schemeClr val="bg1">
                  <a:lumMod val="85000"/>
                  <a:lumOff val="15000"/>
                </a:schemeClr>
              </a:solidFill>
              <a:effectLst>
                <a:outerShdw blurRad="80000" dist="40000" dir="5040000" algn="tl">
                  <a:srgbClr val="000000">
                    <a:alpha val="30000"/>
                  </a:srgbClr>
                </a:outerShdw>
                <a:reflection blurRad="6350" stA="60000" endA="900" endPos="60000" dist="29997" dir="5400000" sy="-100000" algn="bl" rotWithShape="0"/>
              </a:effectLst>
            </a:endParaRPr>
          </a:p>
        </p:txBody>
      </p:sp>
      <p:sp>
        <p:nvSpPr>
          <p:cNvPr id="14" name="Rectangle 13"/>
          <p:cNvSpPr/>
          <p:nvPr/>
        </p:nvSpPr>
        <p:spPr>
          <a:xfrm>
            <a:off x="1571604" y="2500306"/>
            <a:ext cx="409920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riblet"/>
              <a:contourClr>
                <a:schemeClr val="accent2">
                  <a:shade val="75000"/>
                </a:schemeClr>
              </a:contourClr>
            </a:sp3d>
          </a:bodyPr>
          <a:lstStyle/>
          <a:p>
            <a:pPr algn="ctr"/>
            <a:r>
              <a:rPr lang="ar-SA" sz="4000" cap="none" spc="0" dirty="0" smtClean="0">
                <a:ln w="11430"/>
                <a:solidFill>
                  <a:srgbClr val="990033"/>
                </a:solidFill>
                <a:effectLst>
                  <a:outerShdw blurRad="50800" dist="39000" dir="5460000" algn="tl">
                    <a:srgbClr val="000000">
                      <a:alpha val="38000"/>
                    </a:srgbClr>
                  </a:outerShdw>
                  <a:reflection blurRad="6350" stA="60000" endA="900" endPos="60000" dist="29997" dir="5400000" sy="-100000" algn="bl" rotWithShape="0"/>
                </a:effectLst>
              </a:rPr>
              <a:t>نصوص ووثآئق تآريخيه</a:t>
            </a:r>
            <a:endParaRPr lang="en-US" sz="4000" cap="none" spc="0" dirty="0">
              <a:ln w="11430"/>
              <a:solidFill>
                <a:srgbClr val="990033"/>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15" name="Rectangle 14"/>
          <p:cNvSpPr/>
          <p:nvPr/>
        </p:nvSpPr>
        <p:spPr>
          <a:xfrm>
            <a:off x="571472" y="5500702"/>
            <a:ext cx="2454518" cy="830997"/>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2400" b="1" cap="none" spc="150" dirty="0" smtClean="0">
                <a:ln w="11430"/>
                <a:solidFill>
                  <a:schemeClr val="bg1">
                    <a:lumMod val="85000"/>
                    <a:lumOff val="15000"/>
                  </a:schemeClr>
                </a:solidFill>
                <a:effectLst>
                  <a:outerShdw blurRad="25400" algn="tl" rotWithShape="0">
                    <a:srgbClr val="000000">
                      <a:alpha val="43000"/>
                    </a:srgbClr>
                  </a:outerShdw>
                  <a:reflection blurRad="6350" stA="50000" endA="300" endPos="50000" dist="29997" dir="5400000" sy="-100000" algn="bl" rotWithShape="0"/>
                </a:effectLst>
              </a:rPr>
              <a:t>الدكتور :</a:t>
            </a:r>
          </a:p>
          <a:p>
            <a:pPr algn="ctr"/>
            <a:r>
              <a:rPr lang="ar-SA" sz="2400" b="1" spc="150" dirty="0" smtClean="0">
                <a:ln w="11430"/>
                <a:solidFill>
                  <a:schemeClr val="bg1">
                    <a:lumMod val="85000"/>
                    <a:lumOff val="15000"/>
                  </a:schemeClr>
                </a:solidFill>
                <a:effectLst>
                  <a:outerShdw blurRad="25400" algn="tl" rotWithShape="0">
                    <a:srgbClr val="000000">
                      <a:alpha val="43000"/>
                    </a:srgbClr>
                  </a:outerShdw>
                  <a:reflection blurRad="6350" stA="50000" endA="300" endPos="50000" dist="29997" dir="5400000" sy="-100000" algn="bl" rotWithShape="0"/>
                </a:effectLst>
              </a:rPr>
              <a:t>محمد أحمد الشحري</a:t>
            </a:r>
            <a:endParaRPr lang="en-US" sz="2400" b="1" cap="none" spc="150" dirty="0">
              <a:ln w="11430"/>
              <a:solidFill>
                <a:schemeClr val="bg1">
                  <a:lumMod val="85000"/>
                  <a:lumOff val="15000"/>
                </a:schemeClr>
              </a:solidFill>
              <a:effectLst>
                <a:outerShdw blurRad="25400" algn="tl" rotWithShape="0">
                  <a:srgbClr val="000000">
                    <a:alpha val="43000"/>
                  </a:srgbClr>
                </a:outerShdw>
                <a:reflection blurRad="6350" stA="50000" endA="300" endPos="50000" dist="29997" dir="5400000" sy="-100000" algn="bl" rotWithShape="0"/>
              </a:effectLst>
            </a:endParaRPr>
          </a:p>
        </p:txBody>
      </p:sp>
      <p:sp>
        <p:nvSpPr>
          <p:cNvPr id="16" name="Rectangle 15"/>
          <p:cNvSpPr/>
          <p:nvPr/>
        </p:nvSpPr>
        <p:spPr>
          <a:xfrm>
            <a:off x="2857488" y="4000504"/>
            <a:ext cx="2164374" cy="46166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2400" b="1" cap="none" spc="150" dirty="0" smtClean="0">
                <a:ln w="11430"/>
                <a:solidFill>
                  <a:schemeClr val="bg1">
                    <a:lumMod val="85000"/>
                    <a:lumOff val="15000"/>
                  </a:schemeClr>
                </a:solidFill>
                <a:effectLst>
                  <a:outerShdw blurRad="25400" algn="tl" rotWithShape="0">
                    <a:srgbClr val="000000">
                      <a:alpha val="43000"/>
                    </a:srgbClr>
                  </a:outerShdw>
                  <a:reflection blurRad="6350" stA="60000" endA="900" endPos="60000" dist="29997" dir="5400000" sy="-100000" algn="bl" rotWithShape="0"/>
                </a:effectLst>
              </a:rPr>
              <a:t>المستوى الثــآمن</a:t>
            </a:r>
            <a:endParaRPr lang="en-US" sz="2400" b="1" cap="none" spc="150" dirty="0">
              <a:ln w="11430"/>
              <a:solidFill>
                <a:schemeClr val="bg1">
                  <a:lumMod val="85000"/>
                  <a:lumOff val="15000"/>
                </a:schemeClr>
              </a:solidFill>
              <a:effectLst>
                <a:outerShdw blurRad="25400" algn="tl" rotWithShape="0">
                  <a:srgbClr val="000000">
                    <a:alpha val="43000"/>
                  </a:srgbClr>
                </a:outerShdw>
                <a:reflection blurRad="6350" stA="60000" endA="900" endPos="60000" dist="29997" dir="5400000" sy="-100000" algn="bl" rotWithShape="0"/>
              </a:effectLst>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ox(in)">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diamond(in)">
                                      <p:cBhvr>
                                        <p:cTn id="17" dur="2000"/>
                                        <p:tgtEl>
                                          <p:spTgt spid="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checkerboard(across)">
                                      <p:cBhvr>
                                        <p:cTn id="22" dur="500"/>
                                        <p:tgtEl>
                                          <p:spTgt spid="15">
                                            <p:txEl>
                                              <p:pRg st="0" end="0"/>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15">
                                            <p:txEl>
                                              <p:pRg st="1" end="1"/>
                                            </p:txEl>
                                          </p:spTgt>
                                        </p:tgtEl>
                                        <p:attrNameLst>
                                          <p:attrName>style.visibility</p:attrName>
                                        </p:attrNameLst>
                                      </p:cBhvr>
                                      <p:to>
                                        <p:strVal val="visible"/>
                                      </p:to>
                                    </p:set>
                                    <p:animEffect transition="in" filter="checkerboard(across)">
                                      <p:cBhvr>
                                        <p:cTn id="25"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810_91273940297.gif"/>
          <p:cNvPicPr>
            <a:picLocks noGrp="1" noChangeAspect="1"/>
          </p:cNvPicPr>
          <p:nvPr>
            <p:ph idx="1"/>
          </p:nvPr>
        </p:nvPicPr>
        <p:blipFill>
          <a:blip r:embed="rId3"/>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untitled.bmp"/>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
        <p:nvSpPr>
          <p:cNvPr id="11" name="Rectangle 10"/>
          <p:cNvSpPr/>
          <p:nvPr/>
        </p:nvSpPr>
        <p:spPr>
          <a:xfrm>
            <a:off x="0" y="0"/>
            <a:ext cx="9098966"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endParaRPr lang="ar-SA" sz="5400" b="1" spc="150" dirty="0" smtClean="0">
              <a:ln w="11430"/>
              <a:solidFill>
                <a:schemeClr val="bg1">
                  <a:lumMod val="85000"/>
                  <a:lumOff val="15000"/>
                </a:schemeClr>
              </a:solidFill>
              <a:effectLst>
                <a:outerShdw blurRad="25400" algn="tl" rotWithShape="0">
                  <a:srgbClr val="000000">
                    <a:alpha val="43000"/>
                  </a:srgbClr>
                </a:outerShdw>
                <a:reflection blurRad="6350" stA="55000" endA="50" endPos="85000" dir="5400000" sy="-100000" algn="bl" rotWithShape="0"/>
              </a:effectLst>
            </a:endParaRPr>
          </a:p>
          <a:p>
            <a:pPr algn="ctr"/>
            <a:r>
              <a:rPr lang="ar-SA" sz="5400" b="1" spc="150" dirty="0" smtClean="0">
                <a:ln w="11430"/>
                <a:solidFill>
                  <a:schemeClr val="bg1">
                    <a:lumMod val="85000"/>
                    <a:lumOff val="15000"/>
                  </a:schemeClr>
                </a:solidFill>
                <a:effectLst>
                  <a:outerShdw blurRad="25400" algn="tl" rotWithShape="0">
                    <a:srgbClr val="000000">
                      <a:alpha val="43000"/>
                    </a:srgbClr>
                  </a:outerShdw>
                  <a:reflection blurRad="6350" stA="55000" endA="50" endPos="85000" dir="5400000" sy="-100000" algn="bl" rotWithShape="0"/>
                </a:effectLst>
              </a:rPr>
              <a:t>إعــلآن نـآبليون بــونآبرت</a:t>
            </a:r>
          </a:p>
        </p:txBody>
      </p:sp>
      <p:sp>
        <p:nvSpPr>
          <p:cNvPr id="12" name="Rectangle 11"/>
          <p:cNvSpPr/>
          <p:nvPr/>
        </p:nvSpPr>
        <p:spPr>
          <a:xfrm>
            <a:off x="1071538" y="4357694"/>
            <a:ext cx="5143536"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endParaRPr lang="ar-SA" sz="5400" b="1" spc="150" dirty="0" smtClean="0">
              <a:ln w="11430"/>
              <a:solidFill>
                <a:srgbClr val="FF0000"/>
              </a:solidFill>
              <a:effectLst>
                <a:outerShdw blurRad="25400" algn="tl" rotWithShape="0">
                  <a:srgbClr val="000000">
                    <a:alpha val="43000"/>
                  </a:srgbClr>
                </a:outerShdw>
                <a:reflection blurRad="6350" stA="55000" endA="50" endPos="85000" dir="5400000" sy="-100000" algn="bl" rotWithShape="0"/>
              </a:effectLst>
            </a:endParaRPr>
          </a:p>
          <a:p>
            <a:pPr algn="ctr"/>
            <a:r>
              <a:rPr lang="ar-SA" sz="5400" b="1" spc="150" dirty="0" smtClean="0">
                <a:ln w="11430"/>
                <a:solidFill>
                  <a:srgbClr val="FF0000"/>
                </a:solidFill>
                <a:effectLst>
                  <a:outerShdw blurRad="25400" algn="tl" rotWithShape="0">
                    <a:srgbClr val="000000">
                      <a:alpha val="43000"/>
                    </a:srgbClr>
                  </a:outerShdw>
                  <a:reflection blurRad="6350" stA="55000" endA="50" endPos="85000" dir="5400000" sy="-100000" algn="bl" rotWithShape="0"/>
                </a:effectLst>
              </a:rPr>
              <a:t> 2يــوليـو 1798م .</a:t>
            </a:r>
            <a:endParaRPr lang="en-US" sz="5400" b="1" cap="none" spc="150" dirty="0">
              <a:ln w="11430"/>
              <a:solidFill>
                <a:srgbClr val="FF0000"/>
              </a:solidFill>
              <a:effectLst>
                <a:outerShdw blurRad="25400" algn="tl" rotWithShape="0">
                  <a:srgbClr val="000000">
                    <a:alpha val="43000"/>
                  </a:srgbClr>
                </a:outerShdw>
              </a:effectLst>
            </a:endParaRPr>
          </a:p>
        </p:txBody>
      </p:sp>
      <p:sp>
        <p:nvSpPr>
          <p:cNvPr id="13" name="Rectangle 12"/>
          <p:cNvSpPr/>
          <p:nvPr/>
        </p:nvSpPr>
        <p:spPr>
          <a:xfrm>
            <a:off x="5453708" y="5214950"/>
            <a:ext cx="3690292"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5400" b="1" spc="150" dirty="0" smtClean="0">
                <a:ln w="11430"/>
                <a:solidFill>
                  <a:srgbClr val="FF0000"/>
                </a:solidFill>
                <a:effectLst>
                  <a:outerShdw blurRad="25400" algn="tl" rotWithShape="0">
                    <a:srgbClr val="000000">
                      <a:alpha val="43000"/>
                    </a:srgbClr>
                  </a:outerShdw>
                  <a:reflection blurRad="6350" stA="55000" endA="50" endPos="85000" dir="5400000" sy="-100000" algn="bl" rotWithShape="0"/>
                </a:effectLst>
              </a:rPr>
              <a:t>للمصرييـن</a:t>
            </a: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box(in)">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ox(in)">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box(in)">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عنصر نائب للمحتوى 10" descr="bonabart.gif"/>
          <p:cNvPicPr>
            <a:picLocks noGrp="1" noChangeAspect="1"/>
          </p:cNvPicPr>
          <p:nvPr>
            <p:ph idx="1"/>
          </p:nvPr>
        </p:nvPicPr>
        <p:blipFill>
          <a:blip r:embed="rId2"/>
          <a:stretch>
            <a:fillRect/>
          </a:stretch>
        </p:blipFill>
        <p:spPr>
          <a:xfrm>
            <a:off x="0" y="0"/>
            <a:ext cx="3571836" cy="6858000"/>
          </a:xfrm>
        </p:spPr>
      </p:pic>
      <p:pic>
        <p:nvPicPr>
          <p:cNvPr id="7" name="Picture 6" descr="810_91273940297.gif"/>
          <p:cNvPicPr>
            <a:picLocks noChangeAspect="1"/>
          </p:cNvPicPr>
          <p:nvPr/>
        </p:nvPicPr>
        <p:blipFill>
          <a:blip r:embed="rId3"/>
          <a:stretch>
            <a:fillRect/>
          </a:stretch>
        </p:blipFill>
        <p:spPr>
          <a:xfrm flipH="1">
            <a:off x="3571868" y="-14492"/>
            <a:ext cx="5572132" cy="6872492"/>
          </a:xfrm>
          <a:prstGeom prst="rect">
            <a:avLst/>
          </a:prstGeom>
          <a:effectLst>
            <a:glow rad="63500">
              <a:schemeClr val="accent4">
                <a:satMod val="175000"/>
                <a:alpha val="40000"/>
              </a:schemeClr>
            </a:glow>
          </a:effectLst>
        </p:spPr>
      </p:pic>
      <p:pic>
        <p:nvPicPr>
          <p:cNvPr id="1028" name="Picture 4"/>
          <p:cNvPicPr>
            <a:picLocks noChangeAspect="1" noChangeArrowheads="1"/>
          </p:cNvPicPr>
          <p:nvPr/>
        </p:nvPicPr>
        <p:blipFill>
          <a:blip r:embed="rId4"/>
          <a:srcRect/>
          <a:stretch>
            <a:fillRect/>
          </a:stretch>
        </p:blipFill>
        <p:spPr bwMode="auto">
          <a:xfrm>
            <a:off x="4143372" y="2058484"/>
            <a:ext cx="4783015" cy="3143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صورة 12" descr="nablion54.jpg"/>
          <p:cNvPicPr>
            <a:picLocks noChangeAspect="1"/>
          </p:cNvPicPr>
          <p:nvPr/>
        </p:nvPicPr>
        <p:blipFill>
          <a:blip r:embed="rId5"/>
          <a:stretch>
            <a:fillRect/>
          </a:stretch>
        </p:blipFill>
        <p:spPr>
          <a:xfrm>
            <a:off x="5500694" y="428604"/>
            <a:ext cx="3214710" cy="1357297"/>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amond(in)">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a:xfrm>
            <a:off x="3428992" y="1071546"/>
            <a:ext cx="4857784" cy="1643074"/>
          </a:xfrm>
        </p:spPr>
        <p:txBody>
          <a:bodyPr anchor="b">
            <a:noAutofit/>
          </a:bodyPr>
          <a:lstStyle/>
          <a:p>
            <a:pPr rtl="1"/>
            <a:r>
              <a:rPr lang="ar-SA" sz="2400" dirty="0" smtClean="0">
                <a:solidFill>
                  <a:schemeClr val="tx1"/>
                </a:solidFill>
                <a:effectLst>
                  <a:outerShdw blurRad="38100" dist="38100" dir="2700000" algn="tl">
                    <a:srgbClr val="000000">
                      <a:alpha val="43137"/>
                    </a:srgbClr>
                  </a:outerShdw>
                </a:effectLst>
                <a:cs typeface="Akhbar MT" pitchFamily="2" charset="-78"/>
              </a:rPr>
              <a:t/>
            </a:r>
            <a:br>
              <a:rPr lang="ar-SA" sz="2400" dirty="0" smtClean="0">
                <a:solidFill>
                  <a:schemeClr val="tx1"/>
                </a:solidFill>
                <a:effectLst>
                  <a:outerShdw blurRad="38100" dist="38100" dir="2700000" algn="tl">
                    <a:srgbClr val="000000">
                      <a:alpha val="43137"/>
                    </a:srgbClr>
                  </a:outerShdw>
                </a:effectLst>
                <a:cs typeface="Akhbar MT" pitchFamily="2" charset="-78"/>
              </a:rPr>
            </a:br>
            <a:r>
              <a:rPr lang="ar-SA" sz="2400" dirty="0" smtClean="0">
                <a:solidFill>
                  <a:schemeClr val="tx1"/>
                </a:solidFill>
                <a:effectLst>
                  <a:outerShdw blurRad="38100" dist="38100" dir="2700000" algn="tl">
                    <a:srgbClr val="000000">
                      <a:alpha val="43137"/>
                    </a:srgbClr>
                  </a:outerShdw>
                </a:effectLst>
                <a:cs typeface="Akhbar MT" pitchFamily="2" charset="-78"/>
              </a:rPr>
              <a:t/>
            </a:r>
            <a:br>
              <a:rPr lang="ar-SA" sz="2400" dirty="0" smtClean="0">
                <a:solidFill>
                  <a:schemeClr val="tx1"/>
                </a:solidFill>
                <a:effectLst>
                  <a:outerShdw blurRad="38100" dist="38100" dir="2700000" algn="tl">
                    <a:srgbClr val="000000">
                      <a:alpha val="43137"/>
                    </a:srgbClr>
                  </a:outerShdw>
                </a:effectLst>
                <a:cs typeface="Akhbar MT" pitchFamily="2" charset="-78"/>
              </a:rPr>
            </a:br>
            <a:endParaRPr lang="ar-SA" sz="2400" dirty="0">
              <a:solidFill>
                <a:schemeClr val="tx1"/>
              </a:solidFill>
            </a:endParaRPr>
          </a:p>
        </p:txBody>
      </p:sp>
      <p:sp>
        <p:nvSpPr>
          <p:cNvPr id="20" name="عنصر نائب للنص 9"/>
          <p:cNvSpPr>
            <a:spLocks noGrp="1"/>
          </p:cNvSpPr>
          <p:nvPr>
            <p:ph type="body" idx="1"/>
          </p:nvPr>
        </p:nvSpPr>
        <p:spPr>
          <a:xfrm>
            <a:off x="3214678" y="0"/>
            <a:ext cx="5472122" cy="2786058"/>
          </a:xfrm>
          <a:effectLst>
            <a:softEdge rad="12700"/>
          </a:effectLst>
          <a:scene3d>
            <a:camera prst="perspectiveLeft"/>
            <a:lightRig rig="threePt" dir="t"/>
          </a:scene3d>
          <a:sp3d>
            <a:bevelT w="165100" prst="coolSlant"/>
          </a:sp3d>
        </p:spPr>
        <p:txBody>
          <a:bodyPr>
            <a:normAutofit fontScale="92500" lnSpcReduction="20000"/>
          </a:bodyPr>
          <a:lstStyle/>
          <a:p>
            <a:pPr algn="r" rtl="1"/>
            <a:r>
              <a:rPr lang="ar-SA" b="1" dirty="0" smtClean="0">
                <a:solidFill>
                  <a:schemeClr val="tx2">
                    <a:lumMod val="20000"/>
                    <a:lumOff val="80000"/>
                  </a:schemeClr>
                </a:solidFill>
              </a:rPr>
              <a:t> </a:t>
            </a:r>
            <a:endParaRPr lang="en-US" dirty="0" smtClean="0">
              <a:solidFill>
                <a:schemeClr val="tx2">
                  <a:lumMod val="20000"/>
                  <a:lumOff val="80000"/>
                </a:schemeClr>
              </a:solidFill>
            </a:endParaRP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تزوّج نابليون لأول مرة عندما بلغ السادسة والعشرين من عمره،</a:t>
            </a: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 من أرملة إحدى قادة الثورة الفرنسية ، واسمها "</a:t>
            </a:r>
            <a:r>
              <a:rPr lang="ar-SA" sz="2800" b="1" dirty="0" smtClean="0">
                <a:solidFill>
                  <a:schemeClr val="tx2">
                    <a:lumMod val="20000"/>
                    <a:lumOff val="80000"/>
                  </a:schemeClr>
                </a:solidFill>
                <a:effectLst>
                  <a:outerShdw blurRad="38100" dist="38100" dir="2700000" algn="tl">
                    <a:srgbClr val="000000">
                      <a:alpha val="43137"/>
                    </a:srgbClr>
                  </a:outerShdw>
                </a:effectLst>
                <a:latin typeface="Arabic Typesetting" pitchFamily="66" charset="-78"/>
                <a:cs typeface="Arabic Typesetting" pitchFamily="66" charset="-78"/>
              </a:rPr>
              <a:t>جوزفين آل بوارنيه</a:t>
            </a:r>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 </a:t>
            </a: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التي كانت تكبره بست سنوات. كانت جوزفين تُعرف باسم تبغضه</a:t>
            </a: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 بغضًا شديداً طيلة الفترة السابقة على معرفتها بنابليون،</a:t>
            </a: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 وهو "روز"، فلمّا عرف نابليون بذلك أطلق عليها اسم "</a:t>
            </a:r>
            <a:r>
              <a:rPr lang="ar-SA" sz="2800" b="1" dirty="0" smtClean="0">
                <a:solidFill>
                  <a:schemeClr val="tx2">
                    <a:lumMod val="20000"/>
                    <a:lumOff val="80000"/>
                  </a:schemeClr>
                </a:solidFill>
                <a:effectLst>
                  <a:outerShdw blurRad="38100" dist="38100" dir="2700000" algn="tl">
                    <a:srgbClr val="000000">
                      <a:alpha val="43137"/>
                    </a:srgbClr>
                  </a:outerShdw>
                </a:effectLst>
                <a:latin typeface="Arabic Typesetting" pitchFamily="66" charset="-78"/>
                <a:cs typeface="Arabic Typesetting" pitchFamily="66" charset="-78"/>
              </a:rPr>
              <a:t>جوزفين</a:t>
            </a:r>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a:t>
            </a:r>
          </a:p>
          <a:p>
            <a:pPr algn="r" rtl="1"/>
            <a:r>
              <a:rPr lang="ar-SA" sz="2800" b="1" dirty="0" smtClean="0">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rPr>
              <a:t> عوضًا عن اسمها الأول. </a:t>
            </a:r>
          </a:p>
          <a:p>
            <a:pPr algn="r"/>
            <a:endParaRPr lang="ar-SA" dirty="0">
              <a:solidFill>
                <a:schemeClr val="tx2">
                  <a:lumMod val="20000"/>
                  <a:lumOff val="80000"/>
                </a:schemeClr>
              </a:solidFill>
            </a:endParaRPr>
          </a:p>
        </p:txBody>
      </p:sp>
      <p:pic>
        <p:nvPicPr>
          <p:cNvPr id="4" name="عنصر نائب للمحتوى 3" descr="200px-Emprjose.jpg"/>
          <p:cNvPicPr>
            <a:picLocks noGrp="1" noChangeAspect="1"/>
          </p:cNvPicPr>
          <p:nvPr>
            <p:ph idx="4294967295"/>
          </p:nvPr>
        </p:nvPicPr>
        <p:blipFill>
          <a:blip r:embed="rId2"/>
          <a:stretch>
            <a:fillRect/>
          </a:stretch>
        </p:blipFill>
        <p:spPr>
          <a:xfrm>
            <a:off x="0" y="571500"/>
            <a:ext cx="2754313" cy="2641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مربع نص 6"/>
          <p:cNvSpPr txBox="1"/>
          <p:nvPr/>
        </p:nvSpPr>
        <p:spPr>
          <a:xfrm>
            <a:off x="7858148" y="1500174"/>
            <a:ext cx="242374" cy="369332"/>
          </a:xfrm>
          <a:prstGeom prst="rect">
            <a:avLst/>
          </a:prstGeom>
          <a:noFill/>
        </p:spPr>
        <p:txBody>
          <a:bodyPr wrap="none" rtlCol="1">
            <a:spAutoFit/>
          </a:bodyPr>
          <a:lstStyle/>
          <a:p>
            <a:r>
              <a:rPr lang="en-US" dirty="0" smtClean="0"/>
              <a:t> </a:t>
            </a:r>
            <a:endParaRPr lang="ar-SA" dirty="0"/>
          </a:p>
        </p:txBody>
      </p:sp>
      <p:sp>
        <p:nvSpPr>
          <p:cNvPr id="8" name="مربع نص 7"/>
          <p:cNvSpPr txBox="1"/>
          <p:nvPr/>
        </p:nvSpPr>
        <p:spPr>
          <a:xfrm>
            <a:off x="7858148" y="1500174"/>
            <a:ext cx="184731" cy="369332"/>
          </a:xfrm>
          <a:prstGeom prst="rect">
            <a:avLst/>
          </a:prstGeom>
          <a:noFill/>
        </p:spPr>
        <p:txBody>
          <a:bodyPr wrap="none" rtlCol="1">
            <a:spAutoFit/>
          </a:bodyPr>
          <a:lstStyle/>
          <a:p>
            <a:endParaRPr lang="ar-SA" dirty="0"/>
          </a:p>
        </p:txBody>
      </p:sp>
      <p:pic>
        <p:nvPicPr>
          <p:cNvPr id="19" name="صورة 18" descr="22D396~1.JPG"/>
          <p:cNvPicPr>
            <a:picLocks noChangeAspect="1"/>
          </p:cNvPicPr>
          <p:nvPr/>
        </p:nvPicPr>
        <p:blipFill>
          <a:blip r:embed="rId3"/>
          <a:stretch>
            <a:fillRect/>
          </a:stretch>
        </p:blipFill>
        <p:spPr>
          <a:xfrm>
            <a:off x="357158" y="3786190"/>
            <a:ext cx="2682240" cy="27536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241" name="Rectangle 1"/>
          <p:cNvSpPr>
            <a:spLocks noChangeArrowheads="1"/>
          </p:cNvSpPr>
          <p:nvPr/>
        </p:nvSpPr>
        <p:spPr bwMode="auto">
          <a:xfrm flipH="1">
            <a:off x="3286116" y="2928934"/>
            <a:ext cx="5429288" cy="3477875"/>
          </a:xfrm>
          <a:prstGeom prst="rect">
            <a:avLst/>
          </a:prstGeom>
          <a:noFill/>
          <a:ln w="9525">
            <a:noFill/>
            <a:miter lim="800000"/>
            <a:headEnd/>
            <a:tailEnd/>
          </a:ln>
          <a:effectLst>
            <a:glow rad="63500">
              <a:schemeClr val="accent5">
                <a:satMod val="175000"/>
                <a:alpha val="40000"/>
              </a:schemeClr>
            </a:glow>
            <a:outerShdw blurRad="50800" dist="38100" dir="5400000" algn="t" rotWithShape="0">
              <a:prstClr val="black">
                <a:alpha val="40000"/>
              </a:prstClr>
            </a:outerShdw>
          </a:effectLst>
          <a:scene3d>
            <a:camera prst="perspectiveLeft"/>
            <a:lightRig rig="threePt" dir="t"/>
          </a:scene3d>
        </p:spPr>
        <p:txBody>
          <a:bodyPr vert="horz" wrap="square" lIns="91440" tIns="45720" rIns="91440" bIns="45720" numCol="1" anchor="ctr" anchorCtr="0" compatLnSpc="1">
            <a:prstTxWarp prst="textNoShape">
              <a:avLst/>
            </a:prstTxWarp>
            <a:spAutoFit/>
          </a:bodyPr>
          <a:lstStyle/>
          <a:p>
            <a:pPr algn="r" rtl="1" fontAlgn="base">
              <a:spcBef>
                <a:spcPct val="0"/>
              </a:spcBef>
              <a:spcAft>
                <a:spcPct val="0"/>
              </a:spcAft>
            </a:pP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أنجب نابليون عدداً من الأولاد من عشيقاته , الا أنه لم يُخلف أي وريث من زوجته جوزفين، ويُرجّح البعض أن عدم مقدرة جوزفين على الإنجاب كانت تعود إلى الإجهاد والضغط النفسي الذي تعرضت له عند سجنها خلال عهد الإرهاب </a:t>
            </a:r>
            <a:r>
              <a:rPr kumimoji="0" lang="ar-SA" sz="1200" b="1" i="0" strike="noStrike" cap="none" normalizeH="0" baseline="0" dirty="0" smtClean="0">
                <a:ln>
                  <a:noFill/>
                </a:ln>
                <a:solidFill>
                  <a:schemeClr val="accent1">
                    <a:lumMod val="20000"/>
                    <a:lumOff val="80000"/>
                  </a:schemeClr>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a:t>
            </a:r>
            <a:r>
              <a:rPr lang="ar-SA" sz="1200" b="1" dirty="0" smtClean="0">
                <a:solidFill>
                  <a:schemeClr val="accent1">
                    <a:lumMod val="20000"/>
                    <a:lumOff val="80000"/>
                  </a:schemeClr>
                </a:solidFill>
                <a:effectLst>
                  <a:outerShdw blurRad="38100" dist="38100" dir="2700000" algn="tl">
                    <a:srgbClr val="000000">
                      <a:alpha val="43137"/>
                    </a:srgbClr>
                  </a:outerShdw>
                </a:effectLst>
              </a:rPr>
              <a:t>27 يونيو 1793 – 27 يوليو 1794</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أو بسبب إجهاضها عندما كانت لا تزال في العشرينات من عمرها</a:t>
            </a:r>
            <a:r>
              <a:rPr kumimoji="0" lang="ar-SA" sz="2000" b="1" i="0" strike="noStrike" cap="none" normalizeH="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 </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قرر نابليون بعد سلسلة من المحاولات الفاشلة أن يتطلق وجوزفين، حتى يستطيع أن يتزوج مجدداً بامرأة قادرة على أن تنجب له وريثًا، فأقدم في شهر مارس من سنة </a:t>
            </a:r>
            <a:r>
              <a:rPr kumimoji="0" lang="ar-SA" sz="2000" b="1" i="0" strike="noStrike" cap="none" normalizeH="0" baseline="0" dirty="0" smtClean="0">
                <a:ln>
                  <a:noFill/>
                </a:ln>
                <a:solidFill>
                  <a:schemeClr val="accent1">
                    <a:lumMod val="20000"/>
                    <a:lumOff val="80000"/>
                  </a:schemeClr>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1810</a:t>
            </a:r>
            <a:r>
              <a:rPr kumimoji="0" lang="ar-SA" sz="2000" b="1" i="0" strike="noStrike" cap="none" normalizeH="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على الزواج بأرشيدوقة النمسا وقريبة الملكة السابقة "ماري أنطوانيت"، المدعوة "ماري لويز"، وبهذا كان قد صاهر الأسرة الملكية الألمانية , ولدت ماري لويز طفلاً وحيداً لنابليون عُرف باسم "نابليون فرنسيس جوزيف شارلز" (</a:t>
            </a:r>
            <a:r>
              <a:rPr kumimoji="0" lang="ar-SA" sz="2000" b="1" i="0" strike="noStrike" cap="none" normalizeH="0" baseline="0" dirty="0" smtClean="0">
                <a:ln>
                  <a:noFill/>
                </a:ln>
                <a:solidFill>
                  <a:schemeClr val="accent1">
                    <a:lumMod val="20000"/>
                    <a:lumOff val="80000"/>
                  </a:schemeClr>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1811</a:t>
            </a:r>
            <a:r>
              <a:rPr kumimoji="0" lang="ar-SA" sz="2000" b="1" i="0" strike="noStrike" cap="none" normalizeH="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 </a:t>
            </a:r>
            <a:r>
              <a:rPr kumimoji="0" lang="ar-SA" sz="2000" b="1" i="0" strike="noStrike" cap="none" normalizeH="0" dirty="0" smtClean="0">
                <a:ln>
                  <a:noFill/>
                </a:ln>
                <a:solidFill>
                  <a:schemeClr val="accent1">
                    <a:lumMod val="20000"/>
                    <a:lumOff val="80000"/>
                  </a:schemeClr>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1832</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الذي حمل لقب "ملك روما" منذ ولادته، ثم خُلع عليه اسم "نابليون الثاني" سنه </a:t>
            </a:r>
            <a:r>
              <a:rPr kumimoji="0" lang="ar-SA" sz="2000" b="1" i="0" strike="noStrike" cap="none" normalizeH="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a:t>
            </a:r>
            <a:r>
              <a:rPr kumimoji="0" lang="ar-SA" sz="2000" b="1" i="0" strike="noStrike" cap="none" normalizeH="0" dirty="0" smtClean="0">
                <a:ln>
                  <a:noFill/>
                </a:ln>
                <a:solidFill>
                  <a:schemeClr val="accent1">
                    <a:lumMod val="20000"/>
                    <a:lumOff val="80000"/>
                  </a:schemeClr>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1418</a:t>
            </a:r>
            <a:r>
              <a:rPr kumimoji="0" lang="ar-SA" sz="2000" b="1" i="0" strike="noStrike" cap="none" normalizeH="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إلا أنه لم يحكم فرنسا إلا أسبوعين قبل أن يُخلع عليه لقب "دوق المدينة الإمبراطورية المستقلة" سنة 1818 ,  توفي نابليون الثاني جرّاء داء السل</a:t>
            </a:r>
            <a:r>
              <a:rPr lang="ar-SA" sz="2000" b="1" dirty="0" smtClean="0">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 </a:t>
            </a:r>
            <a:r>
              <a:rPr kumimoji="0" lang="ar-SA" sz="20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ea typeface="Calibri" pitchFamily="34" charset="0"/>
                <a:cs typeface="Arabic Typesetting" pitchFamily="66" charset="-78"/>
              </a:rPr>
              <a:t>عن عمر يُناهز 21 سنة، ولم يترك ورائه أي ذرية</a:t>
            </a:r>
            <a:endParaRPr kumimoji="0" lang="ar-SA" sz="4400" b="1" i="0" strike="noStrike" cap="none" normalizeH="0" baseline="0" dirty="0" smtClean="0">
              <a:ln>
                <a:noFill/>
              </a:ln>
              <a:solidFill>
                <a:srgbClr val="996600"/>
              </a:solidFill>
              <a:effectLst>
                <a:outerShdw blurRad="38100" dist="38100" dir="2700000" algn="tl">
                  <a:srgbClr val="000000">
                    <a:alpha val="43137"/>
                  </a:srgbClr>
                </a:outerShdw>
              </a:effectLst>
              <a:latin typeface="Arabic Typesetting" pitchFamily="66" charset="-78"/>
              <a:cs typeface="Arabic Typesetting" pitchFamily="66"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box(in)">
                                      <p:cBhvr>
                                        <p:cTn id="19" dur="500"/>
                                        <p:tgtEl>
                                          <p:spTgt spid="2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20">
                                            <p:txEl>
                                              <p:pRg st="1" end="1"/>
                                            </p:txEl>
                                          </p:spTgt>
                                        </p:tgtEl>
                                        <p:attrNameLst>
                                          <p:attrName>style.visibility</p:attrName>
                                        </p:attrNameLst>
                                      </p:cBhvr>
                                      <p:to>
                                        <p:strVal val="visible"/>
                                      </p:to>
                                    </p:set>
                                    <p:animEffect transition="in" filter="box(in)">
                                      <p:cBhvr>
                                        <p:cTn id="24" dur="500"/>
                                        <p:tgtEl>
                                          <p:spTgt spid="20">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20">
                                            <p:txEl>
                                              <p:pRg st="2" end="2"/>
                                            </p:txEl>
                                          </p:spTgt>
                                        </p:tgtEl>
                                        <p:attrNameLst>
                                          <p:attrName>style.visibility</p:attrName>
                                        </p:attrNameLst>
                                      </p:cBhvr>
                                      <p:to>
                                        <p:strVal val="visible"/>
                                      </p:to>
                                    </p:set>
                                    <p:animEffect transition="in" filter="box(in)">
                                      <p:cBhvr>
                                        <p:cTn id="29" dur="500"/>
                                        <p:tgtEl>
                                          <p:spTgt spid="20">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20">
                                            <p:txEl>
                                              <p:pRg st="3" end="3"/>
                                            </p:txEl>
                                          </p:spTgt>
                                        </p:tgtEl>
                                        <p:attrNameLst>
                                          <p:attrName>style.visibility</p:attrName>
                                        </p:attrNameLst>
                                      </p:cBhvr>
                                      <p:to>
                                        <p:strVal val="visible"/>
                                      </p:to>
                                    </p:set>
                                    <p:animEffect transition="in" filter="box(in)">
                                      <p:cBhvr>
                                        <p:cTn id="34" dur="500"/>
                                        <p:tgtEl>
                                          <p:spTgt spid="20">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20">
                                            <p:txEl>
                                              <p:pRg st="4" end="4"/>
                                            </p:txEl>
                                          </p:spTgt>
                                        </p:tgtEl>
                                        <p:attrNameLst>
                                          <p:attrName>style.visibility</p:attrName>
                                        </p:attrNameLst>
                                      </p:cBhvr>
                                      <p:to>
                                        <p:strVal val="visible"/>
                                      </p:to>
                                    </p:set>
                                    <p:animEffect transition="in" filter="box(in)">
                                      <p:cBhvr>
                                        <p:cTn id="39" dur="500"/>
                                        <p:tgtEl>
                                          <p:spTgt spid="20">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20">
                                            <p:txEl>
                                              <p:pRg st="5" end="5"/>
                                            </p:txEl>
                                          </p:spTgt>
                                        </p:tgtEl>
                                        <p:attrNameLst>
                                          <p:attrName>style.visibility</p:attrName>
                                        </p:attrNameLst>
                                      </p:cBhvr>
                                      <p:to>
                                        <p:strVal val="visible"/>
                                      </p:to>
                                    </p:set>
                                    <p:animEffect transition="in" filter="box(in)">
                                      <p:cBhvr>
                                        <p:cTn id="44" dur="500"/>
                                        <p:tgtEl>
                                          <p:spTgt spid="20">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20">
                                            <p:txEl>
                                              <p:pRg st="6" end="6"/>
                                            </p:txEl>
                                          </p:spTgt>
                                        </p:tgtEl>
                                        <p:attrNameLst>
                                          <p:attrName>style.visibility</p:attrName>
                                        </p:attrNameLst>
                                      </p:cBhvr>
                                      <p:to>
                                        <p:strVal val="visible"/>
                                      </p:to>
                                    </p:set>
                                    <p:animEffect transition="in" filter="box(in)">
                                      <p:cBhvr>
                                        <p:cTn id="49" dur="500"/>
                                        <p:tgtEl>
                                          <p:spTgt spid="20">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0241">
                                            <p:txEl>
                                              <p:pRg st="0" end="0"/>
                                            </p:txEl>
                                          </p:spTgt>
                                        </p:tgtEl>
                                        <p:attrNameLst>
                                          <p:attrName>style.visibility</p:attrName>
                                        </p:attrNameLst>
                                      </p:cBhvr>
                                      <p:to>
                                        <p:strVal val="visible"/>
                                      </p:to>
                                    </p:set>
                                    <p:anim calcmode="lin" valueType="num">
                                      <p:cBhvr additive="base">
                                        <p:cTn id="54" dur="500" fill="hold"/>
                                        <p:tgtEl>
                                          <p:spTgt spid="10241">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102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8" presetClass="emph" presetSubtype="0" fill="hold" nodeType="clickEffect">
                                  <p:stCondLst>
                                    <p:cond delay="0"/>
                                  </p:stCondLst>
                                  <p:childTnLst>
                                    <p:animRot by="21600000">
                                      <p:cBhvr>
                                        <p:cTn id="59" dur="2000" fill="hold"/>
                                        <p:tgtEl>
                                          <p:spTgt spid="1024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4" name="Picture 6"/>
          <p:cNvPicPr>
            <a:picLocks noGrp="1" noChangeAspect="1" noChangeArrowheads="1"/>
          </p:cNvPicPr>
          <p:nvPr>
            <p:ph idx="1"/>
          </p:nvPr>
        </p:nvPicPr>
        <p:blipFill>
          <a:blip r:embed="rId2"/>
          <a:srcRect/>
          <a:stretch>
            <a:fillRect/>
          </a:stretch>
        </p:blipFill>
        <p:spPr bwMode="auto">
          <a:xfrm>
            <a:off x="3357554" y="2143116"/>
            <a:ext cx="5594543" cy="500066"/>
          </a:xfrm>
          <a:prstGeom prst="rect">
            <a:avLst/>
          </a:prstGeom>
          <a:ln>
            <a:noFill/>
          </a:ln>
          <a:effectLst>
            <a:softEdge rad="112500"/>
          </a:effectLst>
        </p:spPr>
      </p:pic>
      <p:pic>
        <p:nvPicPr>
          <p:cNvPr id="12" name="Picture 11" descr="810_91273940297.gif"/>
          <p:cNvPicPr>
            <a:picLocks noChangeAspect="1"/>
          </p:cNvPicPr>
          <p:nvPr/>
        </p:nvPicPr>
        <p:blipFill>
          <a:blip r:embed="rId3"/>
          <a:stretch>
            <a:fillRect/>
          </a:stretch>
        </p:blipFill>
        <p:spPr>
          <a:xfrm>
            <a:off x="0" y="0"/>
            <a:ext cx="9144000" cy="6776357"/>
          </a:xfrm>
          <a:prstGeom prst="rect">
            <a:avLst/>
          </a:prstGeom>
        </p:spPr>
      </p:pic>
      <p:pic>
        <p:nvPicPr>
          <p:cNvPr id="14" name="Picture 4"/>
          <p:cNvPicPr>
            <a:picLocks noChangeAspect="1" noChangeArrowheads="1"/>
          </p:cNvPicPr>
          <p:nvPr/>
        </p:nvPicPr>
        <p:blipFill>
          <a:blip r:embed="rId4"/>
          <a:srcRect/>
          <a:stretch>
            <a:fillRect/>
          </a:stretch>
        </p:blipFill>
        <p:spPr bwMode="auto">
          <a:xfrm>
            <a:off x="285720" y="285728"/>
            <a:ext cx="3929090" cy="8572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053" name="Picture 5"/>
          <p:cNvPicPr>
            <a:picLocks noChangeAspect="1" noChangeArrowheads="1"/>
          </p:cNvPicPr>
          <p:nvPr/>
        </p:nvPicPr>
        <p:blipFill>
          <a:blip r:embed="rId5"/>
          <a:srcRect/>
          <a:stretch>
            <a:fillRect/>
          </a:stretch>
        </p:blipFill>
        <p:spPr bwMode="auto">
          <a:xfrm>
            <a:off x="3190866" y="1357298"/>
            <a:ext cx="5953134" cy="585788"/>
          </a:xfrm>
          <a:prstGeom prst="rect">
            <a:avLst/>
          </a:prstGeom>
          <a:ln>
            <a:noFill/>
          </a:ln>
          <a:effectLst>
            <a:softEdge rad="112500"/>
          </a:effectLst>
        </p:spPr>
      </p:pic>
      <p:pic>
        <p:nvPicPr>
          <p:cNvPr id="2055" name="Picture 7"/>
          <p:cNvPicPr>
            <a:picLocks noChangeAspect="1" noChangeArrowheads="1"/>
          </p:cNvPicPr>
          <p:nvPr/>
        </p:nvPicPr>
        <p:blipFill>
          <a:blip r:embed="rId6"/>
          <a:srcRect/>
          <a:stretch>
            <a:fillRect/>
          </a:stretch>
        </p:blipFill>
        <p:spPr bwMode="auto">
          <a:xfrm>
            <a:off x="2714612" y="2857496"/>
            <a:ext cx="6286544" cy="500066"/>
          </a:xfrm>
          <a:prstGeom prst="rect">
            <a:avLst/>
          </a:prstGeom>
          <a:ln>
            <a:noFill/>
          </a:ln>
          <a:effectLst>
            <a:softEdge rad="112500"/>
          </a:effectLst>
        </p:spPr>
      </p:pic>
      <p:pic>
        <p:nvPicPr>
          <p:cNvPr id="2056" name="Picture 8"/>
          <p:cNvPicPr>
            <a:picLocks noChangeAspect="1" noChangeArrowheads="1"/>
          </p:cNvPicPr>
          <p:nvPr/>
        </p:nvPicPr>
        <p:blipFill>
          <a:blip r:embed="rId7"/>
          <a:srcRect/>
          <a:stretch>
            <a:fillRect/>
          </a:stretch>
        </p:blipFill>
        <p:spPr bwMode="auto">
          <a:xfrm>
            <a:off x="2590788" y="3643314"/>
            <a:ext cx="6553212" cy="500066"/>
          </a:xfrm>
          <a:prstGeom prst="rect">
            <a:avLst/>
          </a:prstGeom>
          <a:ln>
            <a:noFill/>
          </a:ln>
          <a:effectLst>
            <a:softEdge rad="112500"/>
          </a:effectLst>
        </p:spPr>
      </p:pic>
      <p:pic>
        <p:nvPicPr>
          <p:cNvPr id="2057" name="Picture 9"/>
          <p:cNvPicPr>
            <a:picLocks noChangeAspect="1" noChangeArrowheads="1"/>
          </p:cNvPicPr>
          <p:nvPr/>
        </p:nvPicPr>
        <p:blipFill>
          <a:blip r:embed="rId8"/>
          <a:srcRect/>
          <a:stretch>
            <a:fillRect/>
          </a:stretch>
        </p:blipFill>
        <p:spPr bwMode="auto">
          <a:xfrm>
            <a:off x="2841221" y="4316590"/>
            <a:ext cx="6215074" cy="2000264"/>
          </a:xfrm>
          <a:prstGeom prst="rect">
            <a:avLst/>
          </a:prstGeom>
          <a:ln>
            <a:noFill/>
          </a:ln>
          <a:effectLst>
            <a:softEdge rad="112500"/>
          </a:effectLst>
        </p:spPr>
      </p:pic>
      <p:pic>
        <p:nvPicPr>
          <p:cNvPr id="10" name="Picture 9" descr="JEAN_A~1.JPG"/>
          <p:cNvPicPr>
            <a:picLocks noChangeAspect="1"/>
          </p:cNvPicPr>
          <p:nvPr/>
        </p:nvPicPr>
        <p:blipFill>
          <a:blip r:embed="rId9" cstate="print"/>
          <a:stretch>
            <a:fillRect/>
          </a:stretch>
        </p:blipFill>
        <p:spPr>
          <a:xfrm>
            <a:off x="214282" y="1500174"/>
            <a:ext cx="2286016" cy="535782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2053"/>
                                        </p:tgtEl>
                                        <p:attrNameLst>
                                          <p:attrName>style.visibility</p:attrName>
                                        </p:attrNameLst>
                                      </p:cBhvr>
                                      <p:to>
                                        <p:strVal val="visible"/>
                                      </p:to>
                                    </p:set>
                                    <p:animEffect transition="in" filter="box(in)">
                                      <p:cBhvr>
                                        <p:cTn id="18" dur="500"/>
                                        <p:tgtEl>
                                          <p:spTgt spid="2053"/>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box(in)">
                                      <p:cBhvr>
                                        <p:cTn id="23" dur="500"/>
                                        <p:tgtEl>
                                          <p:spTgt spid="205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2055"/>
                                        </p:tgtEl>
                                        <p:attrNameLst>
                                          <p:attrName>style.visibility</p:attrName>
                                        </p:attrNameLst>
                                      </p:cBhvr>
                                      <p:to>
                                        <p:strVal val="visible"/>
                                      </p:to>
                                    </p:set>
                                    <p:animEffect transition="in" filter="checkerboard(across)">
                                      <p:cBhvr>
                                        <p:cTn id="28" dur="500"/>
                                        <p:tgtEl>
                                          <p:spTgt spid="2055"/>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2056"/>
                                        </p:tgtEl>
                                        <p:attrNameLst>
                                          <p:attrName>style.visibility</p:attrName>
                                        </p:attrNameLst>
                                      </p:cBhvr>
                                      <p:to>
                                        <p:strVal val="visible"/>
                                      </p:to>
                                    </p:set>
                                    <p:animEffect transition="in" filter="checkerboard(across)">
                                      <p:cBhvr>
                                        <p:cTn id="33" dur="500"/>
                                        <p:tgtEl>
                                          <p:spTgt spid="2056"/>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2057"/>
                                        </p:tgtEl>
                                        <p:attrNameLst>
                                          <p:attrName>style.visibility</p:attrName>
                                        </p:attrNameLst>
                                      </p:cBhvr>
                                      <p:to>
                                        <p:strVal val="visible"/>
                                      </p:to>
                                    </p:set>
                                    <p:animEffect transition="in" filter="diamond(in)">
                                      <p:cBhvr>
                                        <p:cTn id="38" dur="2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5" descr="__COPY~1.JPG"/>
          <p:cNvPicPr>
            <a:picLocks noChangeAspect="1"/>
          </p:cNvPicPr>
          <p:nvPr/>
        </p:nvPicPr>
        <p:blipFill>
          <a:blip r:embed="rId2"/>
          <a:stretch>
            <a:fillRect/>
          </a:stretch>
        </p:blipFill>
        <p:spPr>
          <a:xfrm>
            <a:off x="0" y="0"/>
            <a:ext cx="9144000" cy="6850966"/>
          </a:xfrm>
          <a:prstGeom prst="rect">
            <a:avLst/>
          </a:prstGeom>
        </p:spPr>
      </p:pic>
      <p:pic>
        <p:nvPicPr>
          <p:cNvPr id="3075" name="Picture 3"/>
          <p:cNvPicPr>
            <a:picLocks noChangeAspect="1" noChangeArrowheads="1"/>
          </p:cNvPicPr>
          <p:nvPr/>
        </p:nvPicPr>
        <p:blipFill>
          <a:blip r:embed="rId3"/>
          <a:srcRect/>
          <a:stretch>
            <a:fillRect/>
          </a:stretch>
        </p:blipFill>
        <p:spPr bwMode="auto">
          <a:xfrm>
            <a:off x="357158" y="285728"/>
            <a:ext cx="5143536" cy="628654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076" name="Picture 4"/>
          <p:cNvPicPr>
            <a:picLocks noChangeAspect="1" noChangeArrowheads="1"/>
          </p:cNvPicPr>
          <p:nvPr/>
        </p:nvPicPr>
        <p:blipFill>
          <a:blip r:embed="rId4"/>
          <a:srcRect/>
          <a:stretch>
            <a:fillRect/>
          </a:stretch>
        </p:blipFill>
        <p:spPr bwMode="auto">
          <a:xfrm>
            <a:off x="5715008" y="285728"/>
            <a:ext cx="3266550" cy="64256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ox(in)">
                                      <p:cBhvr>
                                        <p:cTn id="7" dur="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 calcmode="lin" valueType="num">
                                      <p:cBhvr additive="base">
                                        <p:cTn id="12" dur="500" fill="hold"/>
                                        <p:tgtEl>
                                          <p:spTgt spid="3076"/>
                                        </p:tgtEl>
                                        <p:attrNameLst>
                                          <p:attrName>ppt_x</p:attrName>
                                        </p:attrNameLst>
                                      </p:cBhvr>
                                      <p:tavLst>
                                        <p:tav tm="0">
                                          <p:val>
                                            <p:strVal val="#ppt_x"/>
                                          </p:val>
                                        </p:tav>
                                        <p:tav tm="100000">
                                          <p:val>
                                            <p:strVal val="#ppt_x"/>
                                          </p:val>
                                        </p:tav>
                                      </p:tavLst>
                                    </p:anim>
                                    <p:anim calcmode="lin" valueType="num">
                                      <p:cBhvr additive="base">
                                        <p:cTn id="13"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10_91273940297.gif"/>
          <p:cNvPicPr>
            <a:picLocks noChangeAspect="1"/>
          </p:cNvPicPr>
          <p:nvPr/>
        </p:nvPicPr>
        <p:blipFill>
          <a:blip r:embed="rId2"/>
          <a:stretch>
            <a:fillRect/>
          </a:stretch>
        </p:blipFill>
        <p:spPr>
          <a:xfrm>
            <a:off x="0" y="0"/>
            <a:ext cx="9144000" cy="6858000"/>
          </a:xfrm>
          <a:prstGeom prst="rect">
            <a:avLst/>
          </a:prstGeom>
        </p:spPr>
      </p:pic>
      <p:pic>
        <p:nvPicPr>
          <p:cNvPr id="7" name="Picture 2"/>
          <p:cNvPicPr>
            <a:picLocks noChangeAspect="1" noChangeArrowheads="1"/>
          </p:cNvPicPr>
          <p:nvPr/>
        </p:nvPicPr>
        <p:blipFill>
          <a:blip r:embed="rId3"/>
          <a:srcRect/>
          <a:stretch>
            <a:fillRect/>
          </a:stretch>
        </p:blipFill>
        <p:spPr bwMode="auto">
          <a:xfrm>
            <a:off x="0" y="405304"/>
            <a:ext cx="4397722" cy="6452696"/>
          </a:xfrm>
          <a:prstGeom prst="rect">
            <a:avLst/>
          </a:prstGeom>
          <a:ln>
            <a:noFill/>
          </a:ln>
          <a:effectLst>
            <a:softEdge rad="112500"/>
          </a:effectLst>
        </p:spPr>
      </p:pic>
      <p:pic>
        <p:nvPicPr>
          <p:cNvPr id="8" name="Content Placeholder 7" descr="مممممممممممممممممممممممممممم.bmp"/>
          <p:cNvPicPr>
            <a:picLocks noGrp="1" noChangeAspect="1"/>
          </p:cNvPicPr>
          <p:nvPr>
            <p:ph idx="1"/>
          </p:nvPr>
        </p:nvPicPr>
        <p:blipFill>
          <a:blip r:embed="rId4"/>
          <a:stretch>
            <a:fillRect/>
          </a:stretch>
        </p:blipFill>
        <p:spPr>
          <a:xfrm>
            <a:off x="5072066" y="-357214"/>
            <a:ext cx="2609524" cy="41434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Picture 8" descr="JEAN_A~1.JPG"/>
          <p:cNvPicPr>
            <a:picLocks noChangeAspect="1"/>
          </p:cNvPicPr>
          <p:nvPr/>
        </p:nvPicPr>
        <p:blipFill>
          <a:blip r:embed="rId5" cstate="print"/>
          <a:stretch>
            <a:fillRect/>
          </a:stretch>
        </p:blipFill>
        <p:spPr>
          <a:xfrm>
            <a:off x="5572132" y="1714488"/>
            <a:ext cx="2286016" cy="39290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Picture 9" descr="جححح.bmp"/>
          <p:cNvPicPr>
            <a:picLocks noChangeAspect="1"/>
          </p:cNvPicPr>
          <p:nvPr/>
        </p:nvPicPr>
        <p:blipFill>
          <a:blip r:embed="rId6"/>
          <a:stretch>
            <a:fillRect/>
          </a:stretch>
        </p:blipFill>
        <p:spPr>
          <a:xfrm>
            <a:off x="6357950" y="3629155"/>
            <a:ext cx="2500329" cy="32288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amond(in)">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amond(in)">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Picture 6" descr="810_81273940297.gif"/>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4214810" y="428604"/>
            <a:ext cx="4466287" cy="646331"/>
          </a:xfrm>
          <a:prstGeom prst="rect">
            <a:avLst/>
          </a:prstGeom>
          <a:noFill/>
        </p:spPr>
        <p:txBody>
          <a:bodyPr wrap="none" lIns="91440" tIns="45720" rIns="91440" bIns="45720">
            <a:spAutoFit/>
            <a:scene3d>
              <a:camera prst="orthographicFront"/>
              <a:lightRig rig="threePt" dir="t"/>
            </a:scene3d>
            <a:sp3d extrusionH="57150">
              <a:bevelT w="57150" h="38100" prst="artDeco"/>
            </a:sp3d>
          </a:bodyPr>
          <a:lstStyle/>
          <a:p>
            <a:pPr algn="ctr"/>
            <a:r>
              <a:rPr lang="ar-SA" sz="3600" dirty="0" smtClean="0">
                <a:ln w="18415" cmpd="sng">
                  <a:solidFill>
                    <a:srgbClr val="FFFFFF"/>
                  </a:solidFill>
                  <a:prstDash val="solid"/>
                </a:ln>
                <a:solidFill>
                  <a:srgbClr val="FF0000"/>
                </a:solidFill>
                <a:effectLst>
                  <a:outerShdw blurRad="63500" dir="3600000" algn="tl" rotWithShape="0">
                    <a:srgbClr val="000000">
                      <a:alpha val="70000"/>
                    </a:srgbClr>
                  </a:outerShdw>
                  <a:reflection blurRad="6350" stA="50000" endA="300" endPos="50000" dist="29997" dir="5400000" sy="-100000" algn="bl" rotWithShape="0"/>
                </a:effectLst>
              </a:rPr>
              <a:t>نآبليـون وفـكرة فتـح مــصـر :</a:t>
            </a:r>
            <a:endParaRPr lang="en-US" sz="3600" dirty="0">
              <a:ln w="18415" cmpd="sng">
                <a:solidFill>
                  <a:srgbClr val="FFFFFF"/>
                </a:solidFill>
                <a:prstDash val="solid"/>
              </a:ln>
              <a:solidFill>
                <a:srgbClr val="FF0000"/>
              </a:solidFill>
              <a:effectLst>
                <a:outerShdw blurRad="63500" dir="3600000" algn="tl" rotWithShape="0">
                  <a:srgbClr val="000000">
                    <a:alpha val="70000"/>
                  </a:srgbClr>
                </a:outerShdw>
                <a:reflection blurRad="6350" stA="50000" endA="300" endPos="50000" dist="29997" dir="5400000" sy="-100000" algn="bl" rotWithShape="0"/>
              </a:effectLst>
            </a:endParaRPr>
          </a:p>
        </p:txBody>
      </p:sp>
      <p:pic>
        <p:nvPicPr>
          <p:cNvPr id="1028" name="Picture 4"/>
          <p:cNvPicPr>
            <a:picLocks noChangeAspect="1" noChangeArrowheads="1"/>
          </p:cNvPicPr>
          <p:nvPr/>
        </p:nvPicPr>
        <p:blipFill>
          <a:blip r:embed="rId3"/>
          <a:srcRect/>
          <a:stretch>
            <a:fillRect/>
          </a:stretch>
        </p:blipFill>
        <p:spPr bwMode="auto">
          <a:xfrm>
            <a:off x="928662" y="3500438"/>
            <a:ext cx="6317299"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p:cNvPicPr>
            <a:picLocks noGrp="1" noChangeAspect="1" noChangeArrowheads="1"/>
          </p:cNvPicPr>
          <p:nvPr>
            <p:ph idx="1"/>
          </p:nvPr>
        </p:nvPicPr>
        <p:blipFill>
          <a:blip r:embed="rId4"/>
          <a:srcRect/>
          <a:stretch>
            <a:fillRect/>
          </a:stretch>
        </p:blipFill>
        <p:spPr bwMode="auto">
          <a:xfrm>
            <a:off x="2000232" y="1428736"/>
            <a:ext cx="6400816" cy="15003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diamond(in)">
                                      <p:cBhvr>
                                        <p:cTn id="12" dur="2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diamond(in)">
                                      <p:cBhvr>
                                        <p:cTn id="1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srcRect/>
          <a:stretch>
            <a:fillRect/>
          </a:stretch>
        </p:blipFill>
        <p:spPr bwMode="auto">
          <a:xfrm>
            <a:off x="3357554" y="285728"/>
            <a:ext cx="5635626" cy="1895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1" name="Picture 3"/>
          <p:cNvPicPr>
            <a:picLocks noGrp="1" noChangeAspect="1" noChangeArrowheads="1"/>
          </p:cNvPicPr>
          <p:nvPr>
            <p:ph idx="1"/>
          </p:nvPr>
        </p:nvPicPr>
        <p:blipFill>
          <a:blip r:embed="rId3"/>
          <a:srcRect/>
          <a:stretch>
            <a:fillRect/>
          </a:stretch>
        </p:blipFill>
        <p:spPr bwMode="auto">
          <a:xfrm>
            <a:off x="2428860" y="2428868"/>
            <a:ext cx="5778523" cy="16850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2" name="Picture 4"/>
          <p:cNvPicPr>
            <a:picLocks noChangeAspect="1" noChangeArrowheads="1"/>
          </p:cNvPicPr>
          <p:nvPr/>
        </p:nvPicPr>
        <p:blipFill>
          <a:blip r:embed="rId4"/>
          <a:srcRect/>
          <a:stretch>
            <a:fillRect/>
          </a:stretch>
        </p:blipFill>
        <p:spPr bwMode="auto">
          <a:xfrm>
            <a:off x="3143240" y="4286256"/>
            <a:ext cx="5786446" cy="23574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تنمممممممممممممممممممم.bmp"/>
          <p:cNvPicPr>
            <a:picLocks noChangeAspect="1"/>
          </p:cNvPicPr>
          <p:nvPr/>
        </p:nvPicPr>
        <p:blipFill>
          <a:blip r:embed="rId5"/>
          <a:stretch>
            <a:fillRect/>
          </a:stretch>
        </p:blipFill>
        <p:spPr>
          <a:xfrm>
            <a:off x="0" y="0"/>
            <a:ext cx="2028572" cy="4786322"/>
          </a:xfrm>
          <a:prstGeom prst="ellipse">
            <a:avLst/>
          </a:prstGeom>
          <a:ln>
            <a:noFill/>
          </a:ln>
          <a:effectLst>
            <a:softEdge rad="112500"/>
          </a:effectLst>
        </p:spPr>
      </p:pic>
      <p:pic>
        <p:nvPicPr>
          <p:cNvPr id="15" name="Picture 14" descr="AKAX3OLCAKVCO30CALTWFORCAV68Q35CA1H0LB9CA37VM92CAKAZO3PCA2V60EWCADB8DLVCAQRDXDYCA9DA9HMCAWJRKHVCAWUTU9NCA7B0HNPCAHYU0QRCAXXBWSJCAWPJDH3CAI2F1H1CAAU6FUZCAVWL75O.jpg"/>
          <p:cNvPicPr>
            <a:picLocks noChangeAspect="1"/>
          </p:cNvPicPr>
          <p:nvPr/>
        </p:nvPicPr>
        <p:blipFill>
          <a:blip r:embed="rId6"/>
          <a:stretch>
            <a:fillRect/>
          </a:stretch>
        </p:blipFill>
        <p:spPr>
          <a:xfrm>
            <a:off x="642910" y="3429000"/>
            <a:ext cx="1924050" cy="3228981"/>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diamond(in)">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checkerboard(across)">
                                      <p:cBhvr>
                                        <p:cTn id="17" dur="5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srcRect/>
          <a:stretch>
            <a:fillRect/>
          </a:stretch>
        </p:blipFill>
        <p:spPr bwMode="auto">
          <a:xfrm>
            <a:off x="357158" y="285728"/>
            <a:ext cx="5492750" cy="1670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5" name="Picture 3"/>
          <p:cNvPicPr>
            <a:picLocks noGrp="1" noChangeAspect="1" noChangeArrowheads="1"/>
          </p:cNvPicPr>
          <p:nvPr>
            <p:ph idx="1"/>
          </p:nvPr>
        </p:nvPicPr>
        <p:blipFill>
          <a:blip r:embed="rId3"/>
          <a:stretch>
            <a:fillRect/>
          </a:stretch>
        </p:blipFill>
        <p:spPr bwMode="auto">
          <a:xfrm>
            <a:off x="5143504" y="2071678"/>
            <a:ext cx="3500462" cy="4525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300px-HMS_Bellerophon_and_Napoleon-cropped.jpg"/>
          <p:cNvPicPr>
            <a:picLocks noChangeAspect="1"/>
          </p:cNvPicPr>
          <p:nvPr/>
        </p:nvPicPr>
        <p:blipFill>
          <a:blip r:embed="rId4"/>
          <a:stretch>
            <a:fillRect/>
          </a:stretch>
        </p:blipFill>
        <p:spPr>
          <a:xfrm>
            <a:off x="0" y="3857628"/>
            <a:ext cx="3810000" cy="300037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checkerboard(across)">
                                      <p:cBhvr>
                                        <p:cTn id="1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5" name="Picture 14" descr="810_91273940297.gif"/>
          <p:cNvPicPr>
            <a:picLocks noChangeAspect="1"/>
          </p:cNvPicPr>
          <p:nvPr/>
        </p:nvPicPr>
        <p:blipFill>
          <a:blip r:embed="rId2"/>
          <a:stretch>
            <a:fillRect/>
          </a:stretch>
        </p:blipFill>
        <p:spPr>
          <a:xfrm>
            <a:off x="0" y="-357214"/>
            <a:ext cx="9144000" cy="7429504"/>
          </a:xfrm>
          <a:prstGeom prst="rect">
            <a:avLst/>
          </a:prstGeom>
        </p:spPr>
      </p:pic>
      <p:sp>
        <p:nvSpPr>
          <p:cNvPr id="17" name="Rectangle 16"/>
          <p:cNvSpPr/>
          <p:nvPr/>
        </p:nvSpPr>
        <p:spPr>
          <a:xfrm>
            <a:off x="2857488" y="1142984"/>
            <a:ext cx="5357850" cy="5016758"/>
          </a:xfrm>
          <a:prstGeom prst="rect">
            <a:avLst/>
          </a:prstGeom>
          <a:noFill/>
        </p:spPr>
        <p:txBody>
          <a:bodyPr wrap="square" lIns="91440" tIns="45720" rIns="91440" bIns="45720">
            <a:spAutoFit/>
            <a:scene3d>
              <a:camera prst="orthographicFront"/>
              <a:lightRig rig="soft" dir="t">
                <a:rot lat="0" lon="0" rev="10800000"/>
              </a:lightRig>
            </a:scene3d>
            <a:sp3d>
              <a:contourClr>
                <a:srgbClr val="DDDDDD"/>
              </a:contourClr>
            </a:sp3d>
          </a:bodyPr>
          <a:lstStyle/>
          <a:p>
            <a:pPr algn="ctr"/>
            <a:r>
              <a:rPr lang="ar-SA" sz="1600" b="1" dirty="0" smtClean="0">
                <a:solidFill>
                  <a:schemeClr val="bg1">
                    <a:lumMod val="95000"/>
                    <a:lumOff val="5000"/>
                  </a:schemeClr>
                </a:solidFill>
              </a:rPr>
              <a:t>يا أيها المصريون قد قيل لكم: إنني ما نزلت بهذا الطرف إلا بقصد إزالة دينكم فذلك كذب صريح فلا تصدقوه، وقولوا للمفترين: إنني ما قدمت إليكم إلا لأخلص حقكم من يد الظالمين، وإنني أكثر من المماليك أعبد الله سبحانه وتعالى، وأحترم نبيه والقرآن العظيم. وقولوا أيضًا لهم: إن جميع الناس متساوون عند الله، وإن الشيء الذي يفرقهم عن بعضهم هو العقل والفضائل والعلوم فقط، وبين المماليك والعقل والفضائل تضارب.. فماذا يميزهم عن غيرهم حتى يستوجبوا أن يتملكوا مصر وحدهم ويختصوا بكل شيء أحسن فيها من الجواري الحسان والخيل العتاق والمساكن المفرحة؟! فإن كانت الأرض المصرية التزامًا للمماليك فليرونا الحجة التي كتبها الله لهم، ولكن رب العالمين رءوف وعادل وحليم.. ولكن بعونه تعالى من الآن فصاعدًا لا ييأس أحد من أهالي مصر عن الدخول في المناصب السامية، وعن اكتساب المراتب العالية، فالعلماء والفضلاء والعقلاء بينهم سيدبرون الأمور وبذلك يصلح حال الأمة كلها</a:t>
            </a:r>
            <a:r>
              <a:rPr lang="en-US" sz="1600" b="1" dirty="0" smtClean="0">
                <a:solidFill>
                  <a:schemeClr val="bg1">
                    <a:lumMod val="95000"/>
                    <a:lumOff val="5000"/>
                  </a:schemeClr>
                </a:solidFill>
              </a:rPr>
              <a:t>.</a:t>
            </a:r>
            <a:br>
              <a:rPr lang="en-US" sz="1600" b="1" dirty="0" smtClean="0">
                <a:solidFill>
                  <a:schemeClr val="bg1">
                    <a:lumMod val="95000"/>
                    <a:lumOff val="5000"/>
                  </a:schemeClr>
                </a:solidFill>
              </a:rPr>
            </a:br>
            <a:r>
              <a:rPr lang="ar-SA" sz="1600" b="1" dirty="0" smtClean="0">
                <a:solidFill>
                  <a:schemeClr val="bg1">
                    <a:lumMod val="95000"/>
                    <a:lumOff val="5000"/>
                  </a:schemeClr>
                </a:solidFill>
              </a:rPr>
              <a:t>وسابقًا كان في الأراضي المصرية المدن العظيمة والخلجان الواسعة والمتجر المتكاثر وما أزال ذلك كله إلا الظلم والطمع من المماليك</a:t>
            </a:r>
            <a:endParaRPr lang="en-US" sz="1600" b="1" cap="none" spc="150" dirty="0">
              <a:ln w="11430"/>
              <a:solidFill>
                <a:schemeClr val="bg1">
                  <a:lumMod val="95000"/>
                  <a:lumOff val="5000"/>
                </a:schemeClr>
              </a:solidFill>
              <a:effectLst>
                <a:outerShdw blurRad="25400" algn="tl" rotWithShape="0">
                  <a:srgbClr val="000000">
                    <a:alpha val="43000"/>
                  </a:srgbClr>
                </a:outerShdw>
              </a:effectLst>
            </a:endParaRPr>
          </a:p>
        </p:txBody>
      </p:sp>
      <p:pic>
        <p:nvPicPr>
          <p:cNvPr id="19" name="Picture 18" descr="napoleon.jpg"/>
          <p:cNvPicPr>
            <a:picLocks noChangeAspect="1"/>
          </p:cNvPicPr>
          <p:nvPr/>
        </p:nvPicPr>
        <p:blipFill>
          <a:blip r:embed="rId3"/>
          <a:stretch>
            <a:fillRect/>
          </a:stretch>
        </p:blipFill>
        <p:spPr>
          <a:xfrm>
            <a:off x="0" y="-214338"/>
            <a:ext cx="2285984" cy="7286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Rectangle 19"/>
          <p:cNvSpPr/>
          <p:nvPr/>
        </p:nvSpPr>
        <p:spPr>
          <a:xfrm>
            <a:off x="6429388" y="0"/>
            <a:ext cx="2997937"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2800" b="1" dirty="0" smtClean="0">
                <a:ln w="11430"/>
                <a:solidFill>
                  <a:srgbClr val="FF0000"/>
                </a:solidFill>
                <a:effectLst>
                  <a:outerShdw blurRad="80000" dist="40000" dir="5040000" algn="tl">
                    <a:srgbClr val="000000">
                      <a:alpha val="30000"/>
                    </a:srgbClr>
                  </a:outerShdw>
                  <a:reflection blurRad="6350" stA="50000" endA="300" endPos="50000" dist="60007" dir="5400000" sy="-100000" algn="bl" rotWithShape="0"/>
                </a:effectLst>
              </a:rPr>
              <a:t>الوثــيقــه</a:t>
            </a:r>
            <a:r>
              <a:rPr lang="ar-SA" sz="5400" b="1" dirty="0" smtClean="0">
                <a:ln w="11430"/>
                <a:solidFill>
                  <a:srgbClr val="FF0000"/>
                </a:solidFill>
                <a:effectLst>
                  <a:outerShdw blurRad="80000" dist="40000" dir="5040000" algn="tl">
                    <a:srgbClr val="000000">
                      <a:alpha val="30000"/>
                    </a:srgbClr>
                  </a:outerShdw>
                  <a:reflection blurRad="6350" stA="50000" endA="300" endPos="50000" dist="60007" dir="5400000" sy="-100000" algn="bl" rotWithShape="0"/>
                </a:effectLst>
              </a:rPr>
              <a:t> :  </a:t>
            </a:r>
            <a:endParaRPr lang="en-US" sz="5400" b="1" dirty="0">
              <a:ln w="11430"/>
              <a:solidFill>
                <a:srgbClr val="FF0000"/>
              </a:solidFill>
              <a:effectLst>
                <a:outerShdw blurRad="80000" dist="40000" dir="5040000" algn="tl">
                  <a:srgbClr val="000000">
                    <a:alpha val="30000"/>
                  </a:srgbClr>
                </a:outerShdw>
                <a:reflection blurRad="6350" stA="50000" endA="300" endPos="50000" dist="60007" dir="5400000" sy="-100000" algn="bl" rotWithShape="0"/>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checkerboard(across)">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 calcmode="lin" valueType="num">
                                      <p:cBhvr additive="base">
                                        <p:cTn id="1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descr="__COPY~1.JPG"/>
          <p:cNvPicPr>
            <a:picLocks noGrp="1" noChangeAspect="1"/>
          </p:cNvPicPr>
          <p:nvPr>
            <p:ph idx="1"/>
          </p:nvPr>
        </p:nvPicPr>
        <p:blipFill>
          <a:blip r:embed="rId2"/>
          <a:stretch>
            <a:fillRect/>
          </a:stretch>
        </p:blipFill>
        <p:spPr>
          <a:xfrm>
            <a:off x="-1" y="0"/>
            <a:ext cx="9144001" cy="6858000"/>
          </a:xfrm>
        </p:spPr>
      </p:pic>
      <p:pic>
        <p:nvPicPr>
          <p:cNvPr id="8" name="Picture 7" descr="gharbia_map.jpg"/>
          <p:cNvPicPr>
            <a:picLocks noChangeAspect="1"/>
          </p:cNvPicPr>
          <p:nvPr/>
        </p:nvPicPr>
        <p:blipFill>
          <a:blip r:embed="rId3"/>
          <a:stretch>
            <a:fillRect/>
          </a:stretch>
        </p:blipFill>
        <p:spPr>
          <a:xfrm>
            <a:off x="5346700" y="0"/>
            <a:ext cx="3797300" cy="6858000"/>
          </a:xfrm>
          <a:prstGeom prst="rect">
            <a:avLst/>
          </a:prstGeom>
          <a:ln>
            <a:noFill/>
          </a:ln>
          <a:effectLst>
            <a:softEdge rad="112500"/>
          </a:effectLst>
        </p:spPr>
      </p:pic>
      <p:sp>
        <p:nvSpPr>
          <p:cNvPr id="9" name="Rectangle 8"/>
          <p:cNvSpPr/>
          <p:nvPr/>
        </p:nvSpPr>
        <p:spPr>
          <a:xfrm>
            <a:off x="0" y="302359"/>
            <a:ext cx="5357850" cy="624786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SA" sz="1600" b="1" dirty="0" smtClean="0"/>
              <a:t>أيها المشايخ والقضاة والأئمة والجربجية وأعيان البلد قولوا لأمتكم: إن الفرنساوية هم أيضًا مسلمون مخلصون؛ وإثبات ذلك أنهم قد نزلوا في رومية الكبرى وخربوا فيها كرسي الباب الذي كان دائمًا يحث النصارى على محاربة الإسلام، ثم قصدوا جزيرة مالطة وطردوا منها الكواللرية الذين كانوا يزعمون أن الله تعالى يطلب منهم مقاتلة المسلمين</a:t>
            </a:r>
            <a:r>
              <a:rPr lang="en-US" sz="1600" b="1" dirty="0" smtClean="0"/>
              <a:t>.</a:t>
            </a:r>
            <a:br>
              <a:rPr lang="en-US" sz="1600" b="1" dirty="0" smtClean="0"/>
            </a:br>
            <a:r>
              <a:rPr lang="ar-SA" sz="1600" b="1" dirty="0" smtClean="0"/>
              <a:t>ومع ذلك الفرنساوية في كل وقت من الأوقات صاروا محبين مخلصين لحضرة السلطان العثماني، وأعداء أعدائه أدام الله ملكه. ومع ذلك إن المماليك امتنعوا من إطاعة السلطان غير ممتثلين لأمره فما أطاعوا أصلًا إلا لطمع أنفسهم</a:t>
            </a:r>
            <a:r>
              <a:rPr lang="en-US" sz="1600" b="1" dirty="0" smtClean="0"/>
              <a:t>.</a:t>
            </a:r>
            <a:br>
              <a:rPr lang="en-US" sz="1600" b="1" dirty="0" smtClean="0"/>
            </a:br>
            <a:r>
              <a:rPr lang="ar-SA" sz="1600" b="1" dirty="0" smtClean="0"/>
              <a:t>طوبى ثم طوبى لأهالي مصر الذين يتفقون معنا بلا تأخير فيصلح حالهم وتعلو مراتبهم. طوبى أيضًا للذين يقعدون في مساكنهم غير مائلين لأحد من الفريقين المتحاربين فإذا عرفونا بالأكثر تسارعوا إلينا بكل قلب</a:t>
            </a:r>
            <a:r>
              <a:rPr lang="en-US" sz="1600" b="1" dirty="0" smtClean="0"/>
              <a:t>.</a:t>
            </a:r>
            <a:br>
              <a:rPr lang="en-US" sz="1600" b="1" dirty="0" smtClean="0"/>
            </a:br>
            <a:r>
              <a:rPr lang="ar-SA" sz="1600" b="1" dirty="0" smtClean="0"/>
              <a:t>لكن الويل ثم الويل للذين يعتمدون على المماليك في محاربتنا فلا يجدون بعد ذلك طريقًا إلى الخلاص ولا يبقى منهم أثر‏.‏</a:t>
            </a:r>
            <a:r>
              <a:rPr lang="en-US" sz="1600" b="1" dirty="0" smtClean="0"/>
              <a:t/>
            </a:r>
            <a:br>
              <a:rPr lang="en-US" sz="1600" b="1" dirty="0" smtClean="0"/>
            </a:br>
            <a:r>
              <a:rPr lang="ar-SA" sz="1600" b="1" dirty="0" smtClean="0"/>
              <a:t>المادة الأولى: جميع القرى الواقعة في دائرة قريبة بثلاث ساعات من المواضع التي يمر بها عسكر الفرنساوية فواجب عليها أن ترسل للسر عسكر من عندها وكلاء</a:t>
            </a:r>
            <a:r>
              <a:rPr lang="en-US" sz="1600" b="1" dirty="0" smtClean="0"/>
              <a:t>.</a:t>
            </a:r>
            <a:br>
              <a:rPr lang="en-US" sz="1600" b="1" dirty="0" smtClean="0"/>
            </a:br>
            <a:r>
              <a:rPr lang="ar-SA" sz="1600" b="1" dirty="0" smtClean="0"/>
              <a:t>المادة الثانية: كل قرية تقوم على العسكر الفرنساوي تحرق بالنار‏.</a:t>
            </a:r>
            <a:endParaRPr lang="en-US" sz="16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ox(in)">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blipFill>
            <a:blip r:embed="rId2"/>
            <a:stretch>
              <a:fillRect/>
            </a:stretch>
          </a:blipFill>
        </p:spPr>
        <p:txBody>
          <a:bodyPr>
            <a:normAutofit/>
            <a:scene3d>
              <a:camera prst="perspectiveFront"/>
              <a:lightRig rig="threePt" dir="t"/>
            </a:scene3d>
          </a:bodyPr>
          <a:lstStyle/>
          <a:p>
            <a:pPr algn="r" rtl="1"/>
            <a:endParaRPr lang="ar-SA" sz="3200" b="1" dirty="0" smtClean="0">
              <a:solidFill>
                <a:schemeClr val="bg1"/>
              </a:solidFill>
              <a:cs typeface="DecoType Naskh" pitchFamily="2" charset="-78"/>
            </a:endParaRPr>
          </a:p>
          <a:p>
            <a:pPr algn="r" rtl="1">
              <a:buNone/>
            </a:pPr>
            <a:r>
              <a:rPr lang="ar-SA" sz="3200" b="1" dirty="0" smtClean="0">
                <a:solidFill>
                  <a:schemeClr val="bg1"/>
                </a:solidFill>
                <a:cs typeface="DecoType Naskh" pitchFamily="2" charset="-78"/>
              </a:rPr>
              <a:t>وقد أوضح بونابرت في هذا المنشور أسس السياسه التي أعتزم إتباعها إزاء الشعب المصري محاولاً إقناع المصريين بما يلي :    </a:t>
            </a:r>
            <a:endParaRPr lang="en-US" sz="3200" b="1" dirty="0" smtClean="0">
              <a:solidFill>
                <a:schemeClr val="bg1"/>
              </a:solidFill>
              <a:cs typeface="DecoType Naskh" pitchFamily="2" charset="-78"/>
            </a:endParaRPr>
          </a:p>
          <a:p>
            <a:pPr algn="r" rtl="1">
              <a:buNone/>
            </a:pPr>
            <a:r>
              <a:rPr lang="ar-SA" sz="3200" b="1" dirty="0" smtClean="0">
                <a:solidFill>
                  <a:schemeClr val="bg1"/>
                </a:solidFill>
                <a:cs typeface="DecoType Naskh" pitchFamily="2" charset="-78"/>
              </a:rPr>
              <a:t>1- أنه ماجاء الا لتأديب المماليك </a:t>
            </a:r>
            <a:endParaRPr lang="en-US" sz="3200" b="1" dirty="0" smtClean="0">
              <a:solidFill>
                <a:schemeClr val="bg1"/>
              </a:solidFill>
              <a:cs typeface="DecoType Naskh" pitchFamily="2" charset="-78"/>
            </a:endParaRPr>
          </a:p>
          <a:p>
            <a:pPr algn="r" rtl="1">
              <a:buNone/>
            </a:pPr>
            <a:r>
              <a:rPr lang="ar-SA" sz="3200" b="1" dirty="0" smtClean="0">
                <a:solidFill>
                  <a:schemeClr val="bg1"/>
                </a:solidFill>
                <a:cs typeface="DecoType Naskh" pitchFamily="2" charset="-78"/>
              </a:rPr>
              <a:t>2- أنه يكن الأحترام للأهالي وللأسلام ولحضاره مصر العظيمه  </a:t>
            </a:r>
            <a:endParaRPr lang="en-US" sz="3200" b="1" dirty="0" smtClean="0">
              <a:solidFill>
                <a:schemeClr val="bg1"/>
              </a:solidFill>
              <a:cs typeface="DecoType Naskh" pitchFamily="2" charset="-78"/>
            </a:endParaRPr>
          </a:p>
          <a:p>
            <a:pPr>
              <a:buNone/>
            </a:pPr>
            <a:r>
              <a:rPr lang="ar-SA" sz="3200" b="1" dirty="0" smtClean="0">
                <a:solidFill>
                  <a:schemeClr val="bg1"/>
                </a:solidFill>
                <a:cs typeface="DecoType Naskh" pitchFamily="2" charset="-78"/>
              </a:rPr>
              <a:t>3 - أنه يعتزم وضع أساس حكومة أهلية يدير شئونها ( العلماء والفضلاء ) ، وبذلك تصلح حال الأمه كلها وكأن يحسب أنة بهذه الوعود يجتذب إليه قلوب المصريين ولما كان يدرك أهميه الروابط التاريخية والدينيه بين المصريين والعمثانيين تحت لواء الخلافة , لذا حاول إقناع المصريين بأن الفرنسسين أصدقاء </a:t>
            </a:r>
            <a:r>
              <a:rPr lang="ar-SA" sz="2800" b="1" dirty="0" smtClean="0">
                <a:solidFill>
                  <a:schemeClr val="bg1"/>
                </a:solidFill>
                <a:cs typeface="DecoType Naskh" pitchFamily="2" charset="-78"/>
              </a:rPr>
              <a:t>للسلطان العثماني  فحرص على ألا يبدو في صورة المعتدي على حقوق السلطان العثماني .. </a:t>
            </a:r>
            <a:endParaRPr lang="en-US" sz="3200" b="1" dirty="0" smtClean="0">
              <a:solidFill>
                <a:schemeClr val="bg1"/>
              </a:solidFill>
              <a:cs typeface="DecoType Naskh" pitchFamily="2" charset="-78"/>
            </a:endParaRPr>
          </a:p>
          <a:p>
            <a:pPr algn="r">
              <a:buNone/>
            </a:pPr>
            <a:endParaRPr lang="ar-SA" b="1" dirty="0">
              <a:solidFill>
                <a:schemeClr val="bg1"/>
              </a:solidFill>
              <a:cs typeface="DecoType Naskh"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10"/>
          <p:cNvSpPr>
            <a:spLocks noGrp="1"/>
          </p:cNvSpPr>
          <p:nvPr>
            <p:ph idx="1"/>
          </p:nvPr>
        </p:nvSpPr>
        <p:spPr/>
        <p:txBody>
          <a:bodyPr/>
          <a:lstStyle/>
          <a:p>
            <a:pPr lvl="0">
              <a:buNone/>
            </a:pPr>
            <a:r>
              <a:rPr lang="ar-SA" sz="2800" b="1" dirty="0" smtClean="0">
                <a:solidFill>
                  <a:schemeClr val="accent1">
                    <a:lumMod val="40000"/>
                    <a:lumOff val="60000"/>
                  </a:schemeClr>
                </a:solidFill>
                <a:cs typeface="DecoType Naskh" pitchFamily="2" charset="-78"/>
              </a:rPr>
              <a:t>وحاول بونابرت أن يظهر بمظهر الصادق في وعوده , فحرص على توعية قواده ورجال المملكه عموماً في القاهرة والأقاليم ، أن يظهروا على الدوام إحترامهم العظيم لعقيده أهل البلاد وشعائر دينهم وتقاليدهم , وأعطى نفسه الفرصه لمشاركه المصريين في أعيادهم القوميه والدينيه ..</a:t>
            </a:r>
            <a:endParaRPr lang="en-US" sz="2800" b="1" dirty="0" smtClean="0">
              <a:solidFill>
                <a:schemeClr val="accent1">
                  <a:lumMod val="40000"/>
                  <a:lumOff val="60000"/>
                </a:schemeClr>
              </a:solidFill>
              <a:cs typeface="DecoType Naskh" pitchFamily="2" charset="-78"/>
            </a:endParaRPr>
          </a:p>
          <a:p>
            <a:pPr lvl="0">
              <a:buNone/>
            </a:pPr>
            <a:r>
              <a:rPr lang="ar-SA" sz="2800" b="1" dirty="0" smtClean="0">
                <a:solidFill>
                  <a:schemeClr val="accent1">
                    <a:lumMod val="40000"/>
                    <a:lumOff val="60000"/>
                  </a:schemeClr>
                </a:solidFill>
                <a:cs typeface="DecoType Naskh" pitchFamily="2" charset="-78"/>
              </a:rPr>
              <a:t>ومع ذلك فقد ثابر بونابرت على سياسته الإسلامية الوطنية ، ومن أجل الوصول  إلى أهدافه أشرك المصريين في نظم الحكم الى وضعها لإدارة البلاد   .. غير أن هذه السياسة المخادعة التي أراد نابليون أن يخدع بها المصريين ويكرس  احتلاله للبلاد فلم ينخدعوا بها وقاوموا الاحتلال ..   </a:t>
            </a:r>
            <a:endParaRPr lang="en-US" sz="2800" b="1" dirty="0" smtClean="0">
              <a:solidFill>
                <a:schemeClr val="accent1">
                  <a:lumMod val="40000"/>
                  <a:lumOff val="60000"/>
                </a:schemeClr>
              </a:solidFill>
              <a:cs typeface="DecoType Naskh" pitchFamily="2" charset="-78"/>
            </a:endParaRP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ox(i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ox(in)">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0"/>
            <a:ext cx="9144000" cy="6858000"/>
          </a:xfrm>
          <a:solidFill>
            <a:schemeClr val="bg1">
              <a:lumMod val="95000"/>
              <a:lumOff val="5000"/>
            </a:schemeClr>
          </a:solidFill>
        </p:spPr>
        <p:txBody>
          <a:bodyPr>
            <a:normAutofit fontScale="32500" lnSpcReduction="20000"/>
          </a:bodyPr>
          <a:lstStyle/>
          <a:p>
            <a:pPr algn="ctr">
              <a:buNone/>
            </a:pPr>
            <a:endParaRPr lang="ar-SA" sz="11200" b="1" u="sng" dirty="0" smtClean="0">
              <a:solidFill>
                <a:srgbClr val="990033"/>
              </a:solidFill>
              <a:latin typeface="Arabic Typesetting" pitchFamily="66" charset="-78"/>
              <a:cs typeface="DecoType Naskh Variants" pitchFamily="2" charset="-78"/>
            </a:endParaRPr>
          </a:p>
          <a:p>
            <a:pPr algn="ctr">
              <a:buNone/>
            </a:pPr>
            <a:r>
              <a:rPr lang="ar-SA" sz="11200" b="1" u="sng" dirty="0" smtClean="0">
                <a:solidFill>
                  <a:srgbClr val="C00000"/>
                </a:solidFill>
                <a:latin typeface="Arabic Typesetting" pitchFamily="66" charset="-78"/>
                <a:cs typeface="DecoType Naskh Variants" pitchFamily="2" charset="-78"/>
              </a:rPr>
              <a:t>الطريق الى القاهرة :</a:t>
            </a:r>
          </a:p>
          <a:p>
            <a:pPr>
              <a:buNone/>
            </a:pPr>
            <a:endParaRPr lang="ar-SA" sz="7200" b="1" dirty="0" smtClean="0">
              <a:solidFill>
                <a:schemeClr val="bg1">
                  <a:lumMod val="95000"/>
                  <a:lumOff val="5000"/>
                </a:schemeClr>
              </a:solidFill>
              <a:latin typeface="Arabic Typesetting" pitchFamily="66" charset="-78"/>
              <a:cs typeface="Arabic Typesetting" pitchFamily="66" charset="-78"/>
            </a:endParaRPr>
          </a:p>
          <a:p>
            <a:pPr>
              <a:buNone/>
            </a:pPr>
            <a:r>
              <a:rPr lang="ar-SA" sz="7200" b="1" dirty="0" smtClean="0">
                <a:solidFill>
                  <a:schemeClr val="tx1">
                    <a:lumMod val="95000"/>
                  </a:schemeClr>
                </a:solidFill>
                <a:latin typeface="Arabic Typesetting" pitchFamily="66" charset="-78"/>
                <a:cs typeface="Arabic Typesetting" pitchFamily="66" charset="-78"/>
              </a:rPr>
              <a:t>وفي مساء يوم 3 يوليو 1798 م زحفت الحملة على القاهرة ، وسلكت طريقين أحدهما بري وسلكته الحملة الرئيسية ، حيث تسير من الإسكندرية إلى دمنهور فالرحمانية ، فشبراخيت ، فأم دينار على مسافة 15 ميلا من الجيزة ، وأما الطريق الآخر فبحري وتسلكه مراكب الأسطول الخفيفة في فرع رشيد لتقابل الحملة البرية قرب القاهرة . </a:t>
            </a:r>
          </a:p>
          <a:p>
            <a:pPr>
              <a:buNone/>
            </a:pPr>
            <a:r>
              <a:rPr lang="ar-SA" sz="7200" b="1" dirty="0" smtClean="0">
                <a:solidFill>
                  <a:schemeClr val="tx1">
                    <a:lumMod val="95000"/>
                  </a:schemeClr>
                </a:solidFill>
                <a:latin typeface="Arabic Typesetting" pitchFamily="66" charset="-78"/>
                <a:cs typeface="Arabic Typesetting" pitchFamily="66" charset="-78"/>
              </a:rPr>
              <a:t>ولم يكن طريق الحملة سهلا إلى القاهرة فقد لقي جندها ألوانا من المشقة والجهد ، وقابلت مقاومة من قبل أهالي البلاد ، فوقعت في 13 يوليو 1798م أول موقعة بحرية بين مراكب المماليك والفرنسيين عند شبراخيت ، وكان جموع الأهالي من الفلاحين يهاجمون الأسطول الفرنسي من الشاطئين ، غير أن الأسلحة الحديثة التي كان يمتلكها الأسطول الفرنسي حسمت المعركة لصالحه ، واضطر ( مراد بك ) قائد المماليك إلى التقهقر صوب القاهرة . </a:t>
            </a:r>
          </a:p>
          <a:p>
            <a:pPr>
              <a:buNone/>
            </a:pPr>
            <a:r>
              <a:rPr lang="ar-SA" sz="7200" b="1" dirty="0" smtClean="0">
                <a:solidFill>
                  <a:schemeClr val="tx1">
                    <a:lumMod val="95000"/>
                  </a:schemeClr>
                </a:solidFill>
                <a:latin typeface="Arabic Typesetting" pitchFamily="66" charset="-78"/>
                <a:cs typeface="Arabic Typesetting" pitchFamily="66" charset="-78"/>
              </a:rPr>
              <a:t>ثم التقى ( مراد بك ) بالفرنسيين عند منطقة </a:t>
            </a:r>
            <a:r>
              <a:rPr lang="ar-SA" sz="9600" b="1" dirty="0" smtClean="0">
                <a:solidFill>
                  <a:schemeClr val="tx1">
                    <a:lumMod val="95000"/>
                  </a:schemeClr>
                </a:solidFill>
                <a:latin typeface="Arabic Typesetting" pitchFamily="66" charset="-78"/>
                <a:cs typeface="Arabic Typesetting" pitchFamily="66" charset="-78"/>
              </a:rPr>
              <a:t>إمبابة</a:t>
            </a:r>
            <a:r>
              <a:rPr lang="ar-SA" sz="7200" b="1" dirty="0" smtClean="0">
                <a:solidFill>
                  <a:schemeClr val="tx1">
                    <a:lumMod val="95000"/>
                  </a:schemeClr>
                </a:solidFill>
                <a:latin typeface="Arabic Typesetting" pitchFamily="66" charset="-78"/>
                <a:cs typeface="Arabic Typesetting" pitchFamily="66" charset="-78"/>
              </a:rPr>
              <a:t> في 21 يوليو 1798م ، في معركة أطلق عليها الفرنسيون معركة الأهرام ، وهناك قال لجنوده  : </a:t>
            </a:r>
          </a:p>
          <a:p>
            <a:pPr>
              <a:buNone/>
            </a:pPr>
            <a:r>
              <a:rPr lang="ar-SA" sz="7200" b="1" dirty="0" smtClean="0">
                <a:solidFill>
                  <a:schemeClr val="tx1">
                    <a:lumMod val="95000"/>
                  </a:schemeClr>
                </a:solidFill>
                <a:latin typeface="Arabic Typesetting" pitchFamily="66" charset="-78"/>
                <a:cs typeface="Arabic Typesetting" pitchFamily="66" charset="-78"/>
              </a:rPr>
              <a:t>" إن أربعين قرنا تتطلع إليكم " ، ومرة أخرى واجه الفرنسيون هذا الهجوم بطلقات المدافع والبنادق والحراب المثبته ، فقتل سبعون فرنسيا وألفٌ وخمسمائة مملوك ، وغرق كثيرون منهم في النيل في أثناء هروبهم الطائش . </a:t>
            </a:r>
          </a:p>
          <a:p>
            <a:pPr>
              <a:buNone/>
            </a:pPr>
            <a:r>
              <a:rPr lang="ar-SA" sz="7200" b="1" dirty="0" smtClean="0">
                <a:solidFill>
                  <a:schemeClr val="tx1">
                    <a:lumMod val="95000"/>
                  </a:schemeClr>
                </a:solidFill>
                <a:latin typeface="Arabic Typesetting" pitchFamily="66" charset="-78"/>
                <a:cs typeface="Arabic Typesetting" pitchFamily="66" charset="-78"/>
              </a:rPr>
              <a:t>وفي 22 يوليو أرسلت السلطات التركية في القاهرة مفاتيح المدينة إلى نابليون مما يعني الاستسلام ، وفي 32 يوليو دخل نابليون المدينة البهية من غير أن يواجه مقاومة . </a:t>
            </a:r>
          </a:p>
          <a:p>
            <a:pPr>
              <a:buNone/>
            </a:pPr>
            <a:r>
              <a:rPr lang="ar-SA" sz="7200" b="1" dirty="0" smtClean="0">
                <a:solidFill>
                  <a:schemeClr val="tx1">
                    <a:lumMod val="95000"/>
                  </a:schemeClr>
                </a:solidFill>
                <a:latin typeface="Arabic Typesetting" pitchFamily="66" charset="-78"/>
                <a:cs typeface="Arabic Typesetting" pitchFamily="66" charset="-78"/>
              </a:rPr>
              <a:t>وكانت القوات المصرية كبيرة غير أنها لم تكن معدة إعدادا جيدا ، فلقيت هزيمة كبيرة وفر ( مراد بك ) ومن بقي معه من المماليك إلى الصعيد ، وكذلك فعل ( إبراهيم بك ) شيخ البلد ، وأصبحت القاهرة بدون حامية ، وسرت في الناس موجة من الرعب والهلع خوفًا من الفرنسيين . </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checkerboard(across)">
                                      <p:cBhvr>
                                        <p:cTn id="7" dur="500"/>
                                        <p:tgtEl>
                                          <p:spTgt spid="2">
                                            <p:txEl>
                                              <p:pRg st="3" end="3"/>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checkerboard(across)">
                                      <p:cBhvr>
                                        <p:cTn id="10" dur="500"/>
                                        <p:tgtEl>
                                          <p:spTgt spid="2">
                                            <p:txEl>
                                              <p:pRg st="4" end="4"/>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checkerboard(across)">
                                      <p:cBhvr>
                                        <p:cTn id="13" dur="500"/>
                                        <p:tgtEl>
                                          <p:spTgt spid="2">
                                            <p:txEl>
                                              <p:pRg st="5" end="5"/>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checkerboard(across)">
                                      <p:cBhvr>
                                        <p:cTn id="16" dur="500"/>
                                        <p:tgtEl>
                                          <p:spTgt spid="2">
                                            <p:txEl>
                                              <p:pRg st="6" end="6"/>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Effect transition="in" filter="checkerboard(across)">
                                      <p:cBhvr>
                                        <p:cTn id="19" dur="500"/>
                                        <p:tgtEl>
                                          <p:spTgt spid="2">
                                            <p:txEl>
                                              <p:pRg st="7" end="7"/>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checkerboard(across)">
                                      <p:cBhvr>
                                        <p:cTn id="22" dur="5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Effect transition="in" filter="box(in)">
                                      <p:cBhvr>
                                        <p:cTn id="2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1.gif"/>
          <p:cNvPicPr>
            <a:picLocks noGrp="1" noChangeAspect="1"/>
          </p:cNvPicPr>
          <p:nvPr>
            <p:ph idx="1"/>
          </p:nvPr>
        </p:nvPicPr>
        <p:blipFill>
          <a:blip r:embed="rId2"/>
          <a:stretch>
            <a:fillRect/>
          </a:stretch>
        </p:blipFill>
        <p:spPr>
          <a:xfrm>
            <a:off x="0" y="0"/>
            <a:ext cx="9644001" cy="6858000"/>
          </a:xfrm>
        </p:spPr>
      </p:pic>
      <p:sp>
        <p:nvSpPr>
          <p:cNvPr id="5" name="مستطيل 4"/>
          <p:cNvSpPr/>
          <p:nvPr/>
        </p:nvSpPr>
        <p:spPr>
          <a:xfrm>
            <a:off x="4071934" y="928670"/>
            <a:ext cx="4929222" cy="954107"/>
          </a:xfrm>
          <a:prstGeom prst="rect">
            <a:avLst/>
          </a:prstGeom>
        </p:spPr>
        <p:txBody>
          <a:bodyPr wrap="square">
            <a:spAutoFit/>
          </a:bodyPr>
          <a:lstStyle/>
          <a:p>
            <a:pPr algn="r" rtl="1"/>
            <a:r>
              <a:rPr lang="ar-SA" sz="2800" b="1" dirty="0" smtClean="0">
                <a:solidFill>
                  <a:schemeClr val="bg2">
                    <a:lumMod val="60000"/>
                    <a:lumOff val="40000"/>
                  </a:schemeClr>
                </a:solidFill>
                <a:latin typeface="Arabic Typesetting" pitchFamily="66" charset="-78"/>
                <a:cs typeface="DecoType Naskh Extensions" pitchFamily="2" charset="-78"/>
              </a:rPr>
              <a:t>نابليون فى القاهرة   أمام  تمثال </a:t>
            </a:r>
          </a:p>
          <a:p>
            <a:pPr algn="r" rtl="1"/>
            <a:r>
              <a:rPr lang="ar-SA" sz="2800" b="1" dirty="0" smtClean="0">
                <a:solidFill>
                  <a:schemeClr val="bg2">
                    <a:lumMod val="60000"/>
                    <a:lumOff val="40000"/>
                  </a:schemeClr>
                </a:solidFill>
                <a:latin typeface="Arabic Typesetting" pitchFamily="66" charset="-78"/>
                <a:cs typeface="DecoType Naskh Extensions" pitchFamily="2" charset="-78"/>
              </a:rPr>
              <a:t>أبو الهـــول    .. </a:t>
            </a:r>
            <a:endParaRPr lang="ar-SA" sz="2800" b="1" dirty="0">
              <a:solidFill>
                <a:schemeClr val="bg2">
                  <a:lumMod val="60000"/>
                  <a:lumOff val="40000"/>
                </a:schemeClr>
              </a:solidFill>
              <a:latin typeface="Arabic Typesetting" pitchFamily="66" charset="-78"/>
              <a:cs typeface="DecoType Naskh Extensions" pitchFamily="2" charset="-78"/>
            </a:endParaRPr>
          </a:p>
        </p:txBody>
      </p:sp>
      <p:pic>
        <p:nvPicPr>
          <p:cNvPr id="6" name="صورة 5" descr="nablion13.jpg"/>
          <p:cNvPicPr>
            <a:picLocks noChangeAspect="1"/>
          </p:cNvPicPr>
          <p:nvPr/>
        </p:nvPicPr>
        <p:blipFill>
          <a:blip r:embed="rId3"/>
          <a:stretch>
            <a:fillRect/>
          </a:stretch>
        </p:blipFill>
        <p:spPr>
          <a:xfrm>
            <a:off x="428596" y="714356"/>
            <a:ext cx="3666490" cy="250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descr="nablion.png"/>
          <p:cNvPicPr>
            <a:picLocks noChangeAspect="1"/>
          </p:cNvPicPr>
          <p:nvPr/>
        </p:nvPicPr>
        <p:blipFill>
          <a:blip r:embed="rId4"/>
          <a:stretch>
            <a:fillRect/>
          </a:stretch>
        </p:blipFill>
        <p:spPr>
          <a:xfrm>
            <a:off x="0" y="3500438"/>
            <a:ext cx="4429124" cy="31432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مربع نص 7"/>
          <p:cNvSpPr txBox="1"/>
          <p:nvPr/>
        </p:nvSpPr>
        <p:spPr>
          <a:xfrm>
            <a:off x="5214942" y="4071942"/>
            <a:ext cx="3929058" cy="1200329"/>
          </a:xfrm>
          <a:prstGeom prst="rect">
            <a:avLst/>
          </a:prstGeom>
          <a:noFill/>
        </p:spPr>
        <p:txBody>
          <a:bodyPr wrap="square" rtlCol="1">
            <a:spAutoFit/>
          </a:bodyPr>
          <a:lstStyle/>
          <a:p>
            <a:pPr algn="r"/>
            <a:r>
              <a:rPr lang="ar-SA" sz="3600" b="1" dirty="0" smtClean="0">
                <a:solidFill>
                  <a:schemeClr val="bg2">
                    <a:lumMod val="60000"/>
                    <a:lumOff val="40000"/>
                  </a:schemeClr>
                </a:solidFill>
                <a:cs typeface="DecoType Naskh Extensions" pitchFamily="2" charset="-78"/>
              </a:rPr>
              <a:t>نابليون وجيشة  أمام الأهرامات المصريـة   .. </a:t>
            </a:r>
            <a:endParaRPr lang="ar-SA" sz="3600" b="1" dirty="0">
              <a:solidFill>
                <a:schemeClr val="bg2">
                  <a:lumMod val="60000"/>
                  <a:lumOff val="40000"/>
                </a:schemeClr>
              </a:solidFill>
              <a:cs typeface="DecoType Naskh Extensions"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ox(in)">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box(in)">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amond(in)">
                                      <p:cBhvr>
                                        <p:cTn id="2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dmin792072498.png"/>
          <p:cNvPicPr>
            <a:picLocks noGrp="1" noChangeAspect="1"/>
          </p:cNvPicPr>
          <p:nvPr>
            <p:ph idx="1"/>
          </p:nvPr>
        </p:nvPicPr>
        <p:blipFill>
          <a:blip r:embed="rId2"/>
          <a:stretch>
            <a:fillRect/>
          </a:stretch>
        </p:blipFill>
        <p:spPr>
          <a:xfrm>
            <a:off x="0" y="1"/>
            <a:ext cx="9144000" cy="6857999"/>
          </a:xfrm>
        </p:spPr>
      </p:pic>
      <p:sp>
        <p:nvSpPr>
          <p:cNvPr id="3" name="عنوان 2"/>
          <p:cNvSpPr>
            <a:spLocks noGrp="1"/>
          </p:cNvSpPr>
          <p:nvPr>
            <p:ph type="title"/>
          </p:nvPr>
        </p:nvSpPr>
        <p:spPr>
          <a:xfrm>
            <a:off x="457200" y="152400"/>
            <a:ext cx="8229600" cy="1419212"/>
          </a:xfrm>
        </p:spPr>
        <p:txBody>
          <a:bodyPr>
            <a:normAutofit fontScale="90000"/>
          </a:bodyPr>
          <a:lstStyle/>
          <a:p>
            <a:pPr algn="r"/>
            <a:r>
              <a:rPr lang="ar-SA" sz="2400" b="1" dirty="0" smtClean="0">
                <a:solidFill>
                  <a:schemeClr val="accent3">
                    <a:lumMod val="75000"/>
                  </a:schemeClr>
                </a:solidFill>
                <a:cs typeface="DecoType Naskh" pitchFamily="2" charset="-78"/>
              </a:rPr>
              <a:t>         </a:t>
            </a:r>
            <a:br>
              <a:rPr lang="ar-SA" sz="2400" b="1" dirty="0" smtClean="0">
                <a:solidFill>
                  <a:schemeClr val="accent3">
                    <a:lumMod val="75000"/>
                  </a:schemeClr>
                </a:solidFill>
                <a:cs typeface="DecoType Naskh" pitchFamily="2" charset="-78"/>
              </a:rPr>
            </a:br>
            <a:r>
              <a:rPr lang="ar-SA" sz="2400" b="1" dirty="0" smtClean="0">
                <a:solidFill>
                  <a:schemeClr val="accent3">
                    <a:lumMod val="75000"/>
                  </a:schemeClr>
                </a:solidFill>
                <a:cs typeface="DecoType Naskh" pitchFamily="2" charset="-78"/>
              </a:rPr>
              <a:t/>
            </a:r>
            <a:br>
              <a:rPr lang="ar-SA" sz="2400" b="1" dirty="0" smtClean="0">
                <a:solidFill>
                  <a:schemeClr val="accent3">
                    <a:lumMod val="75000"/>
                  </a:schemeClr>
                </a:solidFill>
                <a:cs typeface="DecoType Naskh" pitchFamily="2" charset="-78"/>
              </a:rPr>
            </a:br>
            <a:r>
              <a:rPr lang="ar-SA" sz="2400" b="1" dirty="0" smtClean="0">
                <a:solidFill>
                  <a:srgbClr val="996600"/>
                </a:solidFill>
                <a:cs typeface="DecoType Naskh" pitchFamily="2" charset="-78"/>
              </a:rPr>
              <a:t>          وهنا بالصورة جنود الحملة الفرنسية تقف عند أبو الهول  :</a:t>
            </a:r>
            <a:r>
              <a:rPr lang="ar-SA" sz="2400" b="1" dirty="0" smtClean="0">
                <a:solidFill>
                  <a:schemeClr val="accent3">
                    <a:lumMod val="75000"/>
                  </a:schemeClr>
                </a:solidFill>
                <a:cs typeface="DecoType Naskh" pitchFamily="2" charset="-78"/>
              </a:rPr>
              <a:t/>
            </a:r>
            <a:br>
              <a:rPr lang="ar-SA" sz="2400" b="1" dirty="0" smtClean="0">
                <a:solidFill>
                  <a:schemeClr val="accent3">
                    <a:lumMod val="75000"/>
                  </a:schemeClr>
                </a:solidFill>
                <a:cs typeface="DecoType Naskh" pitchFamily="2" charset="-78"/>
              </a:rPr>
            </a:br>
            <a:r>
              <a:rPr lang="ar-SA" sz="2400" b="1" dirty="0" smtClean="0">
                <a:solidFill>
                  <a:schemeClr val="accent3">
                    <a:lumMod val="75000"/>
                  </a:schemeClr>
                </a:solidFill>
                <a:cs typeface="DecoType Naskh" pitchFamily="2" charset="-78"/>
              </a:rPr>
              <a:t> </a:t>
            </a:r>
            <a:br>
              <a:rPr lang="ar-SA" sz="2400" b="1" dirty="0" smtClean="0">
                <a:solidFill>
                  <a:schemeClr val="accent3">
                    <a:lumMod val="75000"/>
                  </a:schemeClr>
                </a:solidFill>
                <a:cs typeface="DecoType Naskh" pitchFamily="2" charset="-78"/>
              </a:rPr>
            </a:br>
            <a:endParaRPr lang="ar-SA" sz="2400" b="1" dirty="0">
              <a:solidFill>
                <a:schemeClr val="accent3">
                  <a:lumMod val="75000"/>
                </a:schemeClr>
              </a:solidFill>
              <a:cs typeface="DecoType Naskh" pitchFamily="2" charset="-78"/>
            </a:endParaRPr>
          </a:p>
        </p:txBody>
      </p:sp>
      <p:pic>
        <p:nvPicPr>
          <p:cNvPr id="5" name="صورة 4" descr="nablion55.jpg"/>
          <p:cNvPicPr>
            <a:picLocks noChangeAspect="1"/>
          </p:cNvPicPr>
          <p:nvPr/>
        </p:nvPicPr>
        <p:blipFill>
          <a:blip r:embed="rId3"/>
          <a:stretch>
            <a:fillRect/>
          </a:stretch>
        </p:blipFill>
        <p:spPr>
          <a:xfrm>
            <a:off x="0" y="214290"/>
            <a:ext cx="3286148" cy="3000396"/>
          </a:xfrm>
          <a:prstGeom prst="ellipse">
            <a:avLst/>
          </a:prstGeom>
          <a:ln>
            <a:noFill/>
          </a:ln>
          <a:effectLst>
            <a:softEdge rad="112500"/>
          </a:effectLst>
        </p:spPr>
      </p:pic>
      <p:sp>
        <p:nvSpPr>
          <p:cNvPr id="6" name="مربع نص 5"/>
          <p:cNvSpPr txBox="1"/>
          <p:nvPr/>
        </p:nvSpPr>
        <p:spPr>
          <a:xfrm>
            <a:off x="2428860" y="1643050"/>
            <a:ext cx="6357982" cy="5293757"/>
          </a:xfrm>
          <a:prstGeom prst="rect">
            <a:avLst/>
          </a:prstGeom>
          <a:noFill/>
        </p:spPr>
        <p:txBody>
          <a:bodyPr wrap="square" rtlCol="1">
            <a:spAutoFit/>
          </a:bodyPr>
          <a:lstStyle/>
          <a:p>
            <a:pPr algn="r" rtl="1"/>
            <a:r>
              <a:rPr lang="ar-SA" sz="2000" dirty="0" smtClean="0">
                <a:solidFill>
                  <a:srgbClr val="996600"/>
                </a:solidFill>
                <a:cs typeface="DecoType Naskh" pitchFamily="2" charset="-78"/>
              </a:rPr>
              <a:t>ودخل نابليون مدينة القاهرة تحوطه قواته من كل جانب ، وفي عزمه </a:t>
            </a:r>
          </a:p>
          <a:p>
            <a:pPr algn="r" rtl="1"/>
            <a:r>
              <a:rPr lang="ar-SA" sz="2000" dirty="0" smtClean="0">
                <a:solidFill>
                  <a:srgbClr val="996600"/>
                </a:solidFill>
                <a:cs typeface="DecoType Naskh" pitchFamily="2" charset="-78"/>
              </a:rPr>
              <a:t>توطيد احتلاله للبلاد بإظهار الود للمصريين وبإقامة علاقة صداقة </a:t>
            </a:r>
          </a:p>
          <a:p>
            <a:pPr algn="r" rtl="1"/>
            <a:r>
              <a:rPr lang="ar-SA" sz="2000" dirty="0" smtClean="0">
                <a:solidFill>
                  <a:srgbClr val="996600"/>
                </a:solidFill>
                <a:cs typeface="DecoType Naskh" pitchFamily="2" charset="-78"/>
              </a:rPr>
              <a:t>مع الدولة العثمانية ، وباحترام عقائد أهالي البلاد والمحافظة على تقاليدهم </a:t>
            </a:r>
          </a:p>
          <a:p>
            <a:pPr algn="r" rtl="1"/>
            <a:r>
              <a:rPr lang="ar-SA" sz="2000" dirty="0" smtClean="0">
                <a:solidFill>
                  <a:srgbClr val="996600"/>
                </a:solidFill>
                <a:cs typeface="DecoType Naskh" pitchFamily="2" charset="-78"/>
              </a:rPr>
              <a:t>وعاداتهم ، وذلك حتى يتمكن من إنشاء القاعدة العسكرية ، وتحويل مصر إلى مستعمرة </a:t>
            </a:r>
          </a:p>
          <a:p>
            <a:pPr algn="r" rtl="1"/>
            <a:r>
              <a:rPr lang="ar-SA" sz="2000" dirty="0" smtClean="0">
                <a:solidFill>
                  <a:srgbClr val="996600"/>
                </a:solidFill>
                <a:cs typeface="DecoType Naskh" pitchFamily="2" charset="-78"/>
              </a:rPr>
              <a:t>قوية يمكنه منها توجيه ضربات قوية إلى الإمبراطورية  لبريطانية . </a:t>
            </a:r>
          </a:p>
          <a:p>
            <a:pPr algn="r" rtl="1"/>
            <a:r>
              <a:rPr lang="ar-SA" sz="2000" dirty="0" smtClean="0">
                <a:solidFill>
                  <a:srgbClr val="996600"/>
                </a:solidFill>
                <a:cs typeface="DecoType Naskh" pitchFamily="2" charset="-78"/>
              </a:rPr>
              <a:t>وفي اليوم الثاني لدخوله القاهرة وهو الموافق 25 يوليو 1798م ، </a:t>
            </a:r>
          </a:p>
          <a:p>
            <a:pPr algn="r" rtl="1"/>
            <a:r>
              <a:rPr lang="ar-SA" sz="2000" dirty="0" smtClean="0">
                <a:solidFill>
                  <a:srgbClr val="996600"/>
                </a:solidFill>
                <a:cs typeface="DecoType Naskh" pitchFamily="2" charset="-78"/>
              </a:rPr>
              <a:t>أنشأ ( نابليون ) ديوان القاهرة من تسعة من كبار المشايخ والعلماء لحكم مدينة القاهرة ، وتعيين رؤساء الموظفين ، غير أن هذا الديوان لم يتمتع بالسلطة النهائية </a:t>
            </a:r>
          </a:p>
          <a:p>
            <a:pPr algn="r" rtl="1"/>
            <a:r>
              <a:rPr lang="ar-SA" sz="2000" dirty="0" smtClean="0">
                <a:solidFill>
                  <a:srgbClr val="996600"/>
                </a:solidFill>
                <a:cs typeface="DecoType Naskh" pitchFamily="2" charset="-78"/>
              </a:rPr>
              <a:t>في أي أمر من الأمور ، وإنما كانت سلطة استشارية ومقيدة بتعهد الأعضاء بعدم القيام بأي عمل يكون موجها ضد مصلحة الجيش الفرنسي ، ولم يكن الغرض من إنشاء هذا الديوان سوى تكريس الاحتلال الفرنسي والعمل تحت رقابة وأعين السلطات الفرنسية . </a:t>
            </a:r>
          </a:p>
          <a:p>
            <a:pPr algn="r" rtl="1"/>
            <a:r>
              <a:rPr lang="ar-SA" sz="2000" dirty="0" smtClean="0">
                <a:solidFill>
                  <a:srgbClr val="996600"/>
                </a:solidFill>
                <a:cs typeface="DecoType Naskh" pitchFamily="2" charset="-78"/>
              </a:rPr>
              <a:t>ومن القاهرة أصدر أوامره بأن تدار أمور مصر عن طريق دواوين عربية تابعة لسيطرته ، ومنع جنوده من السلب والنهب ، وحمى حقوق الملكية الموجودة لكنه استمر في تحصيل الضرائب التي فرضها المماليك الغزاة على أهل البلاد لتمويل جيشه ، وجلس مع الزعماء المحليين واعترف باحترامه للشعائر الإسلامية وإعجابه بالفن الإسلامي ، وشهد ألا إله إلا الله ،  وطلب مساعدة المسلمين له ليعم الرخاء والازدهار مصر . </a:t>
            </a:r>
          </a:p>
          <a:p>
            <a:pPr algn="r"/>
            <a:endParaRPr lang="ar-SA" dirty="0">
              <a:cs typeface="DecoType Naskh" pitchFamily="2" charset="-78"/>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dmin792072498.png"/>
          <p:cNvPicPr>
            <a:picLocks noGrp="1" noChangeAspect="1"/>
          </p:cNvPicPr>
          <p:nvPr>
            <p:ph idx="1"/>
          </p:nvPr>
        </p:nvPicPr>
        <p:blipFill>
          <a:blip r:embed="rId2"/>
          <a:stretch>
            <a:fillRect/>
          </a:stretch>
        </p:blipFill>
        <p:spPr>
          <a:xfrm>
            <a:off x="0" y="0"/>
            <a:ext cx="9144000" cy="6857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nablion33.jpg"/>
          <p:cNvPicPr>
            <a:picLocks noChangeAspect="1"/>
          </p:cNvPicPr>
          <p:nvPr/>
        </p:nvPicPr>
        <p:blipFill>
          <a:blip r:embed="rId3"/>
          <a:stretch>
            <a:fillRect/>
          </a:stretch>
        </p:blipFill>
        <p:spPr>
          <a:xfrm>
            <a:off x="1142976" y="285729"/>
            <a:ext cx="7143800" cy="19288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مربع نص 10"/>
          <p:cNvSpPr txBox="1"/>
          <p:nvPr/>
        </p:nvSpPr>
        <p:spPr>
          <a:xfrm>
            <a:off x="785786" y="2714620"/>
            <a:ext cx="7643866" cy="4154984"/>
          </a:xfrm>
          <a:prstGeom prst="rect">
            <a:avLst/>
          </a:prstGeom>
          <a:noFill/>
        </p:spPr>
        <p:txBody>
          <a:bodyPr wrap="square" rtlCol="1">
            <a:spAutoFit/>
          </a:bodyPr>
          <a:lstStyle/>
          <a:p>
            <a:pPr algn="r"/>
            <a:r>
              <a:rPr lang="ar-SA" sz="2400" b="1" dirty="0" smtClean="0">
                <a:solidFill>
                  <a:schemeClr val="tx1">
                    <a:lumMod val="65000"/>
                  </a:schemeClr>
                </a:solidFill>
                <a:latin typeface="Microsoft Uighur" pitchFamily="2" charset="-78"/>
                <a:cs typeface="Microsoft Uighur" pitchFamily="2" charset="-78"/>
              </a:rPr>
              <a:t>رغم قصر المدة التي قضتها الحملة الفرنسية في مصر ( ثلاث سنوات )  .. من الناحيه السياسية   :      </a:t>
            </a:r>
          </a:p>
          <a:p>
            <a:pPr algn="r"/>
            <a:r>
              <a:rPr lang="ar-SA" sz="2400" b="1" dirty="0" smtClean="0">
                <a:solidFill>
                  <a:schemeClr val="tx1">
                    <a:lumMod val="65000"/>
                  </a:schemeClr>
                </a:solidFill>
                <a:latin typeface="Microsoft Uighur" pitchFamily="2" charset="-78"/>
                <a:cs typeface="Microsoft Uighur" pitchFamily="2" charset="-78"/>
              </a:rPr>
              <a:t> </a:t>
            </a:r>
            <a:r>
              <a:rPr lang="ar-SA" sz="2400" b="1" dirty="0" smtClean="0">
                <a:solidFill>
                  <a:srgbClr val="A50021"/>
                </a:solidFill>
                <a:latin typeface="Microsoft Uighur" pitchFamily="2" charset="-78"/>
                <a:cs typeface="Microsoft Uighur" pitchFamily="2" charset="-78"/>
              </a:rPr>
              <a:t> 1-</a:t>
            </a:r>
            <a:r>
              <a:rPr lang="ar-SA" sz="2400" b="1" dirty="0" smtClean="0">
                <a:solidFill>
                  <a:schemeClr val="tx1">
                    <a:lumMod val="65000"/>
                  </a:schemeClr>
                </a:solidFill>
                <a:latin typeface="Microsoft Uighur" pitchFamily="2" charset="-78"/>
                <a:cs typeface="Microsoft Uighur" pitchFamily="2" charset="-78"/>
              </a:rPr>
              <a:t> انه أتبع سياسيه إسلاميه وطنية لجذب قلوب المصريين . </a:t>
            </a:r>
          </a:p>
          <a:p>
            <a:pPr algn="r"/>
            <a:r>
              <a:rPr lang="ar-SA" sz="2400" b="1" dirty="0" smtClean="0">
                <a:solidFill>
                  <a:srgbClr val="A50021"/>
                </a:solidFill>
                <a:latin typeface="Microsoft Uighur" pitchFamily="2" charset="-78"/>
                <a:cs typeface="Microsoft Uighur" pitchFamily="2" charset="-78"/>
              </a:rPr>
              <a:t> 2-</a:t>
            </a:r>
            <a:r>
              <a:rPr lang="ar-SA" sz="2400" b="1" dirty="0" smtClean="0">
                <a:solidFill>
                  <a:schemeClr val="tx1">
                    <a:lumMod val="65000"/>
                  </a:schemeClr>
                </a:solidFill>
                <a:latin typeface="Microsoft Uighur" pitchFamily="2" charset="-78"/>
                <a:cs typeface="Microsoft Uighur" pitchFamily="2" charset="-78"/>
              </a:rPr>
              <a:t> تقليده لبعض المصريين المناصب السياسية التي كان يتولاها المماليك . </a:t>
            </a:r>
          </a:p>
          <a:p>
            <a:pPr algn="r"/>
            <a:r>
              <a:rPr lang="ar-SA" sz="2400" b="1" dirty="0" smtClean="0">
                <a:solidFill>
                  <a:srgbClr val="A50021"/>
                </a:solidFill>
                <a:latin typeface="Microsoft Uighur" pitchFamily="2" charset="-78"/>
                <a:cs typeface="Microsoft Uighur" pitchFamily="2" charset="-78"/>
              </a:rPr>
              <a:t>3-</a:t>
            </a:r>
            <a:r>
              <a:rPr lang="ar-SA" sz="2400" b="1" dirty="0" smtClean="0">
                <a:solidFill>
                  <a:schemeClr val="tx1">
                    <a:lumMod val="65000"/>
                  </a:schemeClr>
                </a:solidFill>
                <a:latin typeface="Microsoft Uighur" pitchFamily="2" charset="-78"/>
                <a:cs typeface="Microsoft Uighur" pitchFamily="2" charset="-78"/>
              </a:rPr>
              <a:t> الاستعانة بالمصريين لدعم أركان سياسته الاستعماريه الجديدة . </a:t>
            </a:r>
          </a:p>
          <a:p>
            <a:pPr algn="r"/>
            <a:r>
              <a:rPr lang="ar-SA" sz="2400" b="1" dirty="0" smtClean="0">
                <a:solidFill>
                  <a:srgbClr val="A50021"/>
                </a:solidFill>
                <a:latin typeface="Microsoft Uighur" pitchFamily="2" charset="-78"/>
                <a:cs typeface="Microsoft Uighur" pitchFamily="2" charset="-78"/>
              </a:rPr>
              <a:t>4-</a:t>
            </a:r>
            <a:r>
              <a:rPr lang="ar-SA" sz="2400" b="1" dirty="0" smtClean="0">
                <a:solidFill>
                  <a:schemeClr val="tx1">
                    <a:lumMod val="65000"/>
                  </a:schemeClr>
                </a:solidFill>
                <a:latin typeface="Microsoft Uighur" pitchFamily="2" charset="-78"/>
                <a:cs typeface="Microsoft Uighur" pitchFamily="2" charset="-78"/>
              </a:rPr>
              <a:t> أنه أخفق هو وقواده في جلب مودة المشايخ الذين أكتفوا بمداراة الفرنسيين . </a:t>
            </a:r>
          </a:p>
          <a:p>
            <a:pPr algn="r"/>
            <a:r>
              <a:rPr lang="ar-SA" sz="2400" b="1" dirty="0" smtClean="0">
                <a:solidFill>
                  <a:srgbClr val="A50021"/>
                </a:solidFill>
                <a:latin typeface="Microsoft Uighur" pitchFamily="2" charset="-78"/>
                <a:cs typeface="Microsoft Uighur" pitchFamily="2" charset="-78"/>
              </a:rPr>
              <a:t>5-</a:t>
            </a:r>
            <a:r>
              <a:rPr lang="ar-SA" sz="2400" b="1" dirty="0" smtClean="0">
                <a:solidFill>
                  <a:schemeClr val="tx1">
                    <a:lumMod val="65000"/>
                  </a:schemeClr>
                </a:solidFill>
                <a:latin typeface="Microsoft Uighur" pitchFamily="2" charset="-78"/>
                <a:cs typeface="Microsoft Uighur" pitchFamily="2" charset="-78"/>
              </a:rPr>
              <a:t> قيام أهل القاهرة بثورتين ضد الحكم الفرنســي . </a:t>
            </a:r>
          </a:p>
          <a:p>
            <a:pPr algn="r"/>
            <a:r>
              <a:rPr lang="ar-SA" sz="2400" b="1" dirty="0" smtClean="0">
                <a:solidFill>
                  <a:srgbClr val="A50021"/>
                </a:solidFill>
                <a:latin typeface="Microsoft Uighur" pitchFamily="2" charset="-78"/>
                <a:cs typeface="Microsoft Uighur" pitchFamily="2" charset="-78"/>
              </a:rPr>
              <a:t>6-</a:t>
            </a:r>
            <a:r>
              <a:rPr lang="ar-SA" sz="2400" b="1" dirty="0" smtClean="0">
                <a:solidFill>
                  <a:schemeClr val="tx1">
                    <a:lumMod val="65000"/>
                  </a:schemeClr>
                </a:solidFill>
                <a:latin typeface="Microsoft Uighur" pitchFamily="2" charset="-78"/>
                <a:cs typeface="Microsoft Uighur" pitchFamily="2" charset="-78"/>
              </a:rPr>
              <a:t> أنتشار المقاومـة في الأقاليم . </a:t>
            </a:r>
          </a:p>
          <a:p>
            <a:pPr algn="r"/>
            <a:r>
              <a:rPr lang="ar-SA" sz="2400" b="1" dirty="0" smtClean="0">
                <a:solidFill>
                  <a:srgbClr val="A50021"/>
                </a:solidFill>
                <a:latin typeface="Microsoft Uighur" pitchFamily="2" charset="-78"/>
                <a:cs typeface="Microsoft Uighur" pitchFamily="2" charset="-78"/>
              </a:rPr>
              <a:t>7-</a:t>
            </a:r>
            <a:r>
              <a:rPr lang="ar-SA" sz="2400" b="1" dirty="0" smtClean="0">
                <a:solidFill>
                  <a:schemeClr val="tx1">
                    <a:lumMod val="65000"/>
                  </a:schemeClr>
                </a:solidFill>
                <a:latin typeface="Microsoft Uighur" pitchFamily="2" charset="-78"/>
                <a:cs typeface="Microsoft Uighur" pitchFamily="2" charset="-78"/>
              </a:rPr>
              <a:t> كان للحمله هذه رد فعل سريع من جانب نشاط بريطانيا في الشرق الاسط . </a:t>
            </a:r>
          </a:p>
          <a:p>
            <a:pPr algn="r"/>
            <a:r>
              <a:rPr lang="ar-SA" sz="2400" b="1" dirty="0" smtClean="0">
                <a:solidFill>
                  <a:srgbClr val="A50021"/>
                </a:solidFill>
                <a:latin typeface="Microsoft Uighur" pitchFamily="2" charset="-78"/>
                <a:cs typeface="Microsoft Uighur" pitchFamily="2" charset="-78"/>
              </a:rPr>
              <a:t>8-</a:t>
            </a:r>
            <a:r>
              <a:rPr lang="ar-SA" sz="2400" b="1" dirty="0" smtClean="0">
                <a:solidFill>
                  <a:schemeClr val="tx1">
                    <a:lumMod val="65000"/>
                  </a:schemeClr>
                </a:solidFill>
                <a:latin typeface="Microsoft Uighur" pitchFamily="2" charset="-78"/>
                <a:cs typeface="Microsoft Uighur" pitchFamily="2" charset="-78"/>
              </a:rPr>
              <a:t> عقدت معاهده لاول مره بين روسيا والدوله العثمانيه سنه 1799م </a:t>
            </a:r>
          </a:p>
          <a:p>
            <a:pPr algn="r"/>
            <a:r>
              <a:rPr lang="ar-SA" sz="2400" b="1" dirty="0" smtClean="0">
                <a:solidFill>
                  <a:srgbClr val="A50021"/>
                </a:solidFill>
                <a:latin typeface="Microsoft Uighur" pitchFamily="2" charset="-78"/>
                <a:cs typeface="Microsoft Uighur" pitchFamily="2" charset="-78"/>
              </a:rPr>
              <a:t>9-</a:t>
            </a:r>
            <a:r>
              <a:rPr lang="ar-SA" sz="2400" b="1" dirty="0" smtClean="0">
                <a:solidFill>
                  <a:schemeClr val="tx1">
                    <a:lumMod val="65000"/>
                  </a:schemeClr>
                </a:solidFill>
                <a:latin typeface="Microsoft Uighur" pitchFamily="2" charset="-78"/>
                <a:cs typeface="Microsoft Uighur" pitchFamily="2" charset="-78"/>
              </a:rPr>
              <a:t> اصبحت علاقه بريطانيا مع الدوله العثمانيه علاقات سياسيه بالدرجه الاولى بعد ماكانت علاقه تجاريه </a:t>
            </a:r>
            <a:r>
              <a:rPr lang="ar-SA" sz="2400" dirty="0" smtClean="0">
                <a:solidFill>
                  <a:schemeClr val="tx1">
                    <a:lumMod val="65000"/>
                  </a:schemeClr>
                </a:solidFill>
                <a:cs typeface="Akhbar MT" pitchFamily="2" charset="-78"/>
              </a:rPr>
              <a:t>فقط</a:t>
            </a:r>
            <a:r>
              <a:rPr lang="ar-SA" sz="2000" dirty="0" smtClean="0">
                <a:solidFill>
                  <a:schemeClr val="tx1">
                    <a:lumMod val="65000"/>
                  </a:schemeClr>
                </a:solidFill>
              </a:rPr>
              <a:t>  . </a:t>
            </a:r>
            <a:endParaRPr lang="ar-SA" sz="2000" dirty="0">
              <a:solidFill>
                <a:schemeClr val="tx1">
                  <a:lumMod val="65000"/>
                </a:schemeClr>
              </a:solidFill>
            </a:endParaRPr>
          </a:p>
        </p:txBody>
      </p:sp>
      <p:sp>
        <p:nvSpPr>
          <p:cNvPr id="12" name="مربع نص 11"/>
          <p:cNvSpPr txBox="1"/>
          <p:nvPr/>
        </p:nvSpPr>
        <p:spPr>
          <a:xfrm>
            <a:off x="5429256" y="2357430"/>
            <a:ext cx="2714644" cy="400110"/>
          </a:xfrm>
          <a:prstGeom prst="rect">
            <a:avLst/>
          </a:prstGeom>
          <a:noFill/>
        </p:spPr>
        <p:txBody>
          <a:bodyPr wrap="square" rtlCol="1">
            <a:spAutoFit/>
          </a:bodyPr>
          <a:lstStyle/>
          <a:p>
            <a:pPr algn="ctr"/>
            <a:r>
              <a:rPr lang="ar-SA" sz="2000" b="1" dirty="0" smtClean="0">
                <a:solidFill>
                  <a:srgbClr val="A50021"/>
                </a:solidFill>
              </a:rPr>
              <a:t>نتائج الحملــة الفرنسيـة :</a:t>
            </a:r>
            <a:endParaRPr lang="ar-SA" sz="2000" b="1" dirty="0">
              <a:solidFill>
                <a:srgbClr val="A500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additive="base">
                                        <p:cTn id="1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 calcmode="lin" valueType="num">
                                      <p:cBhvr additive="base">
                                        <p:cTn id="2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 calcmode="lin" valueType="num">
                                      <p:cBhvr additive="base">
                                        <p:cTn id="25"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xEl>
                                              <p:pRg st="3" end="3"/>
                                            </p:txEl>
                                          </p:spTgt>
                                        </p:tgtEl>
                                        <p:attrNameLst>
                                          <p:attrName>style.visibility</p:attrName>
                                        </p:attrNameLst>
                                      </p:cBhvr>
                                      <p:to>
                                        <p:strVal val="visible"/>
                                      </p:to>
                                    </p:set>
                                    <p:anim calcmode="lin" valueType="num">
                                      <p:cBhvr additive="base">
                                        <p:cTn id="29"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anim calcmode="lin" valueType="num">
                                      <p:cBhvr additive="base">
                                        <p:cTn id="3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 calcmode="lin" valueType="num">
                                      <p:cBhvr additive="base">
                                        <p:cTn id="37"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xEl>
                                              <p:pRg st="6" end="6"/>
                                            </p:txEl>
                                          </p:spTgt>
                                        </p:tgtEl>
                                        <p:attrNameLst>
                                          <p:attrName>style.visibility</p:attrName>
                                        </p:attrNameLst>
                                      </p:cBhvr>
                                      <p:to>
                                        <p:strVal val="visible"/>
                                      </p:to>
                                    </p:set>
                                    <p:anim calcmode="lin" valueType="num">
                                      <p:cBhvr additive="base">
                                        <p:cTn id="41"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xEl>
                                              <p:pRg st="7" end="7"/>
                                            </p:txEl>
                                          </p:spTgt>
                                        </p:tgtEl>
                                        <p:attrNameLst>
                                          <p:attrName>style.visibility</p:attrName>
                                        </p:attrNameLst>
                                      </p:cBhvr>
                                      <p:to>
                                        <p:strVal val="visible"/>
                                      </p:to>
                                    </p:set>
                                    <p:anim calcmode="lin" valueType="num">
                                      <p:cBhvr additive="base">
                                        <p:cTn id="45"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additive="base">
                                        <p:cTn id="49"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1">
                                            <p:txEl>
                                              <p:pRg st="9" end="9"/>
                                            </p:txEl>
                                          </p:spTgt>
                                        </p:tgtEl>
                                        <p:attrNameLst>
                                          <p:attrName>style.visibility</p:attrName>
                                        </p:attrNameLst>
                                      </p:cBhvr>
                                      <p:to>
                                        <p:strVal val="visible"/>
                                      </p:to>
                                    </p:set>
                                    <p:anim calcmode="lin" valueType="num">
                                      <p:cBhvr additive="base">
                                        <p:cTn id="53"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4" name="عنصر نائب للمحتوى 3" descr="صورة1.gif"/>
          <p:cNvPicPr>
            <a:picLocks noGrp="1" noChangeAspect="1"/>
          </p:cNvPicPr>
          <p:nvPr>
            <p:ph idx="1"/>
          </p:nvPr>
        </p:nvPicPr>
        <p:blipFill>
          <a:blip r:embed="rId2"/>
          <a:stretch>
            <a:fillRect/>
          </a:stretch>
        </p:blipFill>
        <p:spPr>
          <a:xfrm>
            <a:off x="0" y="0"/>
            <a:ext cx="9144000" cy="6858000"/>
          </a:xfrm>
        </p:spPr>
      </p:pic>
      <p:sp>
        <p:nvSpPr>
          <p:cNvPr id="5" name="مربع نص 4"/>
          <p:cNvSpPr txBox="1"/>
          <p:nvPr/>
        </p:nvSpPr>
        <p:spPr>
          <a:xfrm>
            <a:off x="1500166" y="785794"/>
            <a:ext cx="6399837" cy="5324535"/>
          </a:xfrm>
          <a:prstGeom prst="rect">
            <a:avLst/>
          </a:prstGeom>
          <a:noFill/>
        </p:spPr>
        <p:txBody>
          <a:bodyPr wrap="square" rtlCol="1">
            <a:spAutoFit/>
          </a:bodyPr>
          <a:lstStyle/>
          <a:p>
            <a:pPr algn="ctr"/>
            <a:r>
              <a:rPr lang="ar-SA" sz="2800" b="1" dirty="0" smtClean="0">
                <a:solidFill>
                  <a:srgbClr val="A50021"/>
                </a:solidFill>
                <a:cs typeface="DecoType Naskh" pitchFamily="2" charset="-78"/>
              </a:rPr>
              <a:t>الناحيـة الاجتماعيـة : </a:t>
            </a:r>
          </a:p>
          <a:p>
            <a:pPr algn="r"/>
            <a:endParaRPr lang="ar-SA" sz="2400" b="1" dirty="0" smtClean="0">
              <a:solidFill>
                <a:schemeClr val="tx1">
                  <a:lumMod val="65000"/>
                </a:schemeClr>
              </a:solidFill>
              <a:cs typeface="DecoType Naskh" pitchFamily="2" charset="-78"/>
            </a:endParaRPr>
          </a:p>
          <a:p>
            <a:pPr algn="r"/>
            <a:r>
              <a:rPr lang="ar-SA" sz="2400" b="1" dirty="0" smtClean="0">
                <a:solidFill>
                  <a:schemeClr val="tx1">
                    <a:lumMod val="65000"/>
                  </a:schemeClr>
                </a:solidFill>
                <a:cs typeface="DecoType Naskh" pitchFamily="2" charset="-78"/>
              </a:rPr>
              <a:t>أن الفرنسيين في مدة إقامتهم في البلاد لم يحاولوا أن يتعرفوا إلى المصريين ، أو يتغلغلوا في أوساطهم حتى يقفوا على حقيقة شعورهم ، وإنما اعتقدوا أنهم بقيامهم ببعض الإصلاحات التي تستلزم العناية بالصحة ألعامه وإكثار الملاهي والأندية وإقامة المسارح ، إنما بذلك يستطيعون تغير أخلاق المصريين وعاداتهم متناسين أن هذا التغير من الصعوبة بمكان أن يتم بصورة سرية وبخاصة بين شعب دُرج على التمسك بأساليب العيش القائمة على التمسك بالتقاليد الإسلامية منذ فترة زمنيه طويلة ولذا فأن الآثار الاجتماعية للحملة ربما تكون قد ظهرت في الفترات التالية أكثر منها وقت الحملة الفرنسية نفسها  ، على أنه يجب أن نشير إلى أن الحملة الفرنسية من الناحية الاجتماعية كان لها جانب ضار بالنسبة لبعض طبقات المجتمع المصري حيث انتشرت بعض المفاسد وانحط مستوى الأخلاق لدى الفئة الوضعية بصورة خاصة إما أهل الطبقات الوسطى والعليا فقد ظلوا على التمسك بعاداتهم وتقاليدهم ولم تؤثر فيهم أساليب العيش الفرنسية ..  </a:t>
            </a:r>
            <a:endParaRPr lang="ar-SA" sz="2400" b="1" dirty="0">
              <a:solidFill>
                <a:schemeClr val="tx1">
                  <a:lumMod val="65000"/>
                </a:schemeClr>
              </a:solidFill>
              <a:cs typeface="DecoType Naskh"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6" name="عنصر نائب للمحتوى 5" descr="admin792072498.png"/>
          <p:cNvPicPr>
            <a:picLocks noGrp="1" noChangeAspect="1"/>
          </p:cNvPicPr>
          <p:nvPr>
            <p:ph idx="1"/>
          </p:nvPr>
        </p:nvPicPr>
        <p:blipFill>
          <a:blip r:embed="rId2"/>
          <a:stretch>
            <a:fillRect/>
          </a:stretch>
        </p:blipFill>
        <p:spPr>
          <a:xfrm>
            <a:off x="0" y="0"/>
            <a:ext cx="9144000" cy="6858000"/>
          </a:xfrm>
        </p:spPr>
      </p:pic>
      <p:sp>
        <p:nvSpPr>
          <p:cNvPr id="7" name="مربع نص 6"/>
          <p:cNvSpPr txBox="1"/>
          <p:nvPr/>
        </p:nvSpPr>
        <p:spPr>
          <a:xfrm>
            <a:off x="500034" y="571480"/>
            <a:ext cx="8286808" cy="5755422"/>
          </a:xfrm>
          <a:prstGeom prst="rect">
            <a:avLst/>
          </a:prstGeom>
          <a:noFill/>
        </p:spPr>
        <p:txBody>
          <a:bodyPr wrap="square" rtlCol="1">
            <a:spAutoFit/>
          </a:bodyPr>
          <a:lstStyle/>
          <a:p>
            <a:pPr algn="ctr"/>
            <a:r>
              <a:rPr lang="ar-SA" sz="2800" b="1" dirty="0" smtClean="0">
                <a:solidFill>
                  <a:srgbClr val="A50021"/>
                </a:solidFill>
                <a:cs typeface="DecoType Naskh Variants" pitchFamily="2" charset="-78"/>
              </a:rPr>
              <a:t>الناحيــة العسكـريــة : </a:t>
            </a:r>
          </a:p>
          <a:p>
            <a:pPr algn="r"/>
            <a:endParaRPr lang="ar-SA" sz="2400" b="1" dirty="0" smtClean="0">
              <a:solidFill>
                <a:schemeClr val="tx1">
                  <a:lumMod val="65000"/>
                </a:schemeClr>
              </a:solidFill>
              <a:cs typeface="DecoType Naskh" pitchFamily="2" charset="-78"/>
            </a:endParaRPr>
          </a:p>
          <a:p>
            <a:pPr algn="r"/>
            <a:r>
              <a:rPr lang="ar-SA" sz="2400" b="1" dirty="0" smtClean="0">
                <a:solidFill>
                  <a:schemeClr val="tx1">
                    <a:lumMod val="65000"/>
                  </a:schemeClr>
                </a:solidFill>
                <a:cs typeface="DecoType Naskh" pitchFamily="2" charset="-78"/>
              </a:rPr>
              <a:t>فقد ظهرت ضعف القوة المملوكية والعثمانية إزاء التقدم العسكري الفرنسي الذي استنزف القوة العكسريه المملوكية واوقف الشعب المصري على حقيقة هذه القوة وجعل زعماء الشعب يعدون أفرادة للمقاومة الشعبية والتصدي للدفاع عن بلادهم بأنفسهم  .. </a:t>
            </a:r>
          </a:p>
          <a:p>
            <a:pPr algn="r"/>
            <a:endParaRPr lang="ar-SA" dirty="0" smtClean="0"/>
          </a:p>
          <a:p>
            <a:pPr algn="r"/>
            <a:endParaRPr lang="ar-SA" dirty="0" smtClean="0"/>
          </a:p>
          <a:p>
            <a:pPr algn="r"/>
            <a:endParaRPr lang="ar-SA" dirty="0" smtClean="0"/>
          </a:p>
          <a:p>
            <a:pPr algn="r"/>
            <a:endParaRPr lang="ar-SA" dirty="0" smtClean="0"/>
          </a:p>
          <a:p>
            <a:pPr algn="ctr"/>
            <a:r>
              <a:rPr lang="ar-SA" sz="2800" b="1" dirty="0" smtClean="0">
                <a:solidFill>
                  <a:srgbClr val="A50021"/>
                </a:solidFill>
                <a:cs typeface="DecoType Naskh Extensions" pitchFamily="2" charset="-78"/>
              </a:rPr>
              <a:t>الناحيه الأقتصاديـة : </a:t>
            </a:r>
          </a:p>
          <a:p>
            <a:pPr algn="r"/>
            <a:endParaRPr lang="ar-SA" sz="2400" b="1" dirty="0" smtClean="0">
              <a:solidFill>
                <a:schemeClr val="tx1">
                  <a:lumMod val="65000"/>
                </a:schemeClr>
              </a:solidFill>
              <a:cs typeface="DecoType Naskh Special" pitchFamily="2" charset="-78"/>
            </a:endParaRPr>
          </a:p>
          <a:p>
            <a:pPr algn="r"/>
            <a:r>
              <a:rPr lang="ar-SA" sz="2400" b="1" dirty="0" smtClean="0">
                <a:solidFill>
                  <a:schemeClr val="tx1">
                    <a:lumMod val="65000"/>
                  </a:schemeClr>
                </a:solidFill>
                <a:cs typeface="DecoType Naskh Special" pitchFamily="2" charset="-78"/>
              </a:rPr>
              <a:t>فأن البلاد كانت طول مده الحملة الفرنسية في حاله حرب وثورات داخلية فأدى ذلك الى تأخر الأنتاج الزراعي والصناعي وأحجم الناس عن استثمار اموالهم واستثمار جهودهم في نواحي النشاط الاقتصادي خوفاً من ضياع اموالهم لأنتشار عمليات السلب والنهب ، ولذا ساءت حاله البلاد الاقتصادية بل يمكننا أن نقول أنها انحطت عما كانت علية أيام المماليك ولم تجد جهود الفرنسيين بأصلاح الأحوال الماديه وتطبيق الأنظمة الأقتصادية الأوربية فتيلاً وأنما لاقت معارضة شديدة من أفراد الشعب  وزعمائة . </a:t>
            </a:r>
            <a:endParaRPr lang="ar-SA" sz="2400" b="1" dirty="0">
              <a:solidFill>
                <a:schemeClr val="tx1">
                  <a:lumMod val="65000"/>
                </a:schemeClr>
              </a:solidFill>
              <a:cs typeface="DecoType Naskh Special"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amond(in)">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animEffect transition="in" filter="box(in)">
                                      <p:cBhvr>
                                        <p:cTn id="17" dur="500"/>
                                        <p:tgtEl>
                                          <p:spTgt spid="7">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7">
                                            <p:txEl>
                                              <p:pRg st="9" end="9"/>
                                            </p:txEl>
                                          </p:spTgt>
                                        </p:tgtEl>
                                        <p:attrNameLst>
                                          <p:attrName>style.visibility</p:attrName>
                                        </p:attrNameLst>
                                      </p:cBhvr>
                                      <p:to>
                                        <p:strVal val="visible"/>
                                      </p:to>
                                    </p:set>
                                    <p:animEffect transition="in" filter="diamond(in)">
                                      <p:cBhvr>
                                        <p:cTn id="22" dur="20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4" name="عنصر نائب للمحتوى 3" descr="صورة1.gif"/>
          <p:cNvPicPr>
            <a:picLocks noGrp="1" noChangeAspect="1"/>
          </p:cNvPicPr>
          <p:nvPr>
            <p:ph idx="1"/>
          </p:nvPr>
        </p:nvPicPr>
        <p:blipFill>
          <a:blip r:embed="rId2"/>
          <a:stretch>
            <a:fillRect/>
          </a:stretch>
        </p:blipFill>
        <p:spPr>
          <a:xfrm>
            <a:off x="0" y="0"/>
            <a:ext cx="9144000" cy="6858000"/>
          </a:xfrm>
        </p:spPr>
      </p:pic>
      <p:sp>
        <p:nvSpPr>
          <p:cNvPr id="5" name="مربع نص 4"/>
          <p:cNvSpPr txBox="1"/>
          <p:nvPr/>
        </p:nvSpPr>
        <p:spPr>
          <a:xfrm>
            <a:off x="6072198" y="1285860"/>
            <a:ext cx="184731" cy="369332"/>
          </a:xfrm>
          <a:prstGeom prst="rect">
            <a:avLst/>
          </a:prstGeom>
          <a:noFill/>
        </p:spPr>
        <p:txBody>
          <a:bodyPr wrap="none" rtlCol="1">
            <a:spAutoFit/>
          </a:bodyPr>
          <a:lstStyle/>
          <a:p>
            <a:endParaRPr lang="ar-SA" dirty="0"/>
          </a:p>
        </p:txBody>
      </p:sp>
      <p:sp>
        <p:nvSpPr>
          <p:cNvPr id="6" name="مربع نص 5"/>
          <p:cNvSpPr txBox="1"/>
          <p:nvPr/>
        </p:nvSpPr>
        <p:spPr>
          <a:xfrm>
            <a:off x="5357818" y="1000108"/>
            <a:ext cx="184731" cy="369332"/>
          </a:xfrm>
          <a:prstGeom prst="rect">
            <a:avLst/>
          </a:prstGeom>
          <a:noFill/>
        </p:spPr>
        <p:txBody>
          <a:bodyPr wrap="none" rtlCol="1">
            <a:spAutoFit/>
          </a:bodyPr>
          <a:lstStyle/>
          <a:p>
            <a:endParaRPr lang="ar-SA" dirty="0"/>
          </a:p>
        </p:txBody>
      </p:sp>
      <p:sp>
        <p:nvSpPr>
          <p:cNvPr id="7" name="مربع نص 6"/>
          <p:cNvSpPr txBox="1"/>
          <p:nvPr/>
        </p:nvSpPr>
        <p:spPr>
          <a:xfrm>
            <a:off x="3143240" y="214290"/>
            <a:ext cx="5786478" cy="5755422"/>
          </a:xfrm>
          <a:prstGeom prst="rect">
            <a:avLst/>
          </a:prstGeom>
          <a:noFill/>
        </p:spPr>
        <p:txBody>
          <a:bodyPr wrap="square" rtlCol="1">
            <a:spAutoFit/>
          </a:bodyPr>
          <a:lstStyle/>
          <a:p>
            <a:pPr algn="r"/>
            <a:r>
              <a:rPr lang="ar-SA" sz="3200" b="1" dirty="0" smtClean="0">
                <a:solidFill>
                  <a:srgbClr val="A50021"/>
                </a:solidFill>
                <a:cs typeface="DecoType Naskh Variants" pitchFamily="2" charset="-78"/>
              </a:rPr>
              <a:t>الناحيــة العلميــة  : </a:t>
            </a:r>
          </a:p>
          <a:p>
            <a:pPr algn="r"/>
            <a:endParaRPr lang="ar-SA" sz="2400" b="1" dirty="0" smtClean="0">
              <a:solidFill>
                <a:schemeClr val="tx1">
                  <a:lumMod val="65000"/>
                </a:schemeClr>
              </a:solidFill>
              <a:cs typeface="DecoType Naskh Special" pitchFamily="2" charset="-78"/>
            </a:endParaRPr>
          </a:p>
          <a:p>
            <a:pPr algn="r"/>
            <a:r>
              <a:rPr lang="ar-SA" sz="2400" b="1" dirty="0" smtClean="0">
                <a:solidFill>
                  <a:schemeClr val="tx1">
                    <a:lumMod val="65000"/>
                  </a:schemeClr>
                </a:solidFill>
                <a:cs typeface="DecoType Naskh Special" pitchFamily="2" charset="-78"/>
              </a:rPr>
              <a:t>فقد كان أثر الحملـة أكثر وضوحاً فقد رافق الحملة كثير من العلماء الفرنسيين </a:t>
            </a:r>
          </a:p>
          <a:p>
            <a:pPr algn="r"/>
            <a:r>
              <a:rPr lang="ar-SA" sz="2400" b="1" dirty="0" smtClean="0">
                <a:solidFill>
                  <a:schemeClr val="tx1">
                    <a:lumMod val="65000"/>
                  </a:schemeClr>
                </a:solidFill>
                <a:cs typeface="DecoType Naskh Special" pitchFamily="2" charset="-78"/>
              </a:rPr>
              <a:t>كان الهدف من مجيئهم الأستعمار الفرنسي للبلاد وقد أسس بونابرت مجلساً </a:t>
            </a:r>
          </a:p>
          <a:p>
            <a:pPr algn="r"/>
            <a:r>
              <a:rPr lang="ar-SA" sz="2400" b="1" dirty="0" smtClean="0">
                <a:solidFill>
                  <a:schemeClr val="tx1">
                    <a:lumMod val="65000"/>
                  </a:schemeClr>
                </a:solidFill>
                <a:cs typeface="DecoType Naskh Special" pitchFamily="2" charset="-78"/>
              </a:rPr>
              <a:t>استشارياً للحكومة سماها ( المجمع العلمي ) يتكون من 48 عالماً وقد قسم </a:t>
            </a:r>
          </a:p>
          <a:p>
            <a:pPr algn="r"/>
            <a:r>
              <a:rPr lang="ar-SA" sz="2400" b="1" dirty="0" smtClean="0">
                <a:solidFill>
                  <a:schemeClr val="tx1">
                    <a:lumMod val="65000"/>
                  </a:schemeClr>
                </a:solidFill>
                <a:cs typeface="DecoType Naskh Special" pitchFamily="2" charset="-78"/>
              </a:rPr>
              <a:t>المجمع الى أربعه اقسام  ، هذا الى جانب القيام بدراسة وتنفيذ بعض المشروعات</a:t>
            </a:r>
          </a:p>
          <a:p>
            <a:pPr algn="r"/>
            <a:r>
              <a:rPr lang="ar-SA" sz="2400" b="1" dirty="0" smtClean="0">
                <a:solidFill>
                  <a:schemeClr val="tx1">
                    <a:lumMod val="65000"/>
                  </a:schemeClr>
                </a:solidFill>
                <a:cs typeface="DecoType Naskh Special" pitchFamily="2" charset="-78"/>
              </a:rPr>
              <a:t> مثل دراسه مشروع شق قناة برزخ السويس لتربط بين البحرين ( المتوسط والأحمر )</a:t>
            </a:r>
          </a:p>
          <a:p>
            <a:pPr algn="r"/>
            <a:r>
              <a:rPr lang="ar-SA" sz="2400" b="1" dirty="0" smtClean="0">
                <a:solidFill>
                  <a:schemeClr val="tx1">
                    <a:lumMod val="65000"/>
                  </a:schemeClr>
                </a:solidFill>
                <a:cs typeface="DecoType Naskh Special" pitchFamily="2" charset="-78"/>
              </a:rPr>
              <a:t> وأدخالهم الطباعه في مصر عن طريق مطبعة الحملة ، </a:t>
            </a:r>
            <a:r>
              <a:rPr lang="ar-SA" sz="2400" b="1" dirty="0" smtClean="0">
                <a:solidFill>
                  <a:schemeClr val="tx1">
                    <a:lumMod val="65000"/>
                  </a:schemeClr>
                </a:solidFill>
                <a:cs typeface="DecoType Naskh Special" pitchFamily="2" charset="-78"/>
              </a:rPr>
              <a:t> </a:t>
            </a:r>
            <a:r>
              <a:rPr lang="ar-SA" sz="2400" b="1" dirty="0" smtClean="0">
                <a:solidFill>
                  <a:schemeClr val="tx1">
                    <a:lumMod val="65000"/>
                  </a:schemeClr>
                </a:solidFill>
                <a:cs typeface="DecoType Naskh Special" pitchFamily="2" charset="-78"/>
              </a:rPr>
              <a:t>التي </a:t>
            </a:r>
            <a:r>
              <a:rPr lang="ar-SA" sz="2400" b="1" dirty="0" smtClean="0">
                <a:solidFill>
                  <a:schemeClr val="tx1">
                    <a:lumMod val="65000"/>
                  </a:schemeClr>
                </a:solidFill>
                <a:cs typeface="DecoType Naskh Special" pitchFamily="2" charset="-78"/>
              </a:rPr>
              <a:t>كانت تطبع المنشورات </a:t>
            </a:r>
            <a:r>
              <a:rPr lang="ar-SA" sz="2400" b="1" dirty="0" smtClean="0">
                <a:solidFill>
                  <a:schemeClr val="tx1">
                    <a:lumMod val="65000"/>
                  </a:schemeClr>
                </a:solidFill>
                <a:cs typeface="DecoType Naskh Special" pitchFamily="2" charset="-78"/>
              </a:rPr>
              <a:t>التي </a:t>
            </a:r>
            <a:r>
              <a:rPr lang="ar-SA" sz="2400" b="1" dirty="0" smtClean="0">
                <a:solidFill>
                  <a:schemeClr val="tx1">
                    <a:lumMod val="65000"/>
                  </a:schemeClr>
                </a:solidFill>
                <a:cs typeface="DecoType Naskh Special" pitchFamily="2" charset="-78"/>
              </a:rPr>
              <a:t>يصدرها رجال الحملة </a:t>
            </a:r>
            <a:r>
              <a:rPr lang="ar-SA" sz="2400" b="1" dirty="0" smtClean="0">
                <a:solidFill>
                  <a:schemeClr val="tx1">
                    <a:lumMod val="65000"/>
                  </a:schemeClr>
                </a:solidFill>
                <a:cs typeface="DecoType Naskh Special" pitchFamily="2" charset="-78"/>
              </a:rPr>
              <a:t>وقدر </a:t>
            </a:r>
            <a:r>
              <a:rPr lang="en-US" sz="2400" b="1" dirty="0" smtClean="0">
                <a:solidFill>
                  <a:schemeClr val="tx1">
                    <a:lumMod val="65000"/>
                  </a:schemeClr>
                </a:solidFill>
                <a:cs typeface="DecoType Naskh Special" pitchFamily="2" charset="-78"/>
              </a:rPr>
              <a:t> </a:t>
            </a:r>
            <a:r>
              <a:rPr lang="ar-SA" sz="2400" b="1" dirty="0" smtClean="0">
                <a:solidFill>
                  <a:schemeClr val="tx1">
                    <a:lumMod val="65000"/>
                  </a:schemeClr>
                </a:solidFill>
                <a:cs typeface="DecoType Naskh Special" pitchFamily="2" charset="-78"/>
              </a:rPr>
              <a:t>اشرف العالم : </a:t>
            </a:r>
            <a:r>
              <a:rPr lang="ar-SA" sz="2400" b="1" dirty="0" smtClean="0">
                <a:solidFill>
                  <a:schemeClr val="tx1">
                    <a:lumMod val="65000"/>
                  </a:schemeClr>
                </a:solidFill>
                <a:cs typeface="DecoType Naskh Special" pitchFamily="2" charset="-78"/>
              </a:rPr>
              <a:t>مونج</a:t>
            </a:r>
            <a:r>
              <a:rPr lang="ar-SA" sz="2400" b="1" dirty="0" smtClean="0">
                <a:solidFill>
                  <a:schemeClr val="tx1">
                    <a:lumMod val="65000"/>
                  </a:schemeClr>
                </a:solidFill>
                <a:cs typeface="DecoType Naskh Special" pitchFamily="2" charset="-78"/>
              </a:rPr>
              <a:t> على شئون هذه المطبعة التي عُهد إليها بطبع صحيفتي الحملة ، هكذا نرى أن الحملة قد تركت اثراً علميا واضحاً ويكفي أنها رصدت الحياة المصرية بصورتها الواقعية في كتاب ( وسط مصر ) وأكتشفت حجر رشيد الذي كان بداية لحل رموز اللغة المصرية القديمة مما أثار أعجاب الفرنسيين وغيرهم بالحضاره المصرية القديمة .  </a:t>
            </a:r>
            <a:endParaRPr lang="ar-SA" sz="2400" b="1" dirty="0">
              <a:solidFill>
                <a:schemeClr val="tx1">
                  <a:lumMod val="65000"/>
                </a:schemeClr>
              </a:solidFill>
              <a:cs typeface="DecoType Naskh Special" pitchFamily="2" charset="-78"/>
            </a:endParaRPr>
          </a:p>
        </p:txBody>
      </p:sp>
      <p:pic>
        <p:nvPicPr>
          <p:cNvPr id="8" name="صورة 7" descr="nablion58.jpg"/>
          <p:cNvPicPr>
            <a:picLocks noChangeAspect="1"/>
          </p:cNvPicPr>
          <p:nvPr/>
        </p:nvPicPr>
        <p:blipFill>
          <a:blip r:embed="rId3"/>
          <a:stretch>
            <a:fillRect/>
          </a:stretch>
        </p:blipFill>
        <p:spPr>
          <a:xfrm>
            <a:off x="285720" y="214290"/>
            <a:ext cx="3000396" cy="22145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صورة 9" descr="nablion8.jpg"/>
          <p:cNvPicPr>
            <a:picLocks noChangeAspect="1"/>
          </p:cNvPicPr>
          <p:nvPr/>
        </p:nvPicPr>
        <p:blipFill>
          <a:blip r:embed="rId4"/>
          <a:stretch>
            <a:fillRect/>
          </a:stretch>
        </p:blipFill>
        <p:spPr>
          <a:xfrm>
            <a:off x="0" y="4643446"/>
            <a:ext cx="2500298" cy="2214554"/>
          </a:xfrm>
          <a:prstGeom prst="rect">
            <a:avLst/>
          </a:prstGeom>
        </p:spPr>
      </p:pic>
      <p:pic>
        <p:nvPicPr>
          <p:cNvPr id="9" name="صورة 8" descr="nablion38.jpg"/>
          <p:cNvPicPr>
            <a:picLocks noChangeAspect="1"/>
          </p:cNvPicPr>
          <p:nvPr/>
        </p:nvPicPr>
        <p:blipFill>
          <a:blip r:embed="rId5"/>
          <a:stretch>
            <a:fillRect/>
          </a:stretch>
        </p:blipFill>
        <p:spPr>
          <a:xfrm>
            <a:off x="714348" y="2285992"/>
            <a:ext cx="2071702" cy="25479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amond(in)">
                                      <p:cBhvr>
                                        <p:cTn id="12" dur="2000"/>
                                        <p:tgtEl>
                                          <p:spTgt spid="7">
                                            <p:txEl>
                                              <p:pRg st="2" end="2"/>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diamond(in)">
                                      <p:cBhvr>
                                        <p:cTn id="15" dur="2000"/>
                                        <p:tgtEl>
                                          <p:spTgt spid="7">
                                            <p:txEl>
                                              <p:pRg st="3" end="3"/>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diamond(in)">
                                      <p:cBhvr>
                                        <p:cTn id="18" dur="2000"/>
                                        <p:tgtEl>
                                          <p:spTgt spid="7">
                                            <p:txEl>
                                              <p:pRg st="4" end="4"/>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diamond(in)">
                                      <p:cBhvr>
                                        <p:cTn id="21" dur="2000"/>
                                        <p:tgtEl>
                                          <p:spTgt spid="7">
                                            <p:txEl>
                                              <p:pRg st="5" end="5"/>
                                            </p:txEl>
                                          </p:spTgt>
                                        </p:tgtEl>
                                      </p:cBhvr>
                                    </p:animEffect>
                                  </p:childTnLst>
                                </p:cTn>
                              </p:par>
                              <p:par>
                                <p:cTn id="22" presetID="8" presetClass="entr" presetSubtype="16" fill="hold"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diamond(in)">
                                      <p:cBhvr>
                                        <p:cTn id="24" dur="2000"/>
                                        <p:tgtEl>
                                          <p:spTgt spid="7">
                                            <p:txEl>
                                              <p:pRg st="6" end="6"/>
                                            </p:txEl>
                                          </p:spTgt>
                                        </p:tgtEl>
                                      </p:cBhvr>
                                    </p:animEffect>
                                  </p:childTnLst>
                                </p:cTn>
                              </p:par>
                              <p:par>
                                <p:cTn id="25" presetID="8" presetClass="entr" presetSubtype="16"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diamond(in)">
                                      <p:cBhvr>
                                        <p:cTn id="27" dur="2000"/>
                                        <p:tgtEl>
                                          <p:spTgt spid="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i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ox(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31055alsh3er.jpg"/>
          <p:cNvPicPr>
            <a:picLocks noGrp="1" noChangeAspect="1"/>
          </p:cNvPicPr>
          <p:nvPr>
            <p:ph idx="1"/>
          </p:nvPr>
        </p:nvPicPr>
        <p:blipFill>
          <a:blip r:embed="rId2"/>
          <a:stretch>
            <a:fillRect/>
          </a:stretch>
        </p:blipFill>
        <p:spPr>
          <a:xfrm>
            <a:off x="0" y="0"/>
            <a:ext cx="9144000" cy="6858000"/>
          </a:xfrm>
        </p:spPr>
      </p:pic>
      <p:sp>
        <p:nvSpPr>
          <p:cNvPr id="5" name="Rectangle 4"/>
          <p:cNvSpPr/>
          <p:nvPr/>
        </p:nvSpPr>
        <p:spPr>
          <a:xfrm>
            <a:off x="6286512" y="3786190"/>
            <a:ext cx="2857488" cy="292387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SA" sz="2000" b="1" cap="none" spc="0" dirty="0" smtClean="0">
                <a:ln w="50800"/>
                <a:solidFill>
                  <a:srgbClr val="FFFF00"/>
                </a:solidFill>
                <a:effectLst>
                  <a:reflection blurRad="6350" stA="60000" endA="900" endPos="60000" dist="60007" dir="5400000" sy="-100000" algn="bl" rotWithShape="0"/>
                </a:effectLst>
              </a:rPr>
              <a:t>المرآجع : </a:t>
            </a:r>
          </a:p>
          <a:p>
            <a:pPr algn="ctr"/>
            <a:endParaRPr lang="ar-SA" sz="2000" b="1" dirty="0" smtClean="0">
              <a:ln w="50800"/>
              <a:solidFill>
                <a:schemeClr val="accent6">
                  <a:lumMod val="75000"/>
                </a:schemeClr>
              </a:solidFill>
              <a:effectLst>
                <a:reflection blurRad="6350" stA="60000" endA="900" endPos="60000" dist="60007" dir="5400000" sy="-100000" algn="bl" rotWithShape="0"/>
              </a:effectLst>
            </a:endParaRPr>
          </a:p>
          <a:p>
            <a:pPr algn="ctr"/>
            <a:r>
              <a:rPr lang="ar-SA" sz="2000" b="1" cap="none" spc="0" dirty="0" smtClean="0">
                <a:ln w="50800"/>
                <a:solidFill>
                  <a:schemeClr val="accent6">
                    <a:lumMod val="75000"/>
                  </a:schemeClr>
                </a:solidFill>
                <a:effectLst>
                  <a:reflection blurRad="6350" stA="60000" endA="900" endPos="60000" dist="60007" dir="5400000" sy="-100000" algn="bl" rotWithShape="0"/>
                </a:effectLst>
              </a:rPr>
              <a:t>1-</a:t>
            </a:r>
            <a:r>
              <a:rPr lang="ar-SA" sz="2000" b="1" cap="none" spc="0" dirty="0" smtClean="0">
                <a:ln w="50800"/>
                <a:solidFill>
                  <a:schemeClr val="accent6">
                    <a:lumMod val="60000"/>
                    <a:lumOff val="40000"/>
                  </a:schemeClr>
                </a:solidFill>
                <a:effectLst>
                  <a:reflection blurRad="6350" stA="60000" endA="900" endPos="60000" dist="60007" dir="5400000" sy="-100000" algn="bl" rotWithShape="0"/>
                </a:effectLst>
              </a:rPr>
              <a:t> نآبليون بونــآبرت </a:t>
            </a:r>
            <a:r>
              <a:rPr lang="ar-SA" sz="2000" b="1" cap="none" spc="0" dirty="0" smtClean="0">
                <a:ln w="50800"/>
                <a:solidFill>
                  <a:srgbClr val="FFFF00"/>
                </a:solidFill>
                <a:effectLst>
                  <a:reflection blurRad="6350" stA="60000" endA="900" endPos="60000" dist="60007" dir="5400000" sy="-100000" algn="bl" rotWithShape="0"/>
                </a:effectLst>
              </a:rPr>
              <a:t>.</a:t>
            </a:r>
            <a:r>
              <a:rPr lang="ar-SA" sz="2000" b="1" dirty="0" smtClean="0">
                <a:ln w="50800"/>
                <a:solidFill>
                  <a:srgbClr val="FFFF00"/>
                </a:solidFill>
                <a:effectLst>
                  <a:reflection blurRad="6350" stA="60000" endA="900" endPos="60000" dist="60007" dir="5400000" sy="-100000" algn="bl" rotWithShape="0"/>
                </a:effectLst>
              </a:rPr>
              <a:t>.</a:t>
            </a:r>
            <a:endParaRPr lang="ar-SA" sz="2000" b="1" cap="none" spc="0" dirty="0" smtClean="0">
              <a:ln w="50800"/>
              <a:solidFill>
                <a:srgbClr val="FFFF00"/>
              </a:solidFill>
              <a:effectLst>
                <a:reflection blurRad="6350" stA="60000" endA="900" endPos="60000" dist="60007" dir="5400000" sy="-100000" algn="bl" rotWithShape="0"/>
              </a:effectLst>
            </a:endParaRPr>
          </a:p>
          <a:p>
            <a:pPr algn="ctr"/>
            <a:r>
              <a:rPr lang="ar-SA" sz="2000" b="1" dirty="0" smtClean="0">
                <a:ln w="50800"/>
                <a:solidFill>
                  <a:srgbClr val="FFFF00"/>
                </a:solidFill>
                <a:effectLst>
                  <a:reflection blurRad="6350" stA="60000" endA="900" endPos="60000" dist="60007" dir="5400000" sy="-100000" algn="bl" rotWithShape="0"/>
                </a:effectLst>
              </a:rPr>
              <a:t>تأليف : </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يوســف </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سـعـد</a:t>
            </a:r>
          </a:p>
          <a:p>
            <a:pPr algn="ctr"/>
            <a:r>
              <a:rPr lang="ar-SA" sz="2000" b="1" dirty="0" smtClean="0">
                <a:ln w="50800"/>
                <a:solidFill>
                  <a:schemeClr val="accent6">
                    <a:lumMod val="60000"/>
                    <a:lumOff val="40000"/>
                  </a:schemeClr>
                </a:solidFill>
                <a:effectLst>
                  <a:reflection blurRad="6350" stA="60000" endA="900" endPos="60000" dist="60007" dir="5400000" sy="-100000" algn="bl" rotWithShape="0"/>
                </a:effectLst>
              </a:rPr>
              <a:t>2- تاريخ العرب الحديث والمعاصر </a:t>
            </a:r>
            <a:r>
              <a:rPr lang="ar-SA" sz="2000" b="1" dirty="0" smtClean="0">
                <a:ln w="50800"/>
                <a:solidFill>
                  <a:srgbClr val="FFFF00"/>
                </a:solidFill>
                <a:effectLst>
                  <a:reflection blurRad="6350" stA="60000" endA="900" endPos="60000" dist="60007" dir="5400000" sy="-100000" algn="bl" rotWithShape="0"/>
                </a:effectLst>
              </a:rPr>
              <a:t>تأليف</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 : </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عبدالرحيم</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 </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عبدالرحمن</a:t>
            </a:r>
            <a:r>
              <a:rPr lang="ar-SA" sz="2000" b="1" dirty="0" smtClean="0">
                <a:ln w="50800"/>
                <a:solidFill>
                  <a:schemeClr val="accent6">
                    <a:lumMod val="60000"/>
                    <a:lumOff val="40000"/>
                  </a:schemeClr>
                </a:solidFill>
                <a:effectLst>
                  <a:reflection blurRad="6350" stA="60000" endA="900" endPos="60000" dist="60007" dir="5400000" sy="-100000" algn="bl" rotWithShape="0"/>
                </a:effectLst>
              </a:rPr>
              <a:t>  </a:t>
            </a:r>
            <a:r>
              <a:rPr lang="ar-SA" sz="2000" b="1" dirty="0" smtClean="0">
                <a:ln w="50800"/>
                <a:solidFill>
                  <a:srgbClr val="FFFF00"/>
                </a:solidFill>
                <a:effectLst>
                  <a:reflection blurRad="6350" stA="60000" endA="900" endPos="60000" dist="60007" dir="5400000" sy="-100000" algn="bl" rotWithShape="0"/>
                </a:effectLst>
              </a:rPr>
              <a:t>..</a:t>
            </a:r>
            <a:r>
              <a:rPr lang="ar-SA" sz="2000" b="1" dirty="0" smtClean="0">
                <a:ln w="50800"/>
                <a:solidFill>
                  <a:schemeClr val="accent6">
                    <a:lumMod val="75000"/>
                  </a:schemeClr>
                </a:solidFill>
                <a:effectLst>
                  <a:reflection blurRad="6350" stA="60000" endA="900" endPos="60000" dist="60007" dir="5400000" sy="-100000" algn="bl" rotWithShape="0"/>
                </a:effectLst>
              </a:rPr>
              <a:t> </a:t>
            </a:r>
          </a:p>
          <a:p>
            <a:pPr algn="ctr"/>
            <a:endParaRPr lang="en-US" sz="2400" b="1" cap="none" spc="0" dirty="0">
              <a:ln w="50800"/>
              <a:solidFill>
                <a:schemeClr val="accent6">
                  <a:lumMod val="75000"/>
                </a:schemeClr>
              </a:solidFill>
              <a:effectLst>
                <a:reflection blurRad="6350" stA="60000" endA="900" endPos="60000" dist="60007" dir="5400000" sy="-100000" algn="bl" rotWithShape="0"/>
              </a:effectLst>
            </a:endParaRPr>
          </a:p>
        </p:txBody>
      </p:sp>
      <p:sp>
        <p:nvSpPr>
          <p:cNvPr id="6" name="Rectangle 5"/>
          <p:cNvSpPr/>
          <p:nvPr/>
        </p:nvSpPr>
        <p:spPr>
          <a:xfrm>
            <a:off x="571472" y="785794"/>
            <a:ext cx="2978700" cy="2308324"/>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endParaRPr lang="ar-SA" sz="2400" b="1" cap="none" spc="0" dirty="0" smtClean="0">
              <a:ln w="50800"/>
              <a:solidFill>
                <a:schemeClr val="bg1">
                  <a:lumMod val="95000"/>
                  <a:lumOff val="5000"/>
                </a:schemeClr>
              </a:solidFill>
              <a:effectLst>
                <a:reflection blurRad="6350" stA="60000" endA="900" endPos="60000" dist="29997" dir="5400000" sy="-100000" algn="bl" rotWithShape="0"/>
              </a:effectLst>
            </a:endParaRPr>
          </a:p>
          <a:p>
            <a:pPr algn="ctr"/>
            <a:r>
              <a:rPr lang="ar-SA" sz="2400" b="1" cap="none" spc="0" dirty="0" smtClean="0">
                <a:ln w="50800"/>
                <a:solidFill>
                  <a:schemeClr val="bg1">
                    <a:lumMod val="95000"/>
                    <a:lumOff val="5000"/>
                  </a:schemeClr>
                </a:solidFill>
                <a:effectLst>
                  <a:reflection blurRad="6350" stA="60000" endA="900" endPos="60000" dist="29997" dir="5400000" sy="-100000" algn="bl" rotWithShape="0"/>
                </a:effectLst>
              </a:rPr>
              <a:t>الــبندري صــآلح آل جعـره </a:t>
            </a:r>
            <a:r>
              <a:rPr lang="ar-SA" sz="2400" b="1" dirty="0" smtClean="0">
                <a:ln w="50800"/>
                <a:solidFill>
                  <a:srgbClr val="FFFF00"/>
                </a:solidFill>
                <a:effectLst>
                  <a:reflection blurRad="6350" stA="60000" endA="900" endPos="60000" dist="29997" dir="5400000" sy="-100000" algn="bl" rotWithShape="0"/>
                </a:effectLst>
              </a:rPr>
              <a:t>*</a:t>
            </a:r>
          </a:p>
          <a:p>
            <a:pPr algn="ctr"/>
            <a:endParaRPr lang="ar-SA" sz="2400" b="1" dirty="0" smtClean="0">
              <a:ln w="50800"/>
              <a:solidFill>
                <a:schemeClr val="bg1">
                  <a:lumMod val="95000"/>
                  <a:lumOff val="5000"/>
                </a:schemeClr>
              </a:solidFill>
              <a:effectLst>
                <a:reflection blurRad="6350" stA="60000" endA="900" endPos="60000" dist="29997" dir="5400000" sy="-100000" algn="bl" rotWithShape="0"/>
              </a:effectLst>
            </a:endParaRPr>
          </a:p>
          <a:p>
            <a:pPr algn="ctr"/>
            <a:r>
              <a:rPr lang="ar-SA" sz="2400" b="1" cap="none" spc="0" dirty="0" smtClean="0">
                <a:ln w="50800"/>
                <a:solidFill>
                  <a:schemeClr val="bg1">
                    <a:lumMod val="95000"/>
                    <a:lumOff val="5000"/>
                  </a:schemeClr>
                </a:solidFill>
                <a:effectLst>
                  <a:reflection blurRad="6350" stA="60000" endA="900" endPos="60000" dist="29997" dir="5400000" sy="-100000" algn="bl" rotWithShape="0"/>
                </a:effectLst>
              </a:rPr>
              <a:t>بشآير مشعل الهـآجري </a:t>
            </a:r>
            <a:r>
              <a:rPr lang="ar-SA" sz="2400" b="1" cap="none" spc="0" dirty="0" smtClean="0">
                <a:ln w="50800"/>
                <a:solidFill>
                  <a:srgbClr val="FFFF00"/>
                </a:solidFill>
                <a:effectLst>
                  <a:reflection blurRad="6350" stA="60000" endA="900" endPos="60000" dist="29997" dir="5400000" sy="-100000" algn="bl" rotWithShape="0"/>
                </a:effectLst>
              </a:rPr>
              <a:t>*</a:t>
            </a:r>
          </a:p>
          <a:p>
            <a:pPr algn="ctr"/>
            <a:endParaRPr lang="ar-SA" sz="2400" b="1" dirty="0" smtClean="0">
              <a:ln w="50800"/>
              <a:solidFill>
                <a:schemeClr val="bg1">
                  <a:lumMod val="95000"/>
                  <a:lumOff val="5000"/>
                </a:schemeClr>
              </a:solidFill>
              <a:effectLst>
                <a:reflection blurRad="6350" stA="60000" endA="900" endPos="60000" dist="29997" dir="5400000" sy="-100000" algn="bl" rotWithShape="0"/>
              </a:effectLst>
            </a:endParaRPr>
          </a:p>
          <a:p>
            <a:pPr algn="ctr"/>
            <a:r>
              <a:rPr lang="ar-SA" sz="2400" b="1" dirty="0" smtClean="0">
                <a:ln w="50800"/>
                <a:solidFill>
                  <a:schemeClr val="bg1">
                    <a:lumMod val="95000"/>
                    <a:lumOff val="5000"/>
                  </a:schemeClr>
                </a:solidFill>
                <a:effectLst>
                  <a:reflection blurRad="6350" stA="60000" endA="900" endPos="60000" dist="29997" dir="5400000" sy="-100000" algn="bl" rotWithShape="0"/>
                </a:effectLst>
              </a:rPr>
              <a:t>أسمـآء مسند القحطـآني </a:t>
            </a:r>
            <a:r>
              <a:rPr lang="ar-SA" sz="2400" b="1" dirty="0" smtClean="0">
                <a:ln w="50800"/>
                <a:solidFill>
                  <a:srgbClr val="FFFF00"/>
                </a:solidFill>
                <a:effectLst>
                  <a:reflection blurRad="6350" stA="60000" endA="900" endPos="60000" dist="29997" dir="5400000" sy="-100000" algn="bl" rotWithShape="0"/>
                </a:effectLst>
              </a:rPr>
              <a:t>*</a:t>
            </a:r>
            <a:endParaRPr lang="ar-SA" sz="2400" b="1" cap="none" spc="0" dirty="0" smtClean="0">
              <a:ln w="50800"/>
              <a:solidFill>
                <a:srgbClr val="FFFF00"/>
              </a:solidFill>
              <a:effectLst>
                <a:reflection blurRad="6350" stA="60000" endA="900" endPos="60000" dist="29997" dir="5400000" sy="-100000" algn="bl" rotWithShape="0"/>
              </a:effectLst>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box(in)">
                                      <p:cBhvr>
                                        <p:cTn id="10" dur="500"/>
                                        <p:tgtEl>
                                          <p:spTgt spid="5">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box(in)">
                                      <p:cBhvr>
                                        <p:cTn id="13" dur="500"/>
                                        <p:tgtEl>
                                          <p:spTgt spid="5">
                                            <p:txEl>
                                              <p:pRg st="3" end="3"/>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box(in)">
                                      <p:cBhvr>
                                        <p:cTn id="16" dur="500"/>
                                        <p:tgtEl>
                                          <p:spTgt spid="5">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additive="base">
                                        <p:cTn id="2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 calcmode="lin" valueType="num">
                                      <p:cBhvr additive="base">
                                        <p:cTn id="2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581</TotalTime>
  <Words>1694</Words>
  <Application>Microsoft Office PowerPoint</Application>
  <PresentationFormat>عرض على الشاشة (3:4)‏</PresentationFormat>
  <Paragraphs>98</Paragraphs>
  <Slides>22</Slides>
  <Notes>2</Notes>
  <HiddenSlides>0</HiddenSlides>
  <MMClips>0</MMClips>
  <ScaleCrop>false</ScaleCrop>
  <HeadingPairs>
    <vt:vector size="4" baseType="variant">
      <vt:variant>
        <vt:lpstr>سمة</vt:lpstr>
      </vt:variant>
      <vt:variant>
        <vt:i4>2</vt:i4>
      </vt:variant>
      <vt:variant>
        <vt:lpstr>عناوين الشرائح</vt:lpstr>
      </vt:variant>
      <vt:variant>
        <vt:i4>22</vt:i4>
      </vt:variant>
    </vt:vector>
  </HeadingPairs>
  <TitlesOfParts>
    <vt:vector size="24" baseType="lpstr">
      <vt:lpstr>تقنية</vt:lpstr>
      <vt:lpstr>ورق</vt:lpstr>
      <vt:lpstr>الشريحة 1</vt:lpstr>
      <vt:lpstr>الشريحة 2</vt:lpstr>
      <vt:lpstr>الشريحة 3</vt:lpstr>
      <vt:lpstr>  </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                     وهنا بالصورة جنود الحملة الفرنسية تقف عند أبو الهول  :   </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pc</cp:lastModifiedBy>
  <cp:revision>70</cp:revision>
  <dcterms:created xsi:type="dcterms:W3CDTF">2013-02-12T14:04:17Z</dcterms:created>
  <dcterms:modified xsi:type="dcterms:W3CDTF">2013-04-19T17:21:40Z</dcterms:modified>
</cp:coreProperties>
</file>