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64" r:id="rId1"/>
  </p:sldMasterIdLst>
  <p:sldIdLst>
    <p:sldId id="256" r:id="rId2"/>
    <p:sldId id="276" r:id="rId3"/>
    <p:sldId id="257" r:id="rId4"/>
    <p:sldId id="278" r:id="rId5"/>
    <p:sldId id="258" r:id="rId6"/>
    <p:sldId id="259" r:id="rId7"/>
    <p:sldId id="280" r:id="rId8"/>
    <p:sldId id="274" r:id="rId9"/>
    <p:sldId id="275" r:id="rId10"/>
    <p:sldId id="260" r:id="rId11"/>
    <p:sldId id="262" r:id="rId12"/>
    <p:sldId id="264" r:id="rId13"/>
    <p:sldId id="265" r:id="rId14"/>
    <p:sldId id="266" r:id="rId15"/>
    <p:sldId id="267" r:id="rId16"/>
    <p:sldId id="268" r:id="rId17"/>
    <p:sldId id="270" r:id="rId18"/>
    <p:sldId id="271" r:id="rId19"/>
    <p:sldId id="281" r:id="rId20"/>
    <p:sldId id="272" r:id="rId21"/>
    <p:sldId id="273" r:id="rId2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409" autoAdjust="0"/>
    <p:restoredTop sz="94711" autoAdjust="0"/>
  </p:normalViewPr>
  <p:slideViewPr>
    <p:cSldViewPr>
      <p:cViewPr>
        <p:scale>
          <a:sx n="82" d="100"/>
          <a:sy n="82" d="100"/>
        </p:scale>
        <p:origin x="-804" y="264"/>
      </p:cViewPr>
      <p:guideLst>
        <p:guide orient="horz" pos="2160"/>
        <p:guide pos="2880"/>
      </p:guideLst>
    </p:cSldViewPr>
  </p:slideViewPr>
  <p:outlineViewPr>
    <p:cViewPr>
      <p:scale>
        <a:sx n="33" d="100"/>
        <a:sy n="33" d="100"/>
      </p:scale>
      <p:origin x="0" y="525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3411B29E-1A27-4451-AA1C-3166B8982A42}" type="datetimeFigureOut">
              <a:rPr lang="ar-SA" smtClean="0"/>
              <a:pPr/>
              <a:t>30/05/1434</a:t>
            </a:fld>
            <a:endParaRPr lang="ar-S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1ED81C4F-2D69-4DA4-A998-AB04A80C34AF}" type="slidenum">
              <a:rPr lang="ar-SA" smtClean="0"/>
              <a:pPr/>
              <a:t>‹#›</a:t>
            </a:fld>
            <a:endParaRPr lang="ar-S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ED81C4F-2D69-4DA4-A998-AB04A80C34A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ED81C4F-2D69-4DA4-A998-AB04A80C34A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ED81C4F-2D69-4DA4-A998-AB04A80C34AF}" type="slidenum">
              <a:rPr lang="ar-SA" smtClean="0"/>
              <a:pPr/>
              <a:t>‹#›</a:t>
            </a:fld>
            <a:endParaRPr lang="ar-SA"/>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ED81C4F-2D69-4DA4-A998-AB04A80C34A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ED81C4F-2D69-4DA4-A998-AB04A80C34A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ED81C4F-2D69-4DA4-A998-AB04A80C34A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7" name="Slide Number Placeholder 6"/>
          <p:cNvSpPr>
            <a:spLocks noGrp="1"/>
          </p:cNvSpPr>
          <p:nvPr>
            <p:ph type="sldNum" sz="quarter" idx="12"/>
          </p:nvPr>
        </p:nvSpPr>
        <p:spPr/>
        <p:txBody>
          <a:bodyPr/>
          <a:lstStyle/>
          <a:p>
            <a:fld id="{1ED81C4F-2D69-4DA4-A998-AB04A80C34AF}" type="slidenum">
              <a:rPr lang="ar-SA" smtClean="0"/>
              <a:pPr/>
              <a:t>‹#›</a:t>
            </a:fld>
            <a:endParaRPr lang="ar-S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7" name="Slide Number Placeholder 6"/>
          <p:cNvSpPr>
            <a:spLocks noGrp="1"/>
          </p:cNvSpPr>
          <p:nvPr>
            <p:ph type="sldNum" sz="quarter" idx="12"/>
          </p:nvPr>
        </p:nvSpPr>
        <p:spPr/>
        <p:txBody>
          <a:bodyPr/>
          <a:lstStyle/>
          <a:p>
            <a:fld id="{1ED81C4F-2D69-4DA4-A998-AB04A80C34A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ED81C4F-2D69-4DA4-A998-AB04A80C34A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11B29E-1A27-4451-AA1C-3166B8982A42}" type="datetimeFigureOut">
              <a:rPr lang="ar-SA" smtClean="0"/>
              <a:pPr/>
              <a:t>30/05/1434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ED81C4F-2D69-4DA4-A998-AB04A80C34A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3411B29E-1A27-4451-AA1C-3166B8982A42}" type="datetimeFigureOut">
              <a:rPr lang="ar-SA" smtClean="0"/>
              <a:pPr/>
              <a:t>30/05/1434</a:t>
            </a:fld>
            <a:endParaRPr lang="ar-S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1ED81C4F-2D69-4DA4-A998-AB04A80C34A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ctr"/>
            <a:r>
              <a:rPr lang="ar-SA" dirty="0" smtClean="0"/>
              <a:t>الصراع العثماني البريطاني في الخليج العربي. </a:t>
            </a:r>
            <a:endParaRPr lang="ar-SA" dirty="0"/>
          </a:p>
        </p:txBody>
      </p:sp>
      <p:sp>
        <p:nvSpPr>
          <p:cNvPr id="3" name="عنوان فرعي 2"/>
          <p:cNvSpPr>
            <a:spLocks noGrp="1"/>
          </p:cNvSpPr>
          <p:nvPr>
            <p:ph type="subTitle" idx="1"/>
          </p:nvPr>
        </p:nvSpPr>
        <p:spPr/>
        <p:txBody>
          <a:bodyPr>
            <a:normAutofit/>
          </a:bodyPr>
          <a:lstStyle/>
          <a:p>
            <a:pPr algn="ctr"/>
            <a:endParaRPr lang="ar-SA"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43490" y="1027664"/>
            <a:ext cx="7024744" cy="572536"/>
          </a:xfrm>
        </p:spPr>
        <p:txBody>
          <a:bodyPr>
            <a:normAutofit fontScale="90000"/>
          </a:bodyPr>
          <a:lstStyle/>
          <a:p>
            <a:pPr algn="r"/>
            <a:r>
              <a:rPr lang="ar-SA" u="sng" dirty="0" smtClean="0"/>
              <a:t>المقدمه:</a:t>
            </a:r>
            <a:endParaRPr lang="ar-SA" u="sng" dirty="0"/>
          </a:p>
        </p:txBody>
      </p:sp>
      <p:sp>
        <p:nvSpPr>
          <p:cNvPr id="6" name="Content Placeholder 5"/>
          <p:cNvSpPr>
            <a:spLocks noGrp="1"/>
          </p:cNvSpPr>
          <p:nvPr>
            <p:ph idx="1"/>
          </p:nvPr>
        </p:nvSpPr>
        <p:spPr>
          <a:xfrm>
            <a:off x="1043492" y="1676400"/>
            <a:ext cx="6777317" cy="4156229"/>
          </a:xfrm>
        </p:spPr>
        <p:txBody>
          <a:bodyPr>
            <a:normAutofit lnSpcReduction="10000"/>
          </a:bodyPr>
          <a:lstStyle/>
          <a:p>
            <a:pPr algn="just"/>
            <a:r>
              <a:rPr lang="ar-SA" dirty="0" smtClean="0">
                <a:latin typeface="Arial" pitchFamily="34" charset="0"/>
                <a:cs typeface="Arial" pitchFamily="34" charset="0"/>
              </a:rPr>
              <a:t>بحلول  عام 1870م ، بدأت محاولات الدوله العثمانيه في بسط نفوذها على الخليج العربي تأخذ منحنى آخر، و كان الامر الذي ساعدها هو : 1- فتح قناه السويس للملاحه العالميه، مما هيأ للأسطول العثماني الالتفاف نحو الخليج العربي. 2- تعيين مدحت باشا والياً على العراق، الذي كان يرمي الى ضم المشيخات العربيه في نجد و ساحل الخليج الى الدوله العثمانيه.</a:t>
            </a:r>
          </a:p>
          <a:p>
            <a:pPr algn="just"/>
            <a:endParaRPr lang="ar-SA" dirty="0" smtClean="0">
              <a:latin typeface="Arial" pitchFamily="34" charset="0"/>
              <a:cs typeface="Arial" pitchFamily="34" charset="0"/>
            </a:endParaRPr>
          </a:p>
          <a:p>
            <a:pPr algn="just"/>
            <a:r>
              <a:rPr lang="ar-SA" dirty="0" smtClean="0">
                <a:latin typeface="Arial" pitchFamily="34" charset="0"/>
                <a:cs typeface="Arial" pitchFamily="34" charset="0"/>
              </a:rPr>
              <a:t>ارسلت الدوله العثمانيه عام 1871م حمله عسكريه للاستيلاء على الاحساء , </a:t>
            </a:r>
            <a:r>
              <a:rPr lang="ar-SA" dirty="0" err="1" smtClean="0">
                <a:latin typeface="Arial" pitchFamily="34" charset="0"/>
                <a:cs typeface="Arial" pitchFamily="34" charset="0"/>
              </a:rPr>
              <a:t>اعدلها</a:t>
            </a:r>
            <a:r>
              <a:rPr lang="ar-SA" dirty="0" smtClean="0">
                <a:latin typeface="Arial" pitchFamily="34" charset="0"/>
                <a:cs typeface="Arial" pitchFamily="34" charset="0"/>
              </a:rPr>
              <a:t> مدحت باشا، و فعلا استطاعوا انهاء الحكم السعودي فيها، و اعلنوا ان الاحساء لواء من الويه العراق و عينوا نافذ باشا أول متصرف لها.</a:t>
            </a:r>
          </a:p>
        </p:txBody>
      </p:sp>
    </p:spTree>
    <p:extLst>
      <p:ext uri="{BB962C8B-B14F-4D97-AF65-F5344CB8AC3E}">
        <p14:creationId xmlns="" xmlns:p14="http://schemas.microsoft.com/office/powerpoint/2010/main" val="3779086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762000" y="920353"/>
            <a:ext cx="73914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sng" strike="noStrike" cap="none" normalizeH="0" baseline="0" dirty="0" smtClean="0">
                <a:ln>
                  <a:noFill/>
                </a:ln>
                <a:solidFill>
                  <a:schemeClr val="accent1"/>
                </a:solidFill>
                <a:effectLst/>
                <a:latin typeface="Calibri" pitchFamily="34" charset="0"/>
                <a:ea typeface="Calibri" pitchFamily="34" charset="0"/>
                <a:cs typeface="Arial" pitchFamily="34" charset="0"/>
              </a:rPr>
              <a:t>أولاً : محاولات التوسع العثماني في البحرين وقطر والساحل العماني .</a:t>
            </a:r>
          </a:p>
          <a:p>
            <a:pPr marL="0" marR="0" lvl="0" indent="0" defTabSz="914400" rtl="1" eaLnBrk="1" fontAlgn="base" latinLnBrk="0" hangingPunct="1">
              <a:lnSpc>
                <a:spcPct val="100000"/>
              </a:lnSpc>
              <a:spcBef>
                <a:spcPct val="0"/>
              </a:spcBef>
              <a:spcAft>
                <a:spcPct val="0"/>
              </a:spcAft>
              <a:buClrTx/>
              <a:buSzTx/>
              <a:buFontTx/>
              <a:buNone/>
              <a:tabLst/>
            </a:pPr>
            <a:endParaRPr kumimoji="0" lang="en-US" sz="2400" b="1" i="0" u="sng"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لقد شعرت الحكومه البريطانيه بقلق متزايد إزاء النجاح الذي احرزته الحمله العثمانيه على نجد , ومما زاد من قلقها انها لم تقتصر على القوات البريه بل استخدم العثمانيون القوه البحريه الذي عدته بريطانيا تحدياً خطيراً لسيادتها البحريه في منطقة الخليج العربي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lang="ar-SA" sz="2400" dirty="0" smtClean="0">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ادركت بريطانيا عن طريق السير هربرت القنصل البريطاني في بغداد الذي أكد بأن لديه دلائل تؤكد عزم الدوله العثمانيه في بسط سيطرتها على كل من البحرين وعمان بعد ان تتم سيطرتها على نجد .</a:t>
            </a:r>
          </a:p>
          <a:p>
            <a:pPr marL="0" marR="0" lvl="0" indent="0" defTabSz="914400" rtl="1" eaLnBrk="0" fontAlgn="base" latinLnBrk="0" hangingPunct="0">
              <a:lnSpc>
                <a:spcPct val="100000"/>
              </a:lnSpc>
              <a:spcBef>
                <a:spcPct val="0"/>
              </a:spcBef>
              <a:spcAft>
                <a:spcPct val="0"/>
              </a:spcAft>
              <a:buClrTx/>
              <a:buSzTx/>
              <a:buFontTx/>
              <a:buNone/>
              <a:tabLst/>
            </a:pPr>
            <a:r>
              <a:rPr lang="ar-SA" sz="2400" dirty="0" smtClean="0">
                <a:latin typeface="Calibri" pitchFamily="34" charset="0"/>
                <a:cs typeface="Arial" pitchFamily="34" charset="0"/>
              </a:rPr>
              <a:t>* و ادى ذلك الى قلق بريطانيا الى ان يكون المقيم البريطاني على اتصال مباشر مع حكومه الهند ومع عدد من الوكلاء المحليين في مناطق السيادة </a:t>
            </a:r>
            <a:r>
              <a:rPr lang="ar-SA" sz="2400" dirty="0" err="1" smtClean="0">
                <a:latin typeface="Calibri" pitchFamily="34" charset="0"/>
                <a:cs typeface="Arial" pitchFamily="34" charset="0"/>
              </a:rPr>
              <a:t>العثمانيةلإمداده</a:t>
            </a:r>
            <a:r>
              <a:rPr lang="ar-SA" sz="2400" dirty="0" smtClean="0">
                <a:latin typeface="Calibri" pitchFamily="34" charset="0"/>
                <a:cs typeface="Arial" pitchFamily="34" charset="0"/>
              </a:rPr>
              <a:t> بالمعلومات عن قوه الحاميات العسكريه العثمانيه المتمركزه هناك.</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09"/>
                                        </p:tgtEl>
                                        <p:attrNameLst>
                                          <p:attrName>style.visibility</p:attrName>
                                        </p:attrNameLst>
                                      </p:cBhvr>
                                      <p:to>
                                        <p:strVal val="visible"/>
                                      </p:to>
                                    </p:set>
                                    <p:anim calcmode="lin" valueType="num">
                                      <p:cBhvr additive="base">
                                        <p:cTn id="7" dur="500" fill="hold"/>
                                        <p:tgtEl>
                                          <p:spTgt spid="17409"/>
                                        </p:tgtEl>
                                        <p:attrNameLst>
                                          <p:attrName>ppt_x</p:attrName>
                                        </p:attrNameLst>
                                      </p:cBhvr>
                                      <p:tavLst>
                                        <p:tav tm="0">
                                          <p:val>
                                            <p:strVal val="#ppt_x"/>
                                          </p:val>
                                        </p:tav>
                                        <p:tav tm="100000">
                                          <p:val>
                                            <p:strVal val="#ppt_x"/>
                                          </p:val>
                                        </p:tav>
                                      </p:tavLst>
                                    </p:anim>
                                    <p:anim calcmode="lin" valueType="num">
                                      <p:cBhvr additive="base">
                                        <p:cTn id="8" dur="500" fill="hold"/>
                                        <p:tgtEl>
                                          <p:spTgt spid="174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219200"/>
            <a:ext cx="6777317" cy="4918229"/>
          </a:xfrm>
        </p:spPr>
        <p:txBody>
          <a:bodyPr>
            <a:normAutofit fontScale="92500" lnSpcReduction="20000"/>
          </a:bodyPr>
          <a:lstStyle/>
          <a:p>
            <a:pPr algn="just"/>
            <a:r>
              <a:rPr lang="ar-SA" dirty="0">
                <a:latin typeface="Arial" pitchFamily="34" charset="0"/>
                <a:cs typeface="Arial" pitchFamily="34" charset="0"/>
              </a:rPr>
              <a:t>و كانت هذه الحمله تمثل تهديداً مباشراً لنفوذ بريطانيا في الخليج العربي فقد كانت وجهة النظر البريطانيه حيال ذلك التهديد هو ماصرح به مايو نائب الملك في الهند بأن " الحمله العثمانيه" ستضر بالمصالح البريطانيه في المنطقه وتؤثر على مصالحنا في </a:t>
            </a:r>
            <a:r>
              <a:rPr lang="ar-SA" dirty="0" smtClean="0">
                <a:latin typeface="Arial" pitchFamily="34" charset="0"/>
                <a:cs typeface="Arial" pitchFamily="34" charset="0"/>
              </a:rPr>
              <a:t>الهند و اعطت الباب العالي افضليه من الناحيه السياسيه و التجارية و“سيشجعه ذلك النجاح على كسب المزيد في المستقبل“ الأمر الذي يعكس بوضوح قلق بريطانيا المتزايد من تلك الحملة.</a:t>
            </a:r>
          </a:p>
          <a:p>
            <a:pPr algn="just"/>
            <a:endParaRPr lang="ar-SA" dirty="0">
              <a:latin typeface="Arial" pitchFamily="34" charset="0"/>
              <a:cs typeface="Arial" pitchFamily="34" charset="0"/>
            </a:endParaRPr>
          </a:p>
          <a:p>
            <a:pPr algn="just"/>
            <a:r>
              <a:rPr lang="ar-SA" dirty="0" smtClean="0">
                <a:latin typeface="Arial" pitchFamily="34" charset="0"/>
                <a:cs typeface="Arial" pitchFamily="34" charset="0"/>
              </a:rPr>
              <a:t>والواقع استفسرت بريطانيه من </a:t>
            </a:r>
            <a:r>
              <a:rPr lang="ar-SA" dirty="0" err="1" smtClean="0">
                <a:latin typeface="Arial" pitchFamily="34" charset="0"/>
                <a:cs typeface="Arial" pitchFamily="34" charset="0"/>
              </a:rPr>
              <a:t>الدوله</a:t>
            </a:r>
            <a:r>
              <a:rPr lang="ar-SA" dirty="0" smtClean="0">
                <a:latin typeface="Arial" pitchFamily="34" charset="0"/>
                <a:cs typeface="Arial" pitchFamily="34" charset="0"/>
              </a:rPr>
              <a:t> </a:t>
            </a:r>
            <a:r>
              <a:rPr lang="ar-SA" dirty="0" err="1" smtClean="0">
                <a:latin typeface="Arial" pitchFamily="34" charset="0"/>
                <a:cs typeface="Arial" pitchFamily="34" charset="0"/>
              </a:rPr>
              <a:t>العثمانيه</a:t>
            </a:r>
            <a:r>
              <a:rPr lang="ar-SA" dirty="0" smtClean="0">
                <a:latin typeface="Arial" pitchFamily="34" charset="0"/>
                <a:cs typeface="Arial" pitchFamily="34" charset="0"/>
              </a:rPr>
              <a:t> عن طريق سفيرها في اسطنبول السير </a:t>
            </a:r>
            <a:r>
              <a:rPr lang="ar-SA" dirty="0" err="1" smtClean="0">
                <a:latin typeface="Arial" pitchFamily="34" charset="0"/>
                <a:cs typeface="Arial" pitchFamily="34" charset="0"/>
              </a:rPr>
              <a:t>اليوت</a:t>
            </a:r>
            <a:r>
              <a:rPr lang="ar-SA" dirty="0" smtClean="0">
                <a:latin typeface="Arial" pitchFamily="34" charset="0"/>
                <a:cs typeface="Arial" pitchFamily="34" charset="0"/>
              </a:rPr>
              <a:t> عن اهداف حمله الاحساء و كانت </a:t>
            </a:r>
            <a:r>
              <a:rPr lang="ar-SA" dirty="0">
                <a:latin typeface="Arial" pitchFamily="34" charset="0"/>
                <a:cs typeface="Arial" pitchFamily="34" charset="0"/>
              </a:rPr>
              <a:t>هذه الاستفسارات ناتجه عن قلق بريطانيا من طموح الدوله العثمانيه بأمتداد سيطرتها على طول الساحل الغربي بالخليج العربي الا ان الدوله العثمانيه نفت وجود أي نوايا في بسط هيمنتها على البحرين ومسقط واكدت ان الهدف الوحيد من الحمله هو استعادة الامن والهدوء في نجد </a:t>
            </a:r>
            <a:r>
              <a:rPr lang="ar-SA" dirty="0" smtClean="0">
                <a:latin typeface="Arial" pitchFamily="34" charset="0"/>
                <a:cs typeface="Arial" pitchFamily="34" charset="0"/>
              </a:rPr>
              <a:t>بسبب الصراعات حول السلطه بين الاخوين عبدلله و سعود بعد وفاة الامير فيصل.</a:t>
            </a:r>
            <a:endParaRPr lang="ar-SA" dirty="0">
              <a:latin typeface="Arial" pitchFamily="34" charset="0"/>
              <a:cs typeface="Arial" pitchFamily="34" charset="0"/>
            </a:endParaRPr>
          </a:p>
          <a:p>
            <a:endParaRPr lang="ar-SA" dirty="0"/>
          </a:p>
        </p:txBody>
      </p:sp>
    </p:spTree>
    <p:extLst>
      <p:ext uri="{BB962C8B-B14F-4D97-AF65-F5344CB8AC3E}">
        <p14:creationId xmlns="" xmlns:p14="http://schemas.microsoft.com/office/powerpoint/2010/main" val="1899382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1219200" y="978932"/>
            <a:ext cx="6477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و في خلال هذه الاحداث اوزعت حكومه الهند الى الكولونيل بيلي</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بنقل تأكيدات فحوى رساله السير اليوت عن عدم نيه الدوله العثمانيه في التدخل في شؤون المنطقة وليست الأخيرة </a:t>
            </a:r>
            <a:r>
              <a:rPr kumimoji="0" lang="ar-SA" sz="2400" b="0" i="0" u="none" strike="noStrike" cap="none" normalizeH="0" dirty="0" err="1" smtClean="0">
                <a:ln>
                  <a:noFill/>
                </a:ln>
                <a:solidFill>
                  <a:schemeClr val="tx1"/>
                </a:solidFill>
                <a:effectLst/>
                <a:latin typeface="Arial" pitchFamily="34" charset="0"/>
                <a:ea typeface="Calibri" pitchFamily="34" charset="0"/>
                <a:cs typeface="Arial" pitchFamily="34" charset="0"/>
              </a:rPr>
              <a:t>أ</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نوايا عدائي, و على المقيم البريطاني في نقل تلك التأكيدات الى حاكم البحرين و المشايخ المرتبطين مع بريطانيا بمعاهدات، بعدما اثارو تساؤلات عدة عن اهداف الحمله العثمانيه.</a:t>
            </a:r>
            <a:endPar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وقد اصدرت حكومة الهند في 1871م، تعليمات للمقيم البريطاني في الخليج العربي تدعوه بالذهاب الى البحرين على متن السفينه الحربيه ( هيوروز ) تصحبه السفينتين الحربيتين ماجبي وبلنفيش , و أن</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يؤكد لحاكم البحرين عن: 1- عزم بريطانيا بمساعدته وفق</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اتفاق1861م.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2-</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أن يخبر جميع</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التجارالهنود</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بحماية مصالحهم </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3- ابلاغ حكام مشيخات الساحل العماني بنيه </a:t>
            </a:r>
            <a:r>
              <a:rPr kumimoji="0" lang="ar-SA" sz="2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الدوله</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2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العثمانيه</a:t>
            </a:r>
            <a:r>
              <a:rPr kumimoji="0" lang="ar-SA" sz="1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r>
              <a:rPr kumimoji="0" lang="en-US" sz="9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5"/>
                                        </p:tgtEl>
                                        <p:attrNameLst>
                                          <p:attrName>style.visibility</p:attrName>
                                        </p:attrNameLst>
                                      </p:cBhvr>
                                      <p:to>
                                        <p:strVal val="visible"/>
                                      </p:to>
                                    </p:set>
                                    <p:anim calcmode="lin" valueType="num">
                                      <p:cBhvr additive="base">
                                        <p:cTn id="7" dur="500" fill="hold"/>
                                        <p:tgtEl>
                                          <p:spTgt spid="16385"/>
                                        </p:tgtEl>
                                        <p:attrNameLst>
                                          <p:attrName>ppt_x</p:attrName>
                                        </p:attrNameLst>
                                      </p:cBhvr>
                                      <p:tavLst>
                                        <p:tav tm="0">
                                          <p:val>
                                            <p:strVal val="#ppt_x"/>
                                          </p:val>
                                        </p:tav>
                                        <p:tav tm="100000">
                                          <p:val>
                                            <p:strVal val="#ppt_x"/>
                                          </p:val>
                                        </p:tav>
                                      </p:tavLst>
                                    </p:anim>
                                    <p:anim calcmode="lin" valueType="num">
                                      <p:cBhvr additive="base">
                                        <p:cTn id="8" dur="500" fill="hold"/>
                                        <p:tgtEl>
                                          <p:spTgt spid="163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228600" y="304063"/>
            <a:ext cx="8305800" cy="76328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lang="ar-SA" sz="2400" dirty="0" smtClean="0">
                <a:latin typeface="Arial" pitchFamily="34" charset="0"/>
                <a:ea typeface="Calibri" pitchFamily="34" charset="0"/>
                <a:cs typeface="Arial" pitchFamily="34" charset="0"/>
              </a:rPr>
              <a:t>ومن جهة ثانية طلب من قائد أسطول الخليج العربي </a:t>
            </a:r>
            <a:r>
              <a:rPr lang="ar-SA" sz="2400" dirty="0" err="1" smtClean="0">
                <a:latin typeface="Arial" pitchFamily="34" charset="0"/>
                <a:ea typeface="Calibri" pitchFamily="34" charset="0"/>
                <a:cs typeface="Arial" pitchFamily="34" charset="0"/>
              </a:rPr>
              <a:t>الكوونيل</a:t>
            </a:r>
            <a:r>
              <a:rPr lang="ar-SA" sz="2400" dirty="0" smtClean="0">
                <a:latin typeface="Arial" pitchFamily="34" charset="0"/>
                <a:ea typeface="Calibri" pitchFamily="34" charset="0"/>
                <a:cs typeface="Arial" pitchFamily="34" charset="0"/>
              </a:rPr>
              <a:t> لورد بمراقبة </a:t>
            </a:r>
            <a:r>
              <a:rPr lang="ar-SA" sz="2400" dirty="0" err="1" smtClean="0">
                <a:latin typeface="Arial" pitchFamily="34" charset="0"/>
                <a:ea typeface="Calibri" pitchFamily="34" charset="0"/>
                <a:cs typeface="Arial" pitchFamily="34" charset="0"/>
              </a:rPr>
              <a:t>مشيخات</a:t>
            </a:r>
            <a:r>
              <a:rPr lang="ar-SA" sz="2400" dirty="0" smtClean="0">
                <a:latin typeface="Arial" pitchFamily="34" charset="0"/>
                <a:ea typeface="Calibri" pitchFamily="34" charset="0"/>
                <a:cs typeface="Arial" pitchFamily="34" charset="0"/>
              </a:rPr>
              <a:t> الساحل العماني، استعداً لأي حالة طارئة.</a:t>
            </a:r>
          </a:p>
          <a:p>
            <a:pPr marL="0" marR="0" lvl="0" indent="0"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وتوفرت لدى بريطانيا دلائل عدة تشير الى ان الدوله العثمانيه قامت بتوسيع عملياتها داخل قطر وكان الهدف منها هو تأمين خطوط مواصلاتها بين القطيف والاحساء,</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جاء ذلك على اثر وصول تقرير ارسله قائد أسطول الخليج العربي لودر الى المقيم البريطاني, الذي اشار فيه الى ان مسأله رفع العلم العثماني فوق قلعه حاكم قطر  وصول سفينه عثمانيه يرافقها احد القوارب العثمانيه لزياره ساحل قطر،. وبعد أن استفسر القنصل البريطاني في بغداد من مدحت باشا نفى الأخير وجود أي معومات لديه عن مسألة رفع العلم العثماني وأضاف أن تأكيداته السابقة قد اقتصرت على </a:t>
            </a:r>
            <a:r>
              <a:rPr lang="ar-SA" sz="2400" dirty="0" smtClean="0">
                <a:latin typeface="Arial" pitchFamily="34" charset="0"/>
                <a:ea typeface="Calibri" pitchFamily="34" charset="0"/>
                <a:cs typeface="Arial" pitchFamily="34" charset="0"/>
              </a:rPr>
              <a:t>البحرين دون قطر، لكن حكومة الهند كانت على علم بتوسيع الدولة العثمانية في قطر</a:t>
            </a:r>
            <a:endParaRPr lang="ar-SA" sz="2400" dirty="0">
              <a:latin typeface="Arial" pitchFamily="34" charset="0"/>
              <a:ea typeface="Calibri" pitchFamily="34" charset="0"/>
              <a:cs typeface="Arial" pitchFamily="34" charset="0"/>
            </a:endParaRPr>
          </a:p>
          <a:p>
            <a:pPr eaLnBrk="0" fontAlgn="base" hangingPunct="0">
              <a:spcBef>
                <a:spcPct val="0"/>
              </a:spcBef>
              <a:spcAft>
                <a:spcPct val="0"/>
              </a:spcAft>
            </a:pPr>
            <a:r>
              <a:rPr lang="ar-SA" sz="2400" dirty="0" smtClean="0">
                <a:latin typeface="Arial" pitchFamily="34" charset="0"/>
                <a:ea typeface="Calibri" pitchFamily="34" charset="0"/>
                <a:cs typeface="Arial" pitchFamily="34" charset="0"/>
              </a:rPr>
              <a:t>وعند </a:t>
            </a:r>
            <a:r>
              <a:rPr lang="ar-SA" sz="2400" dirty="0">
                <a:latin typeface="Arial" pitchFamily="34" charset="0"/>
                <a:ea typeface="Calibri" pitchFamily="34" charset="0"/>
                <a:cs typeface="Arial" pitchFamily="34" charset="0"/>
              </a:rPr>
              <a:t>تطور الاحداث حذرت حكومة الهند بشأن تزايد القوه البحريه العثمانيه في الخليج العربي وابلغ المقيم البريطاني حكومته في ايلول عن وصول ضباط عثمانيين الى مياه الخليج العربي وبلغ عدد سفن الاسطول العثماني نحو عشر سفن لذلك عدت حكومة الهند هذا الأمر تهديداً مباشر لقوة بريطانيا </a:t>
            </a:r>
            <a:r>
              <a:rPr lang="ar-SA" sz="2400" dirty="0" smtClean="0">
                <a:latin typeface="Arial" pitchFamily="34" charset="0"/>
                <a:ea typeface="Calibri" pitchFamily="34" charset="0"/>
                <a:cs typeface="Arial" pitchFamily="34" charset="0"/>
              </a:rPr>
              <a:t>البحرية .وعليه حذرت حكومة الهند الدولة العمانية من عواقب تلك السياسة .</a:t>
            </a:r>
            <a:endParaRPr lang="en-US" sz="2400" dirty="0">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1600" dirty="0">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16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1"/>
                                        </p:tgtEl>
                                        <p:attrNameLst>
                                          <p:attrName>style.visibility</p:attrName>
                                        </p:attrNameLst>
                                      </p:cBhvr>
                                      <p:to>
                                        <p:strVal val="visible"/>
                                      </p:to>
                                    </p:set>
                                    <p:anim calcmode="lin" valueType="num">
                                      <p:cBhvr additive="base">
                                        <p:cTn id="7" dur="500" fill="hold"/>
                                        <p:tgtEl>
                                          <p:spTgt spid="15361"/>
                                        </p:tgtEl>
                                        <p:attrNameLst>
                                          <p:attrName>ppt_x</p:attrName>
                                        </p:attrNameLst>
                                      </p:cBhvr>
                                      <p:tavLst>
                                        <p:tav tm="0">
                                          <p:val>
                                            <p:strVal val="#ppt_x"/>
                                          </p:val>
                                        </p:tav>
                                        <p:tav tm="100000">
                                          <p:val>
                                            <p:strVal val="#ppt_x"/>
                                          </p:val>
                                        </p:tav>
                                      </p:tavLst>
                                    </p:anim>
                                    <p:anim calcmode="lin" valueType="num">
                                      <p:cBhvr additive="base">
                                        <p:cTn id="8" dur="500" fill="hold"/>
                                        <p:tgtEl>
                                          <p:spTgt spid="153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990600"/>
            <a:ext cx="6777317" cy="4842029"/>
          </a:xfrm>
        </p:spPr>
        <p:txBody>
          <a:bodyPr>
            <a:normAutofit/>
          </a:bodyPr>
          <a:lstStyle/>
          <a:p>
            <a:pPr algn="just"/>
            <a:r>
              <a:rPr lang="ar-SA" dirty="0" smtClean="0">
                <a:latin typeface="Arial" pitchFamily="34" charset="0"/>
                <a:cs typeface="Arial" pitchFamily="34" charset="0"/>
              </a:rPr>
              <a:t>و يظهر ان حمله الاحساء ادت الى نتائج عكسيه فبدلاً من ان تود هذه الحمله تأكيد السياده العثمانيه على الخليج، لكنها ادت الى تشديد قيضه بريطانيا على المنطقه, اذ اسرعت بعد سنوات تاليه للحمله بتأكيد علاقتها مع مشيخات الخليج العربي التي تعرضت للضعف العثماني، و العامل الاخر هو نهايه ولايه مدخت باشا في العراق.</a:t>
            </a:r>
          </a:p>
          <a:p>
            <a:pPr algn="just"/>
            <a:r>
              <a:rPr lang="ar-SA" dirty="0" smtClean="0">
                <a:latin typeface="Arial" pitchFamily="34" charset="0"/>
                <a:cs typeface="Arial" pitchFamily="34" charset="0"/>
              </a:rPr>
              <a:t>و قد عززت بريطانيا امكانياتها </a:t>
            </a:r>
            <a:r>
              <a:rPr lang="ar-SA" dirty="0" err="1" smtClean="0">
                <a:latin typeface="Arial" pitchFamily="34" charset="0"/>
                <a:cs typeface="Arial" pitchFamily="34" charset="0"/>
              </a:rPr>
              <a:t>البحريه</a:t>
            </a:r>
            <a:r>
              <a:rPr lang="ar-SA" dirty="0" smtClean="0">
                <a:latin typeface="Arial" pitchFamily="34" charset="0"/>
                <a:cs typeface="Arial" pitchFamily="34" charset="0"/>
              </a:rPr>
              <a:t> بعدد من السفن للتوجه من بوشهر الى البحرين للمرابطه فيها بعد ان استشفت من الدوله العثمانيه و انتهاكها </a:t>
            </a:r>
            <a:r>
              <a:rPr lang="ar-SA" dirty="0" err="1" smtClean="0">
                <a:latin typeface="Arial" pitchFamily="34" charset="0"/>
                <a:cs typeface="Arial" pitchFamily="34" charset="0"/>
              </a:rPr>
              <a:t>الفرصه</a:t>
            </a:r>
            <a:r>
              <a:rPr lang="ar-SA" dirty="0" smtClean="0">
                <a:latin typeface="Arial" pitchFamily="34" charset="0"/>
                <a:cs typeface="Arial" pitchFamily="34" charset="0"/>
              </a:rPr>
              <a:t> للسيطره على البحرين، على اثر مقتل المبعوث العثماني فيها، و كان هدف بريطانيا هو منع أي اشتباك عسكري او استعراض للقوه البحريه العثمانيه مما يهدد سيادتتها في الخليج.</a:t>
            </a:r>
            <a:endParaRPr lang="ar-SA" dirty="0">
              <a:latin typeface="Arial" pitchFamily="34" charset="0"/>
              <a:cs typeface="Arial" pitchFamily="34" charset="0"/>
            </a:endParaRPr>
          </a:p>
          <a:p>
            <a:endParaRPr lang="ar-SA" dirty="0"/>
          </a:p>
        </p:txBody>
      </p:sp>
    </p:spTree>
    <p:extLst>
      <p:ext uri="{BB962C8B-B14F-4D97-AF65-F5344CB8AC3E}">
        <p14:creationId xmlns="" xmlns:p14="http://schemas.microsoft.com/office/powerpoint/2010/main" val="32703035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838200" y="1207532"/>
            <a:ext cx="7620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تجددت محاولات الحكومه العثمانيه منتصف عام 1874م للسيطرة على البحرين  بحجة ان الحكومه تلقت رساله من ناصر بن مبارك من بني هاجر احد المنشقين من آل خليفه والذي اعرب فيها عن ولائه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للحكومه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العثمانيه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عندما اصدرت حكومة الهند تعليماتها للكولونيل روس المقيم البريطاني في الخليج العربي بعمل حماية البحرين من أي اعتداء قد يقع عليها.</a:t>
            </a:r>
          </a:p>
          <a:p>
            <a:pPr algn="just" eaLnBrk="0" fontAlgn="base" hangingPunct="0">
              <a:spcBef>
                <a:spcPct val="0"/>
              </a:spcBef>
              <a:spcAft>
                <a:spcPct val="0"/>
              </a:spcAft>
            </a:pPr>
            <a:endParaRPr lang="ar-SA" sz="2400" dirty="0">
              <a:latin typeface="Calibri" pitchFamily="34" charset="0"/>
              <a:ea typeface="Calibri" pitchFamily="34" charset="0"/>
              <a:cs typeface="Arial" pitchFamily="34" charset="0"/>
            </a:endParaRPr>
          </a:p>
          <a:p>
            <a:pPr algn="just" eaLnBrk="0" fontAlgn="base" hangingPunct="0">
              <a:spcBef>
                <a:spcPct val="0"/>
              </a:spcBef>
              <a:spcAft>
                <a:spcPct val="0"/>
              </a:spcAft>
            </a:pPr>
            <a:r>
              <a:rPr lang="ar-SA" sz="2400" dirty="0" smtClean="0">
                <a:latin typeface="Calibri" pitchFamily="34" charset="0"/>
                <a:ea typeface="Calibri" pitchFamily="34" charset="0"/>
                <a:cs typeface="Arial" pitchFamily="34" charset="0"/>
              </a:rPr>
              <a:t>ثم قام </a:t>
            </a:r>
            <a:r>
              <a:rPr lang="ar-SA" sz="2400" dirty="0">
                <a:latin typeface="Calibri" pitchFamily="34" charset="0"/>
                <a:ea typeface="Calibri" pitchFamily="34" charset="0"/>
                <a:cs typeface="Arial" pitchFamily="34" charset="0"/>
              </a:rPr>
              <a:t>ناصر بن مبارك يعاونه قاسم بن ثاني شيخ قطر بالاستيلاء على ميناء الزباره المواجهه للبحرين واوعزت الحكومه حيال هذا التحرك الى المقيم البريطاني لصد هذا الهجوم وعليه تحركت السفينه الحربيه البريطانيه  (تيرز)  وشارك شيخ البحرين المقيم البريطاني في الرأي نفسه معللاً ذلك بأنه اذا تم لأعدائه ويقصد هنا ( ناصر وقاسم ) بالأستيلاء على الزباره ستكون البحرين معرضه لهجوم مفاجئ واحتج الباب العالي على ضرب السفينه تيرز ميناء الزباره</a:t>
            </a:r>
            <a:r>
              <a:rPr lang="ar-SA" sz="2400" dirty="0" smtClean="0">
                <a:latin typeface="Calibri" pitchFamily="34" charset="0"/>
                <a:ea typeface="Calibri" pitchFamily="34" charset="0"/>
                <a:cs typeface="Arial" pitchFamily="34" charset="0"/>
              </a:rPr>
              <a:t>.</a:t>
            </a:r>
            <a:endParaRPr lang="ar-SA" sz="2400" dirty="0">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5"/>
                                        </p:tgtEl>
                                        <p:attrNameLst>
                                          <p:attrName>style.visibility</p:attrName>
                                        </p:attrNameLst>
                                      </p:cBhvr>
                                      <p:to>
                                        <p:strVal val="visible"/>
                                      </p:to>
                                    </p:set>
                                    <p:anim calcmode="lin" valueType="num">
                                      <p:cBhvr additive="base">
                                        <p:cTn id="7" dur="500" fill="hold"/>
                                        <p:tgtEl>
                                          <p:spTgt spid="31745"/>
                                        </p:tgtEl>
                                        <p:attrNameLst>
                                          <p:attrName>ppt_x</p:attrName>
                                        </p:attrNameLst>
                                      </p:cBhvr>
                                      <p:tavLst>
                                        <p:tav tm="0">
                                          <p:val>
                                            <p:strVal val="#ppt_x"/>
                                          </p:val>
                                        </p:tav>
                                        <p:tav tm="100000">
                                          <p:val>
                                            <p:strVal val="#ppt_x"/>
                                          </p:val>
                                        </p:tav>
                                      </p:tavLst>
                                    </p:anim>
                                    <p:anim calcmode="lin" valueType="num">
                                      <p:cBhvr additive="base">
                                        <p:cTn id="8" dur="500" fill="hold"/>
                                        <p:tgtEl>
                                          <p:spTgt spid="317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778397" y="1392197"/>
            <a:ext cx="73914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00000"/>
              </a:lnSpc>
              <a:spcBef>
                <a:spcPct val="0"/>
              </a:spcBef>
              <a:spcAft>
                <a:spcPct val="0"/>
              </a:spcAft>
              <a:buClrTx/>
              <a:buSzTx/>
              <a:buFontTx/>
              <a:buNone/>
              <a:tabLst/>
            </a:pPr>
            <a:r>
              <a:rPr lang="ar-SA" sz="2400" dirty="0" smtClean="0">
                <a:latin typeface="Calibri" pitchFamily="34" charset="0"/>
                <a:ea typeface="Calibri" pitchFamily="34" charset="0"/>
                <a:cs typeface="Arial" pitchFamily="34" charset="0"/>
              </a:rPr>
              <a:t>و إزاء تطور الاحداث قام ناصر بن مبارك بهجوم آخر على منطقه </a:t>
            </a:r>
            <a:r>
              <a:rPr lang="ar-SA" sz="2400" dirty="0" err="1" smtClean="0">
                <a:latin typeface="Calibri" pitchFamily="34" charset="0"/>
                <a:ea typeface="Calibri" pitchFamily="34" charset="0"/>
                <a:cs typeface="Arial" pitchFamily="34" charset="0"/>
              </a:rPr>
              <a:t>الزبارة</a:t>
            </a:r>
            <a:r>
              <a:rPr lang="ar-SA" sz="2400" dirty="0" smtClean="0">
                <a:latin typeface="Calibri" pitchFamily="34" charset="0"/>
                <a:ea typeface="Calibri" pitchFamily="34" charset="0"/>
                <a:cs typeface="Arial" pitchFamily="34" charset="0"/>
              </a:rPr>
              <a:t> في عام 1874م في أثناء غياب رجالها و ذهابهم لاعمال صيد اللؤلؤ، كاد ان يستولي على المدينه لولا وصول </a:t>
            </a:r>
            <a:r>
              <a:rPr lang="ar-SA" sz="2400" dirty="0" err="1" smtClean="0">
                <a:latin typeface="Calibri" pitchFamily="34" charset="0"/>
                <a:ea typeface="Calibri" pitchFamily="34" charset="0"/>
                <a:cs typeface="Arial" pitchFamily="34" charset="0"/>
              </a:rPr>
              <a:t>السفينه</a:t>
            </a:r>
            <a:r>
              <a:rPr lang="ar-SA" sz="2400" dirty="0" smtClean="0">
                <a:latin typeface="Calibri" pitchFamily="34" charset="0"/>
                <a:ea typeface="Calibri" pitchFamily="34" charset="0"/>
                <a:cs typeface="Arial" pitchFamily="34" charset="0"/>
              </a:rPr>
              <a:t> الحربية </a:t>
            </a:r>
            <a:r>
              <a:rPr lang="ar-SA" sz="2400" dirty="0" err="1" smtClean="0">
                <a:latin typeface="Calibri" pitchFamily="34" charset="0"/>
                <a:ea typeface="Calibri" pitchFamily="34" charset="0"/>
                <a:cs typeface="Arial" pitchFamily="34" charset="0"/>
              </a:rPr>
              <a:t>هيو</a:t>
            </a:r>
            <a:r>
              <a:rPr lang="ar-SA" sz="2400" dirty="0" smtClean="0">
                <a:latin typeface="Calibri" pitchFamily="34" charset="0"/>
                <a:ea typeface="Calibri" pitchFamily="34" charset="0"/>
                <a:cs typeface="Arial" pitchFamily="34" charset="0"/>
              </a:rPr>
              <a:t> </a:t>
            </a:r>
            <a:r>
              <a:rPr lang="ar-SA" sz="2400" dirty="0" err="1" smtClean="0">
                <a:latin typeface="Calibri" pitchFamily="34" charset="0"/>
                <a:ea typeface="Calibri" pitchFamily="34" charset="0"/>
                <a:cs typeface="Arial" pitchFamily="34" charset="0"/>
              </a:rPr>
              <a:t>روز</a:t>
            </a:r>
            <a:r>
              <a:rPr lang="ar-SA" sz="2400" dirty="0" smtClean="0">
                <a:latin typeface="Calibri" pitchFamily="34" charset="0"/>
                <a:ea typeface="Calibri" pitchFamily="34" charset="0"/>
                <a:cs typeface="Arial" pitchFamily="34" charset="0"/>
              </a:rPr>
              <a:t> التي أوقفت الهجوم الامر اللذي جعل الباب العالي يقدم احتجاجه الى بريطانيا لقيامها بصد الهجوم، وقد أعلنت بريطانيا في حينها بأنها ستقدم الحماية للبحرين وتدافع عنها وأراضيها طالما بقت البحرين متمسكة بنصوص المعاهدات.</a:t>
            </a:r>
            <a:endParaRPr lang="ar-SA" sz="2400" dirty="0">
              <a:latin typeface="Calibri" pitchFamily="34" charset="0"/>
              <a:ea typeface="Calibri"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endParaRPr lang="ar-SA" sz="2400" dirty="0">
              <a:latin typeface="Calibri" pitchFamily="34" charset="0"/>
              <a:ea typeface="Calibri"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يُذكر ان سبب تلهف العثمانين لأحتلال البحرين يعود الى عوامل سياسيه لأن بعض الهاربين يلجئون الى البحرين مما يشكل خطر على مستقبل العثمانين في المنطقه و ابرز</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مثال هو هروب الامير عبدالرحمن الفيصل بعد فراره من سجنه في بغداد إلى البحرين.</a:t>
            </a:r>
            <a:endParaRPr lang="ar-SA" sz="2400" dirty="0">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Calibri" pitchFamily="34" charset="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69"/>
                                        </p:tgtEl>
                                        <p:attrNameLst>
                                          <p:attrName>style.visibility</p:attrName>
                                        </p:attrNameLst>
                                      </p:cBhvr>
                                      <p:to>
                                        <p:strVal val="visible"/>
                                      </p:to>
                                    </p:set>
                                    <p:anim calcmode="lin" valueType="num">
                                      <p:cBhvr additive="base">
                                        <p:cTn id="7" dur="500" fill="hold"/>
                                        <p:tgtEl>
                                          <p:spTgt spid="32769"/>
                                        </p:tgtEl>
                                        <p:attrNameLst>
                                          <p:attrName>ppt_x</p:attrName>
                                        </p:attrNameLst>
                                      </p:cBhvr>
                                      <p:tavLst>
                                        <p:tav tm="0">
                                          <p:val>
                                            <p:strVal val="#ppt_x"/>
                                          </p:val>
                                        </p:tav>
                                        <p:tav tm="100000">
                                          <p:val>
                                            <p:strVal val="#ppt_x"/>
                                          </p:val>
                                        </p:tav>
                                      </p:tavLst>
                                    </p:anim>
                                    <p:anim calcmode="lin" valueType="num">
                                      <p:cBhvr additive="base">
                                        <p:cTn id="8" dur="500" fill="hold"/>
                                        <p:tgtEl>
                                          <p:spTgt spid="327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78397" y="1143000"/>
            <a:ext cx="77724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والواقع ان بريطانيا كانت تريد الانفراد والهيمنة البحرية على مياه الخليج العربي وعدم السماح لاي</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دولة ان تمتلك قوة بحرية , وفي هذا الصدد صرح المقيم الريطاني في الخليج العربي بأن الاسطول البريطاني وحده تقع عليه مسؤولية حماية "أمن" الخليج العربي . لان في حالة اشراك العثمانين في حفظ الامن ستطالب فارس بانشاء قوة بحرية فارسية وهذا ما لا ترغب به بريطانيا , كما ان اشراك العثمانين معناه اقتسام لنفوذ بريطانيا في الخليج العربي , وهذا ما لا يتماشى ايضا مع سياسة بريطانيا في االمنطقة لانها تريد الانفراد لوحدها في الخليج العربي </a:t>
            </a:r>
            <a:r>
              <a:rPr lang="ar-SA" sz="2400" dirty="0" smtClean="0">
                <a:latin typeface="Calibri" pitchFamily="34" charset="0"/>
                <a:ea typeface="Calibri" pitchFamily="34" charset="0"/>
                <a:cs typeface="Arial" pitchFamily="34" charset="0"/>
              </a:rPr>
              <a:t>. </a:t>
            </a:r>
          </a:p>
          <a:p>
            <a:pPr eaLnBrk="0" fontAlgn="base" hangingPunct="0">
              <a:spcBef>
                <a:spcPct val="0"/>
              </a:spcBef>
              <a:spcAft>
                <a:spcPct val="0"/>
              </a:spcAft>
            </a:pPr>
            <a:endParaRPr lang="ar-SA" sz="2400" dirty="0" smtClean="0">
              <a:latin typeface="Calibri" pitchFamily="34" charset="0"/>
              <a:ea typeface="Calibri" pitchFamily="34" charset="0"/>
              <a:cs typeface="Arial" pitchFamily="34" charset="0"/>
            </a:endParaRPr>
          </a:p>
          <a:p>
            <a:pPr lvl="0" eaLnBrk="0" fontAlgn="base" hangingPunct="0">
              <a:spcBef>
                <a:spcPct val="0"/>
              </a:spcBef>
              <a:spcAft>
                <a:spcPct val="0"/>
              </a:spcAft>
            </a:pPr>
            <a:r>
              <a:rPr lang="ar-SA" sz="2400" dirty="0" smtClean="0">
                <a:latin typeface="Calibri" pitchFamily="34" charset="0"/>
                <a:ea typeface="Calibri" pitchFamily="34" charset="0"/>
                <a:cs typeface="Arial" pitchFamily="34" charset="0"/>
              </a:rPr>
              <a:t> واستمر في مواصلة النهج ذاته وبحجه (القرصنة) دخلت الحكومة البريطانية عن طريق سفيرها في اسطنبول وربما عن طريق القنصل البريطاني في بغداد نيكسون في مباحثات عدة مع الدولة العثمانية من اجل القضاء على ما يسمى (مكافحة القرصنة).                                                          </a:t>
            </a:r>
            <a:endParaRPr lang="en-US" dirty="0" smtClean="0">
              <a:latin typeface="Arial" pitchFamily="34" charset="0"/>
              <a:cs typeface="Arial" pitchFamily="34" charset="0"/>
            </a:endParaRPr>
          </a:p>
          <a:p>
            <a:pPr eaLnBrk="0" fontAlgn="base" hangingPunct="0">
              <a:spcBef>
                <a:spcPct val="0"/>
              </a:spcBef>
              <a:spcAft>
                <a:spcPct val="0"/>
              </a:spcAft>
            </a:pPr>
            <a:endParaRPr lang="ar-SA" sz="2400" dirty="0" smtClean="0">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lang="ar-SA" sz="2400" dirty="0">
              <a:latin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 calcmode="lin" valueType="num">
                                      <p:cBhvr additive="base">
                                        <p:cTn id="7" dur="500" fill="hold"/>
                                        <p:tgtEl>
                                          <p:spTgt spid="102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5">
                                            <p:txEl>
                                              <p:pRg st="2" end="2"/>
                                            </p:txEl>
                                          </p:spTgt>
                                        </p:tgtEl>
                                        <p:attrNameLst>
                                          <p:attrName>style.visibility</p:attrName>
                                        </p:attrNameLst>
                                      </p:cBhvr>
                                      <p:to>
                                        <p:strVal val="visible"/>
                                      </p:to>
                                    </p:set>
                                    <p:anim calcmode="lin" valueType="num">
                                      <p:cBhvr additive="base">
                                        <p:cTn id="13" dur="500" fill="hold"/>
                                        <p:tgtEl>
                                          <p:spTgt spid="102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
          <p:cNvSpPr>
            <a:spLocks noChangeArrowheads="1"/>
          </p:cNvSpPr>
          <p:nvPr/>
        </p:nvSpPr>
        <p:spPr bwMode="auto">
          <a:xfrm>
            <a:off x="762000" y="1588531"/>
            <a:ext cx="75438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pitchFamily="34" charset="0"/>
                <a:cs typeface="Arial" pitchFamily="34" charset="0"/>
              </a:rPr>
              <a:t>وكان هناك سببان دفعا حكومة الهند إلى الاعتقاد</a:t>
            </a:r>
            <a:r>
              <a:rPr kumimoji="0" lang="ar-SA" sz="2400" b="0" i="0" u="none" strike="noStrike" cap="none" normalizeH="0" dirty="0" smtClean="0">
                <a:ln>
                  <a:noFill/>
                </a:ln>
                <a:solidFill>
                  <a:schemeClr val="tx1"/>
                </a:solidFill>
                <a:effectLst/>
                <a:latin typeface="Arial" pitchFamily="34" charset="0"/>
                <a:cs typeface="Arial" pitchFamily="34" charset="0"/>
              </a:rPr>
              <a:t> بأن الدولة العثمانية عاجزة عن فرض الأمن في المنطقة :</a:t>
            </a:r>
          </a:p>
          <a:p>
            <a:pPr marL="0" marR="0" lvl="0" indent="0" algn="just" defTabSz="914400" rtl="1" eaLnBrk="1" fontAlgn="base" latinLnBrk="0" hangingPunct="1">
              <a:lnSpc>
                <a:spcPct val="100000"/>
              </a:lnSpc>
              <a:spcBef>
                <a:spcPct val="0"/>
              </a:spcBef>
              <a:spcAft>
                <a:spcPct val="0"/>
              </a:spcAft>
              <a:buClrTx/>
              <a:buSzTx/>
              <a:buFontTx/>
              <a:buNone/>
              <a:tabLst/>
            </a:pPr>
            <a:r>
              <a:rPr lang="ar-SA" sz="2400" baseline="0" dirty="0" smtClean="0">
                <a:latin typeface="Arial" pitchFamily="34" charset="0"/>
                <a:cs typeface="Arial" pitchFamily="34" charset="0"/>
              </a:rPr>
              <a:t>أولاً : أن الدولة العثمانية أثبتت فشلها في فرض الأمن في </a:t>
            </a:r>
            <a:r>
              <a:rPr lang="ar-SA" sz="2400" baseline="0" dirty="0" err="1" smtClean="0">
                <a:latin typeface="Arial" pitchFamily="34" charset="0"/>
                <a:cs typeface="Arial" pitchFamily="34" charset="0"/>
              </a:rPr>
              <a:t>المياة</a:t>
            </a:r>
            <a:r>
              <a:rPr lang="ar-SA" sz="2400" baseline="0" dirty="0" smtClean="0">
                <a:latin typeface="Arial" pitchFamily="34" charset="0"/>
                <a:cs typeface="Arial" pitchFamily="34" charset="0"/>
              </a:rPr>
              <a:t> الإقليمية لأنها أظهرت عدم قدرتها على إرسال أكثر من سفينة حربية عثمانية.</a:t>
            </a:r>
          </a:p>
          <a:p>
            <a:pPr algn="just" fontAlgn="base">
              <a:spcBef>
                <a:spcPct val="0"/>
              </a:spcBef>
              <a:spcAft>
                <a:spcPct val="0"/>
              </a:spcAft>
            </a:pPr>
            <a:r>
              <a:rPr lang="ar-SA" sz="2400" dirty="0" smtClean="0">
                <a:latin typeface="Arial" pitchFamily="34" charset="0"/>
                <a:cs typeface="Arial" pitchFamily="34" charset="0"/>
              </a:rPr>
              <a:t>ثانياً : أن للهند مصالح حيوية جداً في المنطقة ولا يمكنها بأي حال من الأحوال أن يتيح لها الباب العالي لبسط هيمنتها هناك، حتى ولو كانت الأخيرة قادرة على رض الأمن في المنطقة فإن قوم البحرية العثمانية إلى المنطقة سيخلق وضعاً محرجاً وصعباً لدى بريطانيا، وعليه </a:t>
            </a:r>
            <a:r>
              <a:rPr lang="ar-SA" sz="2400" dirty="0" smtClean="0">
                <a:latin typeface="Calibri" pitchFamily="34" charset="0"/>
                <a:ea typeface="Calibri" pitchFamily="34" charset="0"/>
                <a:cs typeface="Arial" pitchFamily="34" charset="0"/>
              </a:rPr>
              <a:t>اقترحت على </a:t>
            </a:r>
            <a:r>
              <a:rPr lang="ar-SA" sz="2400" dirty="0" err="1" smtClean="0">
                <a:latin typeface="Calibri" pitchFamily="34" charset="0"/>
                <a:ea typeface="Calibri" pitchFamily="34" charset="0"/>
                <a:cs typeface="Arial" pitchFamily="34" charset="0"/>
              </a:rPr>
              <a:t>الدوله</a:t>
            </a:r>
            <a:r>
              <a:rPr lang="ar-SA" sz="2400" dirty="0" smtClean="0">
                <a:latin typeface="Calibri" pitchFamily="34" charset="0"/>
                <a:ea typeface="Calibri" pitchFamily="34" charset="0"/>
                <a:cs typeface="Arial" pitchFamily="34" charset="0"/>
              </a:rPr>
              <a:t> </a:t>
            </a:r>
            <a:r>
              <a:rPr lang="ar-SA" sz="2400" dirty="0" err="1" smtClean="0">
                <a:latin typeface="Calibri" pitchFamily="34" charset="0"/>
                <a:ea typeface="Calibri" pitchFamily="34" charset="0"/>
                <a:cs typeface="Arial" pitchFamily="34" charset="0"/>
              </a:rPr>
              <a:t>العثمانيه</a:t>
            </a:r>
            <a:r>
              <a:rPr lang="ar-SA" sz="2400" dirty="0" smtClean="0">
                <a:latin typeface="Calibri" pitchFamily="34" charset="0"/>
                <a:ea typeface="Calibri" pitchFamily="34" charset="0"/>
                <a:cs typeface="Arial" pitchFamily="34" charset="0"/>
              </a:rPr>
              <a:t> </a:t>
            </a:r>
            <a:r>
              <a:rPr lang="ar-SA" sz="2400" dirty="0" err="1" smtClean="0">
                <a:latin typeface="Calibri" pitchFamily="34" charset="0"/>
                <a:ea typeface="Calibri" pitchFamily="34" charset="0"/>
                <a:cs typeface="Arial" pitchFamily="34" charset="0"/>
              </a:rPr>
              <a:t>ان</a:t>
            </a:r>
            <a:r>
              <a:rPr lang="ar-SA" sz="2400" dirty="0" smtClean="0">
                <a:latin typeface="Calibri" pitchFamily="34" charset="0"/>
                <a:ea typeface="Calibri" pitchFamily="34" charset="0"/>
                <a:cs typeface="Arial" pitchFamily="34" charset="0"/>
              </a:rPr>
              <a:t> تعترف باستقلال البحرين </a:t>
            </a:r>
            <a:r>
              <a:rPr lang="ar-SA" sz="2400" dirty="0" err="1" smtClean="0">
                <a:latin typeface="Calibri" pitchFamily="34" charset="0"/>
                <a:ea typeface="Calibri" pitchFamily="34" charset="0"/>
                <a:cs typeface="Arial" pitchFamily="34" charset="0"/>
              </a:rPr>
              <a:t>و</a:t>
            </a:r>
            <a:r>
              <a:rPr lang="ar-SA" sz="2400" dirty="0" smtClean="0">
                <a:latin typeface="Calibri" pitchFamily="34" charset="0"/>
                <a:ea typeface="Calibri" pitchFamily="34" charset="0"/>
                <a:cs typeface="Arial" pitchFamily="34" charset="0"/>
              </a:rPr>
              <a:t> مسقط </a:t>
            </a:r>
            <a:r>
              <a:rPr lang="ar-SA" sz="2400" dirty="0" err="1" smtClean="0">
                <a:latin typeface="Calibri" pitchFamily="34" charset="0"/>
                <a:ea typeface="Calibri" pitchFamily="34" charset="0"/>
                <a:cs typeface="Arial" pitchFamily="34" charset="0"/>
              </a:rPr>
              <a:t>و</a:t>
            </a:r>
            <a:r>
              <a:rPr lang="ar-SA" sz="2400" dirty="0" smtClean="0">
                <a:latin typeface="Calibri" pitchFamily="34" charset="0"/>
                <a:ea typeface="Calibri" pitchFamily="34" charset="0"/>
                <a:cs typeface="Arial" pitchFamily="34" charset="0"/>
              </a:rPr>
              <a:t> الدول </a:t>
            </a:r>
            <a:r>
              <a:rPr lang="ar-SA" sz="2400" dirty="0" err="1" smtClean="0">
                <a:latin typeface="Calibri" pitchFamily="34" charset="0"/>
                <a:ea typeface="Calibri" pitchFamily="34" charset="0"/>
                <a:cs typeface="Arial" pitchFamily="34" charset="0"/>
              </a:rPr>
              <a:t>المتعاقده</a:t>
            </a:r>
            <a:r>
              <a:rPr lang="ar-SA" sz="2400" dirty="0" smtClean="0">
                <a:latin typeface="Calibri" pitchFamily="34" charset="0"/>
                <a:ea typeface="Calibri" pitchFamily="34" charset="0"/>
                <a:cs typeface="Arial" pitchFamily="34" charset="0"/>
              </a:rPr>
              <a:t> مع بريطانيا مقابل اعتراف بريطانيا بحقوق الدولة العثمانية على امتداد الساحل من البصرة إلى </a:t>
            </a:r>
            <a:r>
              <a:rPr lang="ar-SA" sz="2400" dirty="0" err="1" smtClean="0">
                <a:latin typeface="Calibri" pitchFamily="34" charset="0"/>
                <a:ea typeface="Calibri" pitchFamily="34" charset="0"/>
                <a:cs typeface="Arial" pitchFamily="34" charset="0"/>
              </a:rPr>
              <a:t>العقير</a:t>
            </a:r>
            <a:r>
              <a:rPr lang="ar-SA" sz="2400" dirty="0" smtClean="0">
                <a:latin typeface="Calibri" pitchFamily="34" charset="0"/>
                <a:ea typeface="Calibri" pitchFamily="34" charset="0"/>
                <a:cs typeface="Arial" pitchFamily="34" charset="0"/>
              </a:rPr>
              <a:t>، واعتقدت بريطانيا أن </a:t>
            </a:r>
            <a:r>
              <a:rPr lang="ar-SA" sz="2400" dirty="0" err="1" smtClean="0">
                <a:latin typeface="Calibri" pitchFamily="34" charset="0"/>
                <a:ea typeface="Calibri" pitchFamily="34" charset="0"/>
                <a:cs typeface="Arial" pitchFamily="34" charset="0"/>
              </a:rPr>
              <a:t>الدوله</a:t>
            </a:r>
            <a:r>
              <a:rPr lang="ar-SA" sz="2400" dirty="0" smtClean="0">
                <a:latin typeface="Calibri" pitchFamily="34" charset="0"/>
                <a:ea typeface="Calibri" pitchFamily="34" charset="0"/>
                <a:cs typeface="Arial" pitchFamily="34" charset="0"/>
              </a:rPr>
              <a:t> </a:t>
            </a:r>
            <a:r>
              <a:rPr lang="ar-SA" sz="2400" dirty="0" err="1" smtClean="0">
                <a:latin typeface="Calibri" pitchFamily="34" charset="0"/>
                <a:ea typeface="Calibri" pitchFamily="34" charset="0"/>
                <a:cs typeface="Arial" pitchFamily="34" charset="0"/>
              </a:rPr>
              <a:t>العثمانيه</a:t>
            </a:r>
            <a:r>
              <a:rPr lang="ar-SA" sz="2400" dirty="0" smtClean="0">
                <a:latin typeface="Calibri" pitchFamily="34" charset="0"/>
                <a:ea typeface="Calibri" pitchFamily="34" charset="0"/>
                <a:cs typeface="Arial" pitchFamily="34" charset="0"/>
              </a:rPr>
              <a:t> ستقبل بالاقتراح البريطاني </a:t>
            </a:r>
            <a:r>
              <a:rPr lang="ar-SA" sz="2400" dirty="0" err="1" smtClean="0">
                <a:latin typeface="Calibri" pitchFamily="34" charset="0"/>
                <a:ea typeface="Calibri" pitchFamily="34" charset="0"/>
                <a:cs typeface="Arial" pitchFamily="34" charset="0"/>
              </a:rPr>
              <a:t>نتيجه</a:t>
            </a:r>
            <a:r>
              <a:rPr lang="ar-SA" sz="2400" dirty="0" smtClean="0">
                <a:latin typeface="Calibri" pitchFamily="34" charset="0"/>
                <a:ea typeface="Calibri" pitchFamily="34" charset="0"/>
                <a:cs typeface="Arial" pitchFamily="34" charset="0"/>
              </a:rPr>
              <a:t> الضعف الذي أصابها خلال الحرب عام 1878م </a:t>
            </a:r>
            <a:r>
              <a:rPr lang="ar-SA" sz="2400" dirty="0" err="1" smtClean="0">
                <a:latin typeface="Calibri" pitchFamily="34" charset="0"/>
                <a:ea typeface="Calibri" pitchFamily="34" charset="0"/>
                <a:cs typeface="Arial" pitchFamily="34" charset="0"/>
              </a:rPr>
              <a:t>و</a:t>
            </a:r>
            <a:r>
              <a:rPr lang="ar-SA" sz="2400" dirty="0" smtClean="0">
                <a:latin typeface="Calibri" pitchFamily="34" charset="0"/>
                <a:ea typeface="Calibri" pitchFamily="34" charset="0"/>
                <a:cs typeface="Arial" pitchFamily="34" charset="0"/>
              </a:rPr>
              <a:t> مع ذلك فان العرض البريطاني قد تم رفضه!</a:t>
            </a:r>
          </a:p>
          <a:p>
            <a:pPr marL="0" marR="0" lvl="0" indent="0" algn="just" defTabSz="914400" rtl="1" eaLnBrk="1" fontAlgn="base" latinLnBrk="0" hangingPunct="1">
              <a:lnSpc>
                <a:spcPct val="100000"/>
              </a:lnSpc>
              <a:spcBef>
                <a:spcPct val="0"/>
              </a:spcBef>
              <a:spcAft>
                <a:spcPct val="0"/>
              </a:spcAft>
              <a:buClrTx/>
              <a:buSzTx/>
              <a:buFontTx/>
              <a:buNone/>
              <a:tabLst/>
            </a:pPr>
            <a:endParaRPr lang="ar-SA" baseline="0" dirty="0" smtClean="0">
              <a:latin typeface="Arial" pitchFamily="34" charset="0"/>
              <a:cs typeface="Arial" pitchFamily="34" charset="0"/>
            </a:endParaRPr>
          </a:p>
          <a:p>
            <a:pPr marL="0" marR="0" lvl="0" indent="0" algn="just" defTabSz="914400" rtl="1"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9201">
                                            <p:txEl>
                                              <p:pRg st="0" end="0"/>
                                            </p:txEl>
                                          </p:spTgt>
                                        </p:tgtEl>
                                        <p:attrNameLst>
                                          <p:attrName>style.visibility</p:attrName>
                                        </p:attrNameLst>
                                      </p:cBhvr>
                                      <p:to>
                                        <p:strVal val="visible"/>
                                      </p:to>
                                    </p:set>
                                    <p:anim calcmode="lin" valueType="num">
                                      <p:cBhvr additive="base">
                                        <p:cTn id="7" dur="500" fill="hold"/>
                                        <p:tgtEl>
                                          <p:spTgt spid="17920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92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9201">
                                            <p:txEl>
                                              <p:pRg st="1" end="1"/>
                                            </p:txEl>
                                          </p:spTgt>
                                        </p:tgtEl>
                                        <p:attrNameLst>
                                          <p:attrName>style.visibility</p:attrName>
                                        </p:attrNameLst>
                                      </p:cBhvr>
                                      <p:to>
                                        <p:strVal val="visible"/>
                                      </p:to>
                                    </p:set>
                                    <p:anim calcmode="lin" valueType="num">
                                      <p:cBhvr additive="base">
                                        <p:cTn id="13" dur="500" fill="hold"/>
                                        <p:tgtEl>
                                          <p:spTgt spid="17920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920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9201">
                                            <p:txEl>
                                              <p:pRg st="2" end="2"/>
                                            </p:txEl>
                                          </p:spTgt>
                                        </p:tgtEl>
                                        <p:attrNameLst>
                                          <p:attrName>style.visibility</p:attrName>
                                        </p:attrNameLst>
                                      </p:cBhvr>
                                      <p:to>
                                        <p:strVal val="visible"/>
                                      </p:to>
                                    </p:set>
                                    <p:anim calcmode="lin" valueType="num">
                                      <p:cBhvr additive="base">
                                        <p:cTn id="19" dur="500" fill="hold"/>
                                        <p:tgtEl>
                                          <p:spTgt spid="17920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920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1"/>
          <p:cNvSpPr>
            <a:spLocks noChangeArrowheads="1"/>
          </p:cNvSpPr>
          <p:nvPr/>
        </p:nvSpPr>
        <p:spPr bwMode="auto">
          <a:xfrm>
            <a:off x="609600" y="1216715"/>
            <a:ext cx="7848600" cy="54322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ar-SA" sz="2400" b="0" i="0" u="none" strike="noStrike" cap="none" normalizeH="0" dirty="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لقد استغلت بريطانيا ضعف السيادة العثمانية على الجزء الخاضع للعثمانيين فاتخذت بريطانيا ذلك ذريعة لانتزاع حق التفتيش البحري في السواحل التابعة لها ,وان تسمح للسفن البريطانية الحربية بالقضاء على الفعاليات البحرية ,بعد ما اتهمت بريطانيا والي البصرة عبدا لله باشا انه وراء استمرار الفعاليات البحرية نتيجة لإتباعه سياسة الإهمال او لا مبالاة</a:t>
            </a:r>
            <a:r>
              <a:rPr lang="ar-SA" sz="2400" dirty="0" smtClean="0">
                <a:latin typeface="Calibri" pitchFamily="34" charset="0"/>
                <a:ea typeface="Calibri" pitchFamily="34" charset="0"/>
                <a:cs typeface="Arial" pitchFamily="34" charset="0"/>
              </a:rPr>
              <a:t>. </a:t>
            </a:r>
          </a:p>
          <a:p>
            <a:pPr lvl="0" algn="just" fontAlgn="base">
              <a:spcBef>
                <a:spcPct val="0"/>
              </a:spcBef>
              <a:spcAft>
                <a:spcPct val="0"/>
              </a:spcAft>
            </a:pPr>
            <a:r>
              <a:rPr lang="ar-SA" sz="2400" dirty="0" smtClean="0">
                <a:latin typeface="Calibri" pitchFamily="34" charset="0"/>
                <a:ea typeface="Calibri" pitchFamily="34" charset="0"/>
                <a:cs typeface="Arial" pitchFamily="34" charset="0"/>
              </a:rPr>
              <a:t>  وتجددت المحاولات العثمانية إزاء البحرين حينما عملت على اتخاذ البحرين مستودعا لتزويد السفن بالفحم , وبذلك تحركت بريطانيا مجددا لاحتواء الموقف وطالبت المقيم البريطاني بعقد اتفاق مع شيخ البحرين وان يمنعه من إنشاء مستودع للفحم العثماني خشية أن يتخذه العثمانيون نواة لتوسيع سلطتهم في البحرين ,ومنع الأسطول العثماني لجزر البحرين، فضلا عن زيارة السفن الفرنسية والأمريكية واليابانية للمنطقة , دفعت هذه العوامل الحكومة البريطانية إلى عقد معاهدة مع البحرين في 22 من كانون الأول 1880م التي عرفت بالاتفاقية الشاملة الأولى ،وكان من أبرز نتائجها إرسال وحدات من الجيش الهندي إلى البحرين التي كان حاكمها يوقع معاهدة غير مشروطة مع البريطانيين</a:t>
            </a: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en-US" sz="9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1249">
                                            <p:txEl>
                                              <p:pRg st="0" end="0"/>
                                            </p:txEl>
                                          </p:spTgt>
                                        </p:tgtEl>
                                        <p:attrNameLst>
                                          <p:attrName>style.visibility</p:attrName>
                                        </p:attrNameLst>
                                      </p:cBhvr>
                                      <p:to>
                                        <p:strVal val="visible"/>
                                      </p:to>
                                    </p:set>
                                    <p:anim calcmode="lin" valueType="num">
                                      <p:cBhvr additive="base">
                                        <p:cTn id="7" dur="500" fill="hold"/>
                                        <p:tgtEl>
                                          <p:spTgt spid="18124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124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1249">
                                            <p:txEl>
                                              <p:pRg st="1" end="1"/>
                                            </p:txEl>
                                          </p:spTgt>
                                        </p:tgtEl>
                                        <p:attrNameLst>
                                          <p:attrName>style.visibility</p:attrName>
                                        </p:attrNameLst>
                                      </p:cBhvr>
                                      <p:to>
                                        <p:strVal val="visible"/>
                                      </p:to>
                                    </p:set>
                                    <p:anim calcmode="lin" valueType="num">
                                      <p:cBhvr additive="base">
                                        <p:cTn id="11" dur="500" fill="hold"/>
                                        <p:tgtEl>
                                          <p:spTgt spid="18124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8124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1249">
                                            <p:txEl>
                                              <p:pRg st="2" end="2"/>
                                            </p:txEl>
                                          </p:spTgt>
                                        </p:tgtEl>
                                        <p:attrNameLst>
                                          <p:attrName>style.visibility</p:attrName>
                                        </p:attrNameLst>
                                      </p:cBhvr>
                                      <p:to>
                                        <p:strVal val="visible"/>
                                      </p:to>
                                    </p:set>
                                    <p:anim calcmode="lin" valueType="num">
                                      <p:cBhvr additive="base">
                                        <p:cTn id="15" dur="500" fill="hold"/>
                                        <p:tgtEl>
                                          <p:spTgt spid="18124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8124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1"/>
          <p:cNvSpPr>
            <a:spLocks noChangeArrowheads="1"/>
          </p:cNvSpPr>
          <p:nvPr/>
        </p:nvSpPr>
        <p:spPr bwMode="auto">
          <a:xfrm>
            <a:off x="304800" y="1077218"/>
            <a:ext cx="83820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endParaRPr lang="ar-SA" sz="2000" dirty="0">
              <a:latin typeface="Calibri" pitchFamily="34" charset="0"/>
              <a:ea typeface="Calibri" pitchFamily="34" charset="0"/>
              <a:cs typeface="Arial" pitchFamily="34" charset="0"/>
            </a:endParaRPr>
          </a:p>
          <a:p>
            <a:pPr marL="0" marR="0" lvl="0" indent="0"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والتي تعتبر بداية للسياسة البريطانية</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الجديدة التي ترمي إلى تقليص النفوذ العثماني .</a:t>
            </a:r>
            <a:endPar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p>
          <a:p>
            <a:pPr marL="0" marR="0" lvl="0" indent="0" algn="just" defTabSz="914400" rtl="1" eaLnBrk="1" fontAlgn="base" latinLnBrk="0" hangingPunct="1">
              <a:lnSpc>
                <a:spcPct val="100000"/>
              </a:lnSpc>
              <a:spcBef>
                <a:spcPct val="0"/>
              </a:spcBef>
              <a:spcAft>
                <a:spcPct val="0"/>
              </a:spcAft>
              <a:buClrTx/>
              <a:buSzTx/>
              <a:buFontTx/>
              <a:buNone/>
              <a:tabLst/>
            </a:pPr>
            <a:r>
              <a:rPr lang="ar-SA" sz="2400" dirty="0" smtClean="0">
                <a:latin typeface="Calibri" pitchFamily="34" charset="0"/>
                <a:ea typeface="Calibri" pitchFamily="34" charset="0"/>
                <a:cs typeface="Arial" pitchFamily="34" charset="0"/>
              </a:rPr>
              <a:t>  </a:t>
            </a:r>
            <a:r>
              <a:rPr lang="ar-SA" sz="2400" dirty="0" smtClean="0">
                <a:latin typeface="Arial" pitchFamily="34" charset="0"/>
                <a:ea typeface="Calibri" pitchFamily="34" charset="0"/>
                <a:cs typeface="Arial" pitchFamily="34" charset="0"/>
              </a:rPr>
              <a:t>أ</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ما بالنسبة إلى الأعمال التي وصفت ب ( القرصنة ) ففي واقع الأمر لا يمكن إنكار حدوث بعض المنافسات بين أفراد القبائل في البحر بخاصة في مواسم صيد اللؤلؤ غير أن بريطانيا بالغت في هذه الأعمال واتخذتها حجة للتدخل في شؤون المنطقة ، وإذا كانت بريطانيا حريصة على تحقيق </a:t>
            </a:r>
            <a:r>
              <a:rPr kumimoji="0" lang="ar-SA" sz="2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الاستقراروالأمن</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lang="ar-SA" sz="2400" dirty="0" smtClean="0">
                <a:latin typeface="Arial" pitchFamily="34" charset="0"/>
                <a:ea typeface="Calibri" pitchFamily="34" charset="0"/>
                <a:cs typeface="Arial" pitchFamily="34" charset="0"/>
              </a:rPr>
              <a:t>في المنطقة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فلماذا لم تمنع المنازعات والقلاقل بين أبناء القبائل العربية في البر , وجوابا على ذلك نقول أن بريطانيا كانت ترغب في السيطرة على مياه الخليج العربي وليس البر , لان مصالحها في هذه المدة تكمن في السيطرة على الملاحة والتجارة ومحاربة آية قوة بحرية قد تنافسها , لان الأمور الداخلية كانت خارج حساباتها آنذاك , وظهر ذلك بوضوح عندما عمدت حكومة الهند على إدخال البحرين بالتزامات جديدة بموجب معاهدة فضلا عن استمرار اهتمامات الدولة العثمانية في المنطقة. </a:t>
            </a:r>
            <a:endPar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2273">
                                            <p:txEl>
                                              <p:pRg st="1" end="1"/>
                                            </p:txEl>
                                          </p:spTgt>
                                        </p:tgtEl>
                                        <p:attrNameLst>
                                          <p:attrName>style.visibility</p:attrName>
                                        </p:attrNameLst>
                                      </p:cBhvr>
                                      <p:to>
                                        <p:strVal val="visible"/>
                                      </p:to>
                                    </p:set>
                                    <p:anim calcmode="lin" valueType="num">
                                      <p:cBhvr additive="base">
                                        <p:cTn id="7" dur="500" fill="hold"/>
                                        <p:tgtEl>
                                          <p:spTgt spid="18227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227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2273">
                                            <p:txEl>
                                              <p:pRg st="2" end="2"/>
                                            </p:txEl>
                                          </p:spTgt>
                                        </p:tgtEl>
                                        <p:attrNameLst>
                                          <p:attrName>style.visibility</p:attrName>
                                        </p:attrNameLst>
                                      </p:cBhvr>
                                      <p:to>
                                        <p:strVal val="visible"/>
                                      </p:to>
                                    </p:set>
                                    <p:anim calcmode="lin" valueType="num">
                                      <p:cBhvr additive="base">
                                        <p:cTn id="13" dur="500" fill="hold"/>
                                        <p:tgtEl>
                                          <p:spTgt spid="18227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227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2273">
                                            <p:txEl>
                                              <p:pRg st="3" end="3"/>
                                            </p:txEl>
                                          </p:spTgt>
                                        </p:tgtEl>
                                        <p:attrNameLst>
                                          <p:attrName>style.visibility</p:attrName>
                                        </p:attrNameLst>
                                      </p:cBhvr>
                                      <p:to>
                                        <p:strVal val="visible"/>
                                      </p:to>
                                    </p:set>
                                    <p:anim calcmode="lin" valueType="num">
                                      <p:cBhvr additive="base">
                                        <p:cTn id="19" dur="500" fill="hold"/>
                                        <p:tgtEl>
                                          <p:spTgt spid="18227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227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
          <p:cNvSpPr>
            <a:spLocks noChangeArrowheads="1"/>
          </p:cNvSpPr>
          <p:nvPr/>
        </p:nvSpPr>
        <p:spPr bwMode="auto">
          <a:xfrm>
            <a:off x="1219200" y="1618566"/>
            <a:ext cx="66294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 كذلك قيامها بعقد</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معاهده اخرى عام 1892م، منعت فيها البحرين من الاتصال باي قوه اجنبيه و عدم التنازل عن أي جزء من الارض بدون موافقه بريطانيا.</a:t>
            </a:r>
            <a:endPar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1" fontAlgn="base" latinLnBrk="0" hangingPunct="1">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just"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ومنذ ذلك الوقت عدت بريطانيا البحرين واقعة تحت الحامية البريطانية والتي أعطت للأخيرة الفرصة في عدم الاكتراث بمطالبة الدولة العثمانية بالبحرين وأية قوة أخرى .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ويظهر مما سبق انه كانت هناك حرب دبلوماسية بين البريطانيين والعثمانيين , تخللها تلويح باستعمال القوة , غير إن هذا النزاع أو الصراع انتهى بعقد معاهدة آذار 1892م التي وضعت البحرين </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تحت الحماية البريطانية                                                </a:t>
            </a:r>
            <a:r>
              <a:rPr kumimoji="0" lang="ar-SA" sz="2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3297">
                                            <p:txEl>
                                              <p:pRg st="2" end="2"/>
                                            </p:txEl>
                                          </p:spTgt>
                                        </p:tgtEl>
                                        <p:attrNameLst>
                                          <p:attrName>style.visibility</p:attrName>
                                        </p:attrNameLst>
                                      </p:cBhvr>
                                      <p:to>
                                        <p:strVal val="visible"/>
                                      </p:to>
                                    </p:set>
                                    <p:anim calcmode="lin" valueType="num">
                                      <p:cBhvr additive="base">
                                        <p:cTn id="7" dur="500" fill="hold"/>
                                        <p:tgtEl>
                                          <p:spTgt spid="18329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329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3297">
                                            <p:txEl>
                                              <p:pRg st="0" end="0"/>
                                            </p:txEl>
                                          </p:spTgt>
                                        </p:tgtEl>
                                        <p:attrNameLst>
                                          <p:attrName>style.visibility</p:attrName>
                                        </p:attrNameLst>
                                      </p:cBhvr>
                                      <p:to>
                                        <p:strVal val="visible"/>
                                      </p:to>
                                    </p:set>
                                    <p:anim calcmode="lin" valueType="num">
                                      <p:cBhvr additive="base">
                                        <p:cTn id="13" dur="500" fill="hold"/>
                                        <p:tgtEl>
                                          <p:spTgt spid="18329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3297">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83297">
                                            <p:txEl>
                                              <p:pRg st="3" end="3"/>
                                            </p:txEl>
                                          </p:spTgt>
                                        </p:tgtEl>
                                        <p:attrNameLst>
                                          <p:attrName>style.visibility</p:attrName>
                                        </p:attrNameLst>
                                      </p:cBhvr>
                                      <p:to>
                                        <p:strVal val="visible"/>
                                      </p:to>
                                    </p:set>
                                    <p:anim calcmode="lin" valueType="num">
                                      <p:cBhvr additive="base">
                                        <p:cTn id="17" dur="500" fill="hold"/>
                                        <p:tgtEl>
                                          <p:spTgt spid="18329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8329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ChangeArrowheads="1"/>
          </p:cNvSpPr>
          <p:nvPr/>
        </p:nvSpPr>
        <p:spPr bwMode="auto">
          <a:xfrm>
            <a:off x="838200" y="967265"/>
            <a:ext cx="7620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accent1"/>
                </a:solidFill>
                <a:effectLst/>
                <a:latin typeface="Calibri" pitchFamily="34" charset="0"/>
                <a:ea typeface="Calibri" pitchFamily="34" charset="0"/>
                <a:cs typeface="Arial" pitchFamily="34" charset="0"/>
              </a:rPr>
              <a:t>ثانياً : محاولات التوسع العثماني في الكويت</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accent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استولى مبارك الصباح في عام 1896م على الحكم في الكويت بعد قتله لاخويه(</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محمد و جراح)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وعلى أثر ذلك صدرت أوامر حكومة الهند إلى الكابتن بيكر قائد السفينة بالتوجه إلى الكويت ليتحرى مسألة</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القضية المذكورة</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كما</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وردت معلومات الى السلطات البريطانيه تفيد بان مبارك كان ما يزال يرفع العلم العثماني، وكان هدف مبارك من رفع العلم هو 1- كسب الوقت </a:t>
            </a:r>
          </a:p>
          <a:p>
            <a:pPr marL="0" marR="0" lvl="0" indent="0" algn="just" defTabSz="914400" rtl="1" eaLnBrk="0" fontAlgn="base" latinLnBrk="0" hangingPunct="0">
              <a:lnSpc>
                <a:spcPct val="100000"/>
              </a:lnSpc>
              <a:spcBef>
                <a:spcPct val="0"/>
              </a:spcBef>
              <a:spcAft>
                <a:spcPct val="0"/>
              </a:spcAft>
              <a:buClrTx/>
              <a:buSzTx/>
              <a:buFontTx/>
              <a:buNone/>
              <a:tabLst/>
            </a:pPr>
            <a:r>
              <a:rPr lang="ar-SA" sz="2400" dirty="0" smtClean="0">
                <a:latin typeface="Arial" pitchFamily="34" charset="0"/>
                <a:ea typeface="Calibri" pitchFamily="34" charset="0"/>
                <a:cs typeface="Arial" pitchFamily="34" charset="0"/>
              </a:rPr>
              <a:t>2</a:t>
            </a:r>
            <a:r>
              <a:rPr kumimoji="0" lang="ar-SA" sz="2400" b="0" i="0" u="none" strike="noStrike" cap="none" normalizeH="0" dirty="0" smtClean="0">
                <a:ln>
                  <a:noFill/>
                </a:ln>
                <a:solidFill>
                  <a:schemeClr val="tx1"/>
                </a:solidFill>
                <a:effectLst/>
                <a:latin typeface="Arial" pitchFamily="34" charset="0"/>
                <a:ea typeface="Calibri" pitchFamily="34" charset="0"/>
                <a:cs typeface="Arial" pitchFamily="34" charset="0"/>
              </a:rPr>
              <a:t>- تهدئه الشعور العام في الكويت لصالحه .  </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بالمقابل كانت الدولة العثمانية تشك بنوايا مبارك وعلاقته ببريطانيا التي ترمي إلى فصل الكويت لذلك عينته قائم مقام في الكويت لمنع أي دولة من الاعتراف باستقلاله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وحدث تحرك بحري آخر على أثر رسالة بعث بها المقيم البريطاني إلى السفينة لورنس بالتوجه إلى الكويت حاملة على متنها المساعد الأول  للمقيم البريطاني السير </a:t>
            </a:r>
            <a:r>
              <a:rPr kumimoji="0" lang="ar-SA" sz="2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كاسكن</a:t>
            </a:r>
            <a:r>
              <a:rPr kumimoji="0" lang="ar-S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عام 1897م , وقد أجرى مقابلتين مع مبارك بحور قائد السفينة لورنس بشأن طلب مبارك الحماية البريطانية على الكويت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22">
                                            <p:txEl>
                                              <p:pRg st="0" end="0"/>
                                            </p:txEl>
                                          </p:spTgt>
                                        </p:tgtEl>
                                        <p:attrNameLst>
                                          <p:attrName>style.visibility</p:attrName>
                                        </p:attrNameLst>
                                      </p:cBhvr>
                                      <p:to>
                                        <p:strVal val="visible"/>
                                      </p:to>
                                    </p:set>
                                    <p:anim calcmode="lin" valueType="num">
                                      <p:cBhvr additive="base">
                                        <p:cTn id="7" dur="500" fill="hold"/>
                                        <p:tgtEl>
                                          <p:spTgt spid="1843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2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4322">
                                            <p:txEl>
                                              <p:pRg st="2" end="2"/>
                                            </p:txEl>
                                          </p:spTgt>
                                        </p:tgtEl>
                                        <p:attrNameLst>
                                          <p:attrName>style.visibility</p:attrName>
                                        </p:attrNameLst>
                                      </p:cBhvr>
                                      <p:to>
                                        <p:strVal val="visible"/>
                                      </p:to>
                                    </p:set>
                                    <p:anim calcmode="lin" valueType="num">
                                      <p:cBhvr additive="base">
                                        <p:cTn id="11" dur="500" fill="hold"/>
                                        <p:tgtEl>
                                          <p:spTgt spid="18432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8432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4322">
                                            <p:txEl>
                                              <p:pRg st="3" end="3"/>
                                            </p:txEl>
                                          </p:spTgt>
                                        </p:tgtEl>
                                        <p:attrNameLst>
                                          <p:attrName>style.visibility</p:attrName>
                                        </p:attrNameLst>
                                      </p:cBhvr>
                                      <p:to>
                                        <p:strVal val="visible"/>
                                      </p:to>
                                    </p:set>
                                    <p:anim calcmode="lin" valueType="num">
                                      <p:cBhvr additive="base">
                                        <p:cTn id="15" dur="500" fill="hold"/>
                                        <p:tgtEl>
                                          <p:spTgt spid="18432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8432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84322">
                                            <p:txEl>
                                              <p:pRg st="4" end="4"/>
                                            </p:txEl>
                                          </p:spTgt>
                                        </p:tgtEl>
                                        <p:attrNameLst>
                                          <p:attrName>style.visibility</p:attrName>
                                        </p:attrNameLst>
                                      </p:cBhvr>
                                      <p:to>
                                        <p:strVal val="visible"/>
                                      </p:to>
                                    </p:set>
                                    <p:anim calcmode="lin" valueType="num">
                                      <p:cBhvr additive="base">
                                        <p:cTn id="19" dur="500" fill="hold"/>
                                        <p:tgtEl>
                                          <p:spTgt spid="18432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2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1"/>
          <p:cNvSpPr>
            <a:spLocks noChangeArrowheads="1"/>
          </p:cNvSpPr>
          <p:nvPr/>
        </p:nvSpPr>
        <p:spPr bwMode="auto">
          <a:xfrm>
            <a:off x="609600" y="969498"/>
            <a:ext cx="78486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240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وفي عام 1899م أبرق اللورد كيرزن إلى المقيم البريطاني لكي يحصل على عقد اتفاقية مع مبارك , وتنفيذاً للمهمة أبحر على متن السفينة لورنس باتجاه الكويت , وتم إبرام الاتفاقية المطلوبة كان أحد بنودها هو عدم استقبال مبارك لأي مبعوث دولة أجنبية.</a:t>
            </a:r>
          </a:p>
          <a:p>
            <a:pPr marL="0" marR="0" lvl="0" indent="0" defTabSz="914400" rtl="1" eaLnBrk="1" fontAlgn="base" latinLnBrk="0" hangingPunct="1">
              <a:lnSpc>
                <a:spcPct val="100000"/>
              </a:lnSpc>
              <a:spcBef>
                <a:spcPct val="0"/>
              </a:spcBef>
              <a:spcAft>
                <a:spcPct val="0"/>
              </a:spcAft>
              <a:buClrTx/>
              <a:buSzTx/>
              <a:buFontTx/>
              <a:buNone/>
              <a:tabLst/>
            </a:pPr>
            <a:r>
              <a:rPr lang="ar-SA" sz="2400" dirty="0" smtClean="0">
                <a:latin typeface="Arial" pitchFamily="34" charset="0"/>
                <a:cs typeface="Arial" pitchFamily="34" charset="0"/>
              </a:rPr>
              <a:t>   ى أثر وصول معلومات للمقيم البريطاني  الخليج العري مفادها أن العثمانيين حاولوا استئجار سفينة بخارية لنقل قوات كبيرة للكويت وبأنهم زادوا قواتهم في البصرة، الذي أدى إلى اعتقاد المقيم البريطاني هناك بأن هجوماً عثمانياً محتملاً على الكويت مرة أخرى، فأمر المقيم البريطاني بالعمل على ضرورة تواجد بحرية مزودة بصلاحيات واسعة لمواجهة أي عدوان محتمل على الكويت.      </a:t>
            </a:r>
          </a:p>
          <a:p>
            <a:pPr marL="0" marR="0" lvl="0" indent="0" defTabSz="914400" rtl="1" eaLnBrk="1" fontAlgn="base" latinLnBrk="0" hangingPunct="1">
              <a:lnSpc>
                <a:spcPct val="100000"/>
              </a:lnSpc>
              <a:spcBef>
                <a:spcPct val="0"/>
              </a:spcBef>
              <a:spcAft>
                <a:spcPct val="0"/>
              </a:spcAft>
              <a:buClrTx/>
              <a:buSzTx/>
              <a:buFontTx/>
              <a:buNone/>
              <a:tabLst/>
            </a:pPr>
            <a:r>
              <a:rPr lang="ar-SA" sz="2400" dirty="0" smtClean="0">
                <a:latin typeface="Arial" pitchFamily="34" charset="0"/>
                <a:cs typeface="Arial" pitchFamily="34" charset="0"/>
              </a:rPr>
              <a:t> وعلى الرغم من إبرام اتفاقية عام 1899م بسرية تامة حرصاً على عدم إثارة الدولة العثمانية والدولة الأوربية المتهمة بالخليج العربي، إلا أن العثمانيين كانوا على علم بهذه الاتفاقية أو على الأقل أنهم شعروا بأن هناك ارتباطاً معيناً بين مبارك وبريطانيا ومن الطبيعي أن يكون ذلك موجهاً ضد سياستهم في الخليج العربي.</a:t>
            </a:r>
            <a:endParaRPr lang="ar-SA" sz="2400" dirty="0">
              <a:latin typeface="Calibri" pitchFamily="34" charset="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5345">
                                            <p:txEl>
                                              <p:pRg st="0" end="0"/>
                                            </p:txEl>
                                          </p:spTgt>
                                        </p:tgtEl>
                                        <p:attrNameLst>
                                          <p:attrName>style.visibility</p:attrName>
                                        </p:attrNameLst>
                                      </p:cBhvr>
                                      <p:to>
                                        <p:strVal val="visible"/>
                                      </p:to>
                                    </p:set>
                                    <p:anim calcmode="lin" valueType="num">
                                      <p:cBhvr additive="base">
                                        <p:cTn id="7" dur="500" fill="hold"/>
                                        <p:tgtEl>
                                          <p:spTgt spid="18534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534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5345">
                                            <p:txEl>
                                              <p:pRg st="1" end="1"/>
                                            </p:txEl>
                                          </p:spTgt>
                                        </p:tgtEl>
                                        <p:attrNameLst>
                                          <p:attrName>style.visibility</p:attrName>
                                        </p:attrNameLst>
                                      </p:cBhvr>
                                      <p:to>
                                        <p:strVal val="visible"/>
                                      </p:to>
                                    </p:set>
                                    <p:anim calcmode="lin" valueType="num">
                                      <p:cBhvr additive="base">
                                        <p:cTn id="13" dur="500" fill="hold"/>
                                        <p:tgtEl>
                                          <p:spTgt spid="18534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534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5345">
                                            <p:txEl>
                                              <p:pRg st="2" end="2"/>
                                            </p:txEl>
                                          </p:spTgt>
                                        </p:tgtEl>
                                        <p:attrNameLst>
                                          <p:attrName>style.visibility</p:attrName>
                                        </p:attrNameLst>
                                      </p:cBhvr>
                                      <p:to>
                                        <p:strVal val="visible"/>
                                      </p:to>
                                    </p:set>
                                    <p:anim calcmode="lin" valueType="num">
                                      <p:cBhvr additive="base">
                                        <p:cTn id="19" dur="500" fill="hold"/>
                                        <p:tgtEl>
                                          <p:spTgt spid="18534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534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ChangeArrowheads="1"/>
          </p:cNvSpPr>
          <p:nvPr/>
        </p:nvSpPr>
        <p:spPr bwMode="auto">
          <a:xfrm>
            <a:off x="925975" y="729734"/>
            <a:ext cx="7315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والواقع تعقدت قضية النزاع حول السيادة على الكويت بين البريطانيين والعثمانيين بظهور عامل جديد في العلاقات</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الدولية لتلك المشيخة، </a:t>
            </a:r>
            <a:r>
              <a:rPr kumimoji="0" lang="ar-SA" sz="2400" b="0" i="0" u="none" strike="noStrike" cap="none" normalizeH="0" dirty="0" err="1" smtClean="0">
                <a:ln>
                  <a:noFill/>
                </a:ln>
                <a:solidFill>
                  <a:schemeClr val="tx1"/>
                </a:solidFill>
                <a:effectLst/>
                <a:latin typeface="Calibri" pitchFamily="34" charset="0"/>
                <a:ea typeface="Calibri" pitchFamily="34" charset="0"/>
                <a:cs typeface="Arial" pitchFamily="34" charset="0"/>
              </a:rPr>
              <a:t>ذ</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تقدمت</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الشركة الألمانية التي عهد إليها ببناء خط سكة جديد بين قونيه وبغداد باقتراح إلى السلطان العثماني حول جعل هذا الخط يمتد إلى نقطة تقع على الخليج العربي , وأعلن السلطان العثماني في عام 1899م منحة امتيازاً لشركة خط حديد الأناضول التي تسيطر عليها ألمانيا ولمد سكة حديد تربط بين قونيه وبغداد ويمتد فرع منها إلى ساحل الخليج العربي , انفردت ألمانيا بالمشروع نظراً لانشغال بريطانيا بحرب البوير1899م.</a:t>
            </a:r>
          </a:p>
          <a:p>
            <a:pPr marL="0" marR="0" lvl="0" indent="0" algn="just" defTabSz="914400" rtl="1" eaLnBrk="0" fontAlgn="base" latinLnBrk="0" hangingPunct="0">
              <a:lnSpc>
                <a:spcPct val="100000"/>
              </a:lnSpc>
              <a:spcBef>
                <a:spcPct val="0"/>
              </a:spcBef>
              <a:spcAft>
                <a:spcPct val="0"/>
              </a:spcAft>
              <a:buClrTx/>
              <a:buSzTx/>
              <a:buFontTx/>
              <a:buNone/>
              <a:tabLst/>
            </a:pPr>
            <a:r>
              <a:rPr lang="ar-SA" sz="2400" dirty="0" smtClean="0">
                <a:latin typeface="Arial"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أصدر المقيم البريطاني ميد أوامره إلى القائد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دنسون</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قائد</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dirty="0" err="1" smtClean="0">
                <a:ln>
                  <a:noFill/>
                </a:ln>
                <a:solidFill>
                  <a:schemeClr val="tx1"/>
                </a:solidFill>
                <a:effectLst/>
                <a:latin typeface="Calibri" pitchFamily="34" charset="0"/>
                <a:ea typeface="Calibri" pitchFamily="34" charset="0"/>
                <a:cs typeface="Arial" pitchFamily="34" charset="0"/>
              </a:rPr>
              <a:t>السفينةبومسون</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بالتحرك إلى مياه الكويت واستخدام أسلوب الضغط والتهديد ضد مبارك , وجاءت هذه الإجراءات على أثر زيارة بعثة ألمانية برئاسة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هرسترش</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إلى الكويت , حيث قابل مبارك البعثة بجفاء ظاهر على الرغم من العروض المغرية التي قدمتها البعثة مقابل إعطائها</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مركزاً في مدينة كاظمة عل رأس خليج الكويت</a:t>
            </a:r>
            <a:r>
              <a:rPr lang="ar-SA" sz="2400" dirty="0" smtClean="0">
                <a:latin typeface="Calibri" pitchFamily="34" charset="0"/>
                <a:ea typeface="Calibri" pitchFamily="34" charset="0"/>
                <a:cs typeface="Arial" pitchFamily="34" charset="0"/>
              </a:rPr>
              <a:t>، </a:t>
            </a:r>
            <a:r>
              <a:rPr lang="ar-SA" sz="2400" dirty="0" err="1" smtClean="0">
                <a:latin typeface="Calibri" pitchFamily="34" charset="0"/>
                <a:ea typeface="Calibri" pitchFamily="34" charset="0"/>
                <a:cs typeface="Arial" pitchFamily="34" charset="0"/>
              </a:rPr>
              <a:t>وأ</a:t>
            </a:r>
            <a:r>
              <a:rPr lang="ar-SA" sz="2400" dirty="0" smtClean="0">
                <a:latin typeface="Calibri" pitchFamily="34" charset="0"/>
                <a:ea typeface="Calibri" pitchFamily="34" charset="0"/>
                <a:cs typeface="Arial" pitchFamily="34" charset="0"/>
              </a:rPr>
              <a:t>، يتنازل لها عن 60 ميلا في </a:t>
            </a:r>
            <a:r>
              <a:rPr lang="ar-SA" sz="2400" dirty="0" err="1" smtClean="0">
                <a:latin typeface="Calibri" pitchFamily="34" charset="0"/>
                <a:ea typeface="Calibri" pitchFamily="34" charset="0"/>
                <a:cs typeface="Arial" pitchFamily="34" charset="0"/>
              </a:rPr>
              <a:t>القة</a:t>
            </a:r>
            <a:r>
              <a:rPr lang="ar-SA" sz="2400" dirty="0" smtClean="0">
                <a:latin typeface="Calibri" pitchFamily="34" charset="0"/>
                <a:ea typeface="Calibri" pitchFamily="34" charset="0"/>
                <a:cs typeface="Arial" pitchFamily="34" charset="0"/>
              </a:rPr>
              <a:t>، الأمر الذي </a:t>
            </a:r>
            <a:r>
              <a:rPr lang="ar-SA" sz="2400" dirty="0" err="1" smtClean="0">
                <a:latin typeface="Calibri" pitchFamily="34" charset="0"/>
                <a:ea typeface="Calibri" pitchFamily="34" charset="0"/>
                <a:cs typeface="Arial" pitchFamily="34" charset="0"/>
              </a:rPr>
              <a:t>حدى</a:t>
            </a:r>
            <a:r>
              <a:rPr lang="ar-SA" sz="2400" dirty="0" smtClean="0">
                <a:latin typeface="Calibri" pitchFamily="34" charset="0"/>
                <a:ea typeface="Calibri" pitchFamily="34" charset="0"/>
                <a:cs typeface="Arial" pitchFamily="34" charset="0"/>
              </a:rPr>
              <a:t> بالسلطان العثماني </a:t>
            </a:r>
            <a:r>
              <a:rPr lang="ar-SA" sz="2400" dirty="0" err="1" smtClean="0">
                <a:latin typeface="Calibri" pitchFamily="34" charset="0"/>
                <a:cs typeface="Arial" pitchFamily="34" charset="0"/>
              </a:rPr>
              <a:t>و</a:t>
            </a:r>
            <a:r>
              <a:rPr lang="ar-SA" sz="2400" dirty="0" smtClean="0">
                <a:latin typeface="Calibri" pitchFamily="34" charset="0"/>
                <a:cs typeface="Arial" pitchFamily="34" charset="0"/>
              </a:rPr>
              <a:t> بضغط من المانيا ان يرغم بريطانيا من الاعتراف</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7394"/>
                                        </p:tgtEl>
                                        <p:attrNameLst>
                                          <p:attrName>style.visibility</p:attrName>
                                        </p:attrNameLst>
                                      </p:cBhvr>
                                      <p:to>
                                        <p:strVal val="visible"/>
                                      </p:to>
                                    </p:set>
                                    <p:anim calcmode="lin" valueType="num">
                                      <p:cBhvr additive="base">
                                        <p:cTn id="7" dur="500" fill="hold"/>
                                        <p:tgtEl>
                                          <p:spTgt spid="187394"/>
                                        </p:tgtEl>
                                        <p:attrNameLst>
                                          <p:attrName>ppt_x</p:attrName>
                                        </p:attrNameLst>
                                      </p:cBhvr>
                                      <p:tavLst>
                                        <p:tav tm="0">
                                          <p:val>
                                            <p:strVal val="#ppt_x"/>
                                          </p:val>
                                        </p:tav>
                                        <p:tav tm="100000">
                                          <p:val>
                                            <p:strVal val="#ppt_x"/>
                                          </p:val>
                                        </p:tav>
                                      </p:tavLst>
                                    </p:anim>
                                    <p:anim calcmode="lin" valueType="num">
                                      <p:cBhvr additive="base">
                                        <p:cTn id="8" dur="500" fill="hold"/>
                                        <p:tgtEl>
                                          <p:spTgt spid="1873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1"/>
          <p:cNvSpPr>
            <a:spLocks noChangeArrowheads="1"/>
          </p:cNvSpPr>
          <p:nvPr/>
        </p:nvSpPr>
        <p:spPr bwMode="auto">
          <a:xfrm>
            <a:off x="533400" y="1085910"/>
            <a:ext cx="8001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lang="ar-SA" sz="2400" dirty="0" smtClean="0">
                <a:latin typeface="Calibri" pitchFamily="34" charset="0"/>
                <a:cs typeface="Arial" pitchFamily="34" charset="0"/>
              </a:rPr>
              <a:t>بتبعيته للدولة العثمانية و هدد بإرسال حمله عسكريه إلى الكويت، إلا أن مبارك رفض الأمر نظرا لاتفاقيه 1899 مع بريطانيا، التي تمنعه من الاتصال </a:t>
            </a:r>
            <a:r>
              <a:rPr lang="ar-SA" sz="2400" dirty="0" err="1" smtClean="0">
                <a:latin typeface="Calibri" pitchFamily="34" charset="0"/>
                <a:cs typeface="Arial" pitchFamily="34" charset="0"/>
              </a:rPr>
              <a:t>باي</a:t>
            </a:r>
            <a:r>
              <a:rPr lang="ar-SA" sz="2400" dirty="0" smtClean="0">
                <a:latin typeface="Calibri" pitchFamily="34" charset="0"/>
                <a:cs typeface="Arial" pitchFamily="34" charset="0"/>
              </a:rPr>
              <a:t> دوله أجنبيه.</a:t>
            </a:r>
            <a:endParaRPr lang="en-US" sz="2400" dirty="0" smtClean="0">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واستمرت الدولة العمانية في محاولتها للسيادة عل الكويت مستغلة</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هزيمة مبارك في معركة الصريف أو الطريفة , لاستعادة نفوذها في الخليج العربي , إذ قام محسن باشا والي البصرة بمحاولة إرسال السفينة العثمانية إلى الكويت لإحراج موقف الحاكم , لكن وقفت القوات العثمانية على مقربة من مدينة الكويت وقام الوالي المذكور بزيارة ودية لمبارك , وقد فشلت مساعيه في السماح للقوات العثمانية بالبقاء في الكويت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اتصل مبارك بقائد السفينة طالباً منه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تجديد الحماية الدائمة</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Char char="•"/>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زيارة المقيم البريطاني كمبال للكويت</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غير أن بريطانيا رفضت هذا الطلب .</a:t>
            </a:r>
            <a:endParaRPr lang="ar-SA" sz="2400" dirty="0">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8417">
                                            <p:txEl>
                                              <p:pRg st="0" end="0"/>
                                            </p:txEl>
                                          </p:spTgt>
                                        </p:tgtEl>
                                        <p:attrNameLst>
                                          <p:attrName>style.visibility</p:attrName>
                                        </p:attrNameLst>
                                      </p:cBhvr>
                                      <p:to>
                                        <p:strVal val="visible"/>
                                      </p:to>
                                    </p:set>
                                    <p:anim calcmode="lin" valueType="num">
                                      <p:cBhvr additive="base">
                                        <p:cTn id="7" dur="500" fill="hold"/>
                                        <p:tgtEl>
                                          <p:spTgt spid="1884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841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8417">
                                            <p:txEl>
                                              <p:pRg st="1" end="1"/>
                                            </p:txEl>
                                          </p:spTgt>
                                        </p:tgtEl>
                                        <p:attrNameLst>
                                          <p:attrName>style.visibility</p:attrName>
                                        </p:attrNameLst>
                                      </p:cBhvr>
                                      <p:to>
                                        <p:strVal val="visible"/>
                                      </p:to>
                                    </p:set>
                                    <p:anim calcmode="lin" valueType="num">
                                      <p:cBhvr additive="base">
                                        <p:cTn id="11" dur="500" fill="hold"/>
                                        <p:tgtEl>
                                          <p:spTgt spid="18841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8841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8417">
                                            <p:txEl>
                                              <p:pRg st="2" end="2"/>
                                            </p:txEl>
                                          </p:spTgt>
                                        </p:tgtEl>
                                        <p:attrNameLst>
                                          <p:attrName>style.visibility</p:attrName>
                                        </p:attrNameLst>
                                      </p:cBhvr>
                                      <p:to>
                                        <p:strVal val="visible"/>
                                      </p:to>
                                    </p:set>
                                    <p:anim calcmode="lin" valueType="num">
                                      <p:cBhvr additive="base">
                                        <p:cTn id="15" dur="500" fill="hold"/>
                                        <p:tgtEl>
                                          <p:spTgt spid="18841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8841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88417">
                                            <p:txEl>
                                              <p:pRg st="3" end="3"/>
                                            </p:txEl>
                                          </p:spTgt>
                                        </p:tgtEl>
                                        <p:attrNameLst>
                                          <p:attrName>style.visibility</p:attrName>
                                        </p:attrNameLst>
                                      </p:cBhvr>
                                      <p:to>
                                        <p:strVal val="visible"/>
                                      </p:to>
                                    </p:set>
                                    <p:anim calcmode="lin" valueType="num">
                                      <p:cBhvr additive="base">
                                        <p:cTn id="19" dur="500" fill="hold"/>
                                        <p:tgtEl>
                                          <p:spTgt spid="18841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841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8417">
                                            <p:txEl>
                                              <p:pRg st="4" end="4"/>
                                            </p:txEl>
                                          </p:spTgt>
                                        </p:tgtEl>
                                        <p:attrNameLst>
                                          <p:attrName>style.visibility</p:attrName>
                                        </p:attrNameLst>
                                      </p:cBhvr>
                                      <p:to>
                                        <p:strVal val="visible"/>
                                      </p:to>
                                    </p:set>
                                    <p:anim calcmode="lin" valueType="num">
                                      <p:cBhvr additive="base">
                                        <p:cTn id="23" dur="500" fill="hold"/>
                                        <p:tgtEl>
                                          <p:spTgt spid="18841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8841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88417">
                                            <p:txEl>
                                              <p:pRg st="5" end="5"/>
                                            </p:txEl>
                                          </p:spTgt>
                                        </p:tgtEl>
                                        <p:attrNameLst>
                                          <p:attrName>style.visibility</p:attrName>
                                        </p:attrNameLst>
                                      </p:cBhvr>
                                      <p:to>
                                        <p:strVal val="visible"/>
                                      </p:to>
                                    </p:set>
                                    <p:anim calcmode="lin" valueType="num">
                                      <p:cBhvr additive="base">
                                        <p:cTn id="27" dur="500" fill="hold"/>
                                        <p:tgtEl>
                                          <p:spTgt spid="18841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8841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143000"/>
            <a:ext cx="6777317" cy="5070629"/>
          </a:xfrm>
        </p:spPr>
        <p:txBody>
          <a:bodyPr>
            <a:normAutofit lnSpcReduction="10000"/>
          </a:bodyPr>
          <a:lstStyle/>
          <a:p>
            <a:pPr marL="0" lvl="0" indent="0" eaLnBrk="0" fontAlgn="base" hangingPunct="0">
              <a:spcBef>
                <a:spcPct val="0"/>
              </a:spcBef>
              <a:spcAft>
                <a:spcPct val="0"/>
              </a:spcAft>
              <a:buClrTx/>
              <a:buSzTx/>
              <a:buNone/>
            </a:pPr>
            <a:r>
              <a:rPr lang="ar-SA" dirty="0" smtClean="0">
                <a:latin typeface="Calibri" pitchFamily="34" charset="0"/>
                <a:cs typeface="Arial" pitchFamily="34" charset="0"/>
              </a:rPr>
              <a:t>و تداركا للموقف اتصل مبارك بقائد السفينة طالبا منه إعلان الحكومة البريطانية بتجديد الحماية الدائمة على الكويت.</a:t>
            </a:r>
          </a:p>
          <a:p>
            <a:pPr marL="0" lvl="0" indent="0" eaLnBrk="0" fontAlgn="base" hangingPunct="0">
              <a:spcBef>
                <a:spcPct val="0"/>
              </a:spcBef>
              <a:spcAft>
                <a:spcPct val="0"/>
              </a:spcAft>
              <a:buClrTx/>
              <a:buSzTx/>
              <a:buNone/>
            </a:pPr>
            <a:endParaRPr lang="ar-SA" dirty="0" smtClean="0">
              <a:solidFill>
                <a:schemeClr val="tx1"/>
              </a:solidFill>
              <a:latin typeface="Calibri" pitchFamily="34" charset="0"/>
              <a:ea typeface="Calibri" pitchFamily="34" charset="0"/>
              <a:cs typeface="Arial" pitchFamily="34" charset="0"/>
            </a:endParaRPr>
          </a:p>
          <a:p>
            <a:pPr marL="0" lvl="0" indent="0" eaLnBrk="0" fontAlgn="base" hangingPunct="0">
              <a:spcBef>
                <a:spcPct val="0"/>
              </a:spcBef>
              <a:spcAft>
                <a:spcPct val="0"/>
              </a:spcAft>
              <a:buClrTx/>
              <a:buSzTx/>
              <a:buNone/>
            </a:pPr>
            <a:r>
              <a:rPr lang="ar-SA" dirty="0" smtClean="0">
                <a:solidFill>
                  <a:schemeClr val="tx1"/>
                </a:solidFill>
                <a:latin typeface="Calibri" pitchFamily="34" charset="0"/>
                <a:ea typeface="Calibri" pitchFamily="34" charset="0"/>
                <a:cs typeface="Arial" pitchFamily="34" charset="0"/>
              </a:rPr>
              <a:t>   و من جهه اخرى اتخذت ترتيبات بحريه أخرى لدعم موقف حاكم الكويت على اثر قيام </a:t>
            </a:r>
            <a:r>
              <a:rPr lang="ar-SA" dirty="0">
                <a:solidFill>
                  <a:schemeClr val="tx1"/>
                </a:solidFill>
                <a:latin typeface="Calibri" pitchFamily="34" charset="0"/>
                <a:ea typeface="Calibri" pitchFamily="34" charset="0"/>
                <a:cs typeface="Arial" pitchFamily="34" charset="0"/>
              </a:rPr>
              <a:t>عبد العزيز الرشيد أمير نجد بإرسال قطعات عسكرية لمحاصرة الكويت </a:t>
            </a:r>
            <a:r>
              <a:rPr lang="ar-SA" dirty="0" smtClean="0">
                <a:solidFill>
                  <a:schemeClr val="tx1"/>
                </a:solidFill>
                <a:latin typeface="Calibri" pitchFamily="34" charset="0"/>
                <a:ea typeface="Calibri" pitchFamily="34" charset="0"/>
                <a:cs typeface="Arial" pitchFamily="34" charset="0"/>
              </a:rPr>
              <a:t>من جهة </a:t>
            </a:r>
            <a:r>
              <a:rPr lang="ar-SA" dirty="0" err="1" smtClean="0">
                <a:solidFill>
                  <a:schemeClr val="tx1"/>
                </a:solidFill>
                <a:latin typeface="Calibri" pitchFamily="34" charset="0"/>
                <a:ea typeface="Calibri" pitchFamily="34" charset="0"/>
                <a:cs typeface="Arial" pitchFamily="34" charset="0"/>
              </a:rPr>
              <a:t>البادة</a:t>
            </a:r>
            <a:r>
              <a:rPr lang="ar-SA" dirty="0" smtClean="0">
                <a:solidFill>
                  <a:schemeClr val="tx1"/>
                </a:solidFill>
                <a:latin typeface="Calibri" pitchFamily="34" charset="0"/>
                <a:ea typeface="Calibri" pitchFamily="34" charset="0"/>
                <a:cs typeface="Arial" pitchFamily="34" charset="0"/>
              </a:rPr>
              <a:t>, بعد ان وصلت انباء عن نيه الدوله العثمانيه بارسال قطعات عسكريه للكويت ايضا ، بالمقابل :</a:t>
            </a:r>
          </a:p>
          <a:p>
            <a:pPr marL="0" lvl="0" indent="0" eaLnBrk="0" fontAlgn="base" hangingPunct="0">
              <a:spcBef>
                <a:spcPct val="0"/>
              </a:spcBef>
              <a:spcAft>
                <a:spcPct val="0"/>
              </a:spcAft>
              <a:buClrTx/>
              <a:buSzTx/>
              <a:buNone/>
            </a:pPr>
            <a:endParaRPr lang="en-US" dirty="0">
              <a:solidFill>
                <a:schemeClr val="tx1"/>
              </a:solidFill>
              <a:latin typeface="Arial" pitchFamily="34" charset="0"/>
              <a:cs typeface="Arial" pitchFamily="34" charset="0"/>
            </a:endParaRPr>
          </a:p>
          <a:p>
            <a:pPr marL="0" lvl="0" indent="0" eaLnBrk="0" fontAlgn="base" hangingPunct="0">
              <a:spcBef>
                <a:spcPct val="0"/>
              </a:spcBef>
              <a:spcAft>
                <a:spcPct val="0"/>
              </a:spcAft>
              <a:buClrTx/>
              <a:buSzTx/>
              <a:buFontTx/>
              <a:buChar char="•"/>
            </a:pPr>
            <a:r>
              <a:rPr lang="ar-SA" dirty="0">
                <a:solidFill>
                  <a:schemeClr val="tx1"/>
                </a:solidFill>
                <a:latin typeface="Calibri" pitchFamily="34" charset="0"/>
                <a:ea typeface="Calibri" pitchFamily="34" charset="0"/>
                <a:cs typeface="Arial" pitchFamily="34" charset="0"/>
              </a:rPr>
              <a:t>حشد مبارك جيشه في منطقة </a:t>
            </a:r>
            <a:r>
              <a:rPr lang="ar-SA" dirty="0" smtClean="0">
                <a:solidFill>
                  <a:schemeClr val="tx1"/>
                </a:solidFill>
                <a:latin typeface="Calibri" pitchFamily="34" charset="0"/>
                <a:ea typeface="Calibri" pitchFamily="34" charset="0"/>
                <a:cs typeface="Arial" pitchFamily="34" charset="0"/>
              </a:rPr>
              <a:t>الجهراء.</a:t>
            </a:r>
            <a:endParaRPr lang="en-US" dirty="0">
              <a:solidFill>
                <a:schemeClr val="tx1"/>
              </a:solidFill>
              <a:latin typeface="Arial" pitchFamily="34" charset="0"/>
              <a:cs typeface="Arial" pitchFamily="34" charset="0"/>
            </a:endParaRPr>
          </a:p>
          <a:p>
            <a:pPr marL="0" lvl="0" indent="0" eaLnBrk="0" fontAlgn="base" hangingPunct="0">
              <a:spcBef>
                <a:spcPct val="0"/>
              </a:spcBef>
              <a:spcAft>
                <a:spcPct val="0"/>
              </a:spcAft>
              <a:buClrTx/>
              <a:buSzTx/>
              <a:buFontTx/>
              <a:buChar char="•"/>
            </a:pPr>
            <a:r>
              <a:rPr lang="ar-SA" dirty="0">
                <a:solidFill>
                  <a:schemeClr val="tx1"/>
                </a:solidFill>
                <a:latin typeface="Calibri" pitchFamily="34" charset="0"/>
                <a:ea typeface="Calibri" pitchFamily="34" charset="0"/>
                <a:cs typeface="Arial" pitchFamily="34" charset="0"/>
              </a:rPr>
              <a:t>كتب إلى المقيم البريطاني بنية عبد العزيز الرشيد حيال </a:t>
            </a:r>
            <a:r>
              <a:rPr lang="ar-SA" dirty="0" smtClean="0">
                <a:solidFill>
                  <a:schemeClr val="tx1"/>
                </a:solidFill>
                <a:latin typeface="Calibri" pitchFamily="34" charset="0"/>
                <a:ea typeface="Calibri" pitchFamily="34" charset="0"/>
                <a:cs typeface="Arial" pitchFamily="34" charset="0"/>
              </a:rPr>
              <a:t>الكويت.</a:t>
            </a:r>
            <a:endParaRPr lang="en-US" dirty="0">
              <a:solidFill>
                <a:schemeClr val="tx1"/>
              </a:solidFill>
              <a:latin typeface="Arial" pitchFamily="34" charset="0"/>
              <a:cs typeface="Arial" pitchFamily="34" charset="0"/>
            </a:endParaRPr>
          </a:p>
          <a:p>
            <a:pPr marL="0" lvl="0" indent="0" eaLnBrk="0" fontAlgn="base" hangingPunct="0">
              <a:spcBef>
                <a:spcPct val="0"/>
              </a:spcBef>
              <a:spcAft>
                <a:spcPct val="0"/>
              </a:spcAft>
              <a:buClrTx/>
              <a:buSzTx/>
              <a:buFontTx/>
              <a:buChar char="•"/>
            </a:pPr>
            <a:r>
              <a:rPr lang="ar-SA" dirty="0">
                <a:solidFill>
                  <a:schemeClr val="tx1"/>
                </a:solidFill>
                <a:latin typeface="Calibri" pitchFamily="34" charset="0"/>
                <a:ea typeface="Calibri" pitchFamily="34" charset="0"/>
                <a:cs typeface="Arial" pitchFamily="34" charset="0"/>
              </a:rPr>
              <a:t>اقترح المقيم البريطاني أن تتوجه السفينة إلى البصرة ويمكنها تتلقى معلومات مبكرة عن نوايا العثمانيين العسكرية تجاه </a:t>
            </a:r>
            <a:r>
              <a:rPr lang="ar-SA" dirty="0" smtClean="0">
                <a:solidFill>
                  <a:schemeClr val="tx1"/>
                </a:solidFill>
                <a:latin typeface="Calibri" pitchFamily="34" charset="0"/>
                <a:ea typeface="Calibri" pitchFamily="34" charset="0"/>
                <a:cs typeface="Arial" pitchFamily="34" charset="0"/>
              </a:rPr>
              <a:t>الكويت. </a:t>
            </a:r>
            <a:endParaRPr lang="en-US" dirty="0">
              <a:solidFill>
                <a:schemeClr val="tx1"/>
              </a:solidFill>
              <a:latin typeface="Arial" pitchFamily="34" charset="0"/>
              <a:cs typeface="Arial" pitchFamily="34" charset="0"/>
            </a:endParaRPr>
          </a:p>
          <a:p>
            <a:pPr marL="0" lvl="0" indent="0" eaLnBrk="0" fontAlgn="base" hangingPunct="0">
              <a:spcBef>
                <a:spcPct val="0"/>
              </a:spcBef>
              <a:spcAft>
                <a:spcPct val="0"/>
              </a:spcAft>
              <a:buClrTx/>
              <a:buSzTx/>
              <a:buFontTx/>
              <a:buChar char="•"/>
            </a:pPr>
            <a:r>
              <a:rPr lang="ar-SA" dirty="0">
                <a:solidFill>
                  <a:schemeClr val="tx1"/>
                </a:solidFill>
                <a:latin typeface="Calibri" pitchFamily="34" charset="0"/>
                <a:ea typeface="Calibri" pitchFamily="34" charset="0"/>
                <a:cs typeface="Arial" pitchFamily="34" charset="0"/>
              </a:rPr>
              <a:t>طالب أيضاً بالدعم </a:t>
            </a:r>
            <a:r>
              <a:rPr lang="ar-SA" dirty="0" smtClean="0">
                <a:solidFill>
                  <a:schemeClr val="tx1"/>
                </a:solidFill>
                <a:latin typeface="Calibri" pitchFamily="34" charset="0"/>
                <a:ea typeface="Calibri" pitchFamily="34" charset="0"/>
                <a:cs typeface="Arial" pitchFamily="34" charset="0"/>
              </a:rPr>
              <a:t>البحري.</a:t>
            </a:r>
            <a:endParaRPr lang="en-US" dirty="0">
              <a:solidFill>
                <a:schemeClr val="tx1"/>
              </a:solidFill>
              <a:latin typeface="Arial" pitchFamily="34" charset="0"/>
              <a:cs typeface="Arial" pitchFamily="34" charset="0"/>
            </a:endParaRPr>
          </a:p>
          <a:p>
            <a:pPr marL="0" lvl="0" indent="0" eaLnBrk="0" fontAlgn="base" hangingPunct="0">
              <a:spcBef>
                <a:spcPct val="0"/>
              </a:spcBef>
              <a:spcAft>
                <a:spcPct val="0"/>
              </a:spcAft>
              <a:buClrTx/>
              <a:buSzTx/>
              <a:buNone/>
            </a:pPr>
            <a:r>
              <a:rPr lang="ar-SA" dirty="0">
                <a:solidFill>
                  <a:schemeClr val="tx1"/>
                </a:solidFill>
                <a:latin typeface="Calibri" pitchFamily="34" charset="0"/>
                <a:ea typeface="Calibri" pitchFamily="34" charset="0"/>
                <a:cs typeface="Arial" pitchFamily="34" charset="0"/>
              </a:rPr>
              <a:t>وقد وافقت حكومة الهند على إعطاء الأوامر للسفينة لمنع تحرك العثمانيين ومجابهة هذا التحرك .</a:t>
            </a:r>
            <a:endParaRPr lang="ar-SA" dirty="0">
              <a:solidFill>
                <a:schemeClr val="tx1"/>
              </a:solidFill>
              <a:latin typeface="Arial" pitchFamily="34" charset="0"/>
              <a:cs typeface="Arial" pitchFamily="34" charset="0"/>
            </a:endParaRPr>
          </a:p>
          <a:p>
            <a:endParaRPr lang="ar-SA" dirty="0"/>
          </a:p>
        </p:txBody>
      </p:sp>
    </p:spTree>
    <p:extLst>
      <p:ext uri="{BB962C8B-B14F-4D97-AF65-F5344CB8AC3E}">
        <p14:creationId xmlns="" xmlns:p14="http://schemas.microsoft.com/office/powerpoint/2010/main" val="40891408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1"/>
          <p:cNvSpPr>
            <a:spLocks noChangeArrowheads="1"/>
          </p:cNvSpPr>
          <p:nvPr/>
        </p:nvSpPr>
        <p:spPr bwMode="auto">
          <a:xfrm>
            <a:off x="428596" y="784830"/>
            <a:ext cx="8258204"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وبعد ان اتخذت التدابير البحريه خولت حكومه الهند باستخدام القوه لصد أي هجوم محتمل من جانبي ابن رشيد أو الدولة العثمانية.علماً أن قائد أسطول الخليج العربي وضع مخططاً للدفاع عن المدينة بعد أن كشفت الأحداث بأن المدينة لا يمكن الدفاع</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عنا إلا عن طريق البحر. و توالت المساعدات البحرية البريطانية لحاكم الكويت .</a:t>
            </a:r>
          </a:p>
          <a:p>
            <a:pPr marL="0" marR="0" lvl="0" indent="0" algn="just" defTabSz="914400" rtl="1" eaLnBrk="0" fontAlgn="base" latinLnBrk="0" hangingPunct="0">
              <a:lnSpc>
                <a:spcPct val="100000"/>
              </a:lnSpc>
              <a:spcBef>
                <a:spcPct val="0"/>
              </a:spcBef>
              <a:spcAft>
                <a:spcPct val="0"/>
              </a:spcAft>
              <a:buClrTx/>
              <a:buSzTx/>
              <a:buFontTx/>
              <a:buNone/>
              <a:tabLst/>
            </a:pPr>
            <a:r>
              <a:rPr lang="ar-SA" sz="2400" dirty="0" smtClean="0">
                <a:latin typeface="Calibri" pitchFamily="34" charset="0"/>
                <a:cs typeface="Arial" pitchFamily="34" charset="0"/>
              </a:rPr>
              <a:t>  واحتج الباب العالي لدى الحكومة البريطانية لمواقف الأخيرة المتشنجة لكن </a:t>
            </a:r>
            <a:r>
              <a:rPr lang="ar-SA" sz="2400" dirty="0" err="1" smtClean="0">
                <a:latin typeface="Calibri" pitchFamily="34" charset="0"/>
                <a:cs typeface="Arial" pitchFamily="34" charset="0"/>
              </a:rPr>
              <a:t>أوكونور</a:t>
            </a:r>
            <a:r>
              <a:rPr lang="ar-SA" sz="2400" dirty="0" smtClean="0">
                <a:latin typeface="Calibri" pitchFamily="34" charset="0"/>
                <a:cs typeface="Arial" pitchFamily="34" charset="0"/>
              </a:rPr>
              <a:t> أكد بن ليس لبريطانيا أي نوايا لإثارة الوضع الحالي في الكويت وأن مثل هذه الإجراءات جاءت لمنع التحركات العثمانية، وإذا أعطى الباب العالي تأكيداً بأنه لن يتدخل في الكويت فإن الوضع سيصبح طبيعياً.</a:t>
            </a: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pitchFamily="34" charset="0"/>
                <a:cs typeface="Arial" pitchFamily="34" charset="0"/>
              </a:rPr>
              <a:t>  وقام العثمانيون مرة</a:t>
            </a:r>
            <a:r>
              <a:rPr kumimoji="0" lang="ar-SA" sz="2400" b="0" i="0" u="none" strike="noStrike" cap="none" normalizeH="0" dirty="0" smtClean="0">
                <a:ln>
                  <a:noFill/>
                </a:ln>
                <a:solidFill>
                  <a:schemeClr val="tx1"/>
                </a:solidFill>
                <a:effectLst/>
                <a:latin typeface="Arial" pitchFamily="34" charset="0"/>
                <a:cs typeface="Arial" pitchFamily="34" charset="0"/>
              </a:rPr>
              <a:t> أخرى بمحاولة جديدة تجاه الكويت في </a:t>
            </a:r>
            <a:r>
              <a:rPr lang="ar-SA" sz="2400" dirty="0" smtClean="0">
                <a:latin typeface="Arial" pitchFamily="34" charset="0"/>
                <a:cs typeface="Arial" pitchFamily="34" charset="0"/>
              </a:rPr>
              <a:t>عام 1901م،بعد تعانهم مع ابن رشيد في الوقت الذي حظرت منه الدولة العثمانية منع وصول أية مؤن للكويت التي كانت تعتمد فيها الأخيرة على البصر في حصولها على المواد الغذائية وإزاء هذا التحرك قامت سفن البحرية البريطانية كالعادة لنجدة حليفهم مبارك.</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 تعرضت</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الكويت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أيضا لهجوم عام 1902 من قبل يوسف بن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عبدالله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آل </a:t>
            </a:r>
            <a:r>
              <a:rPr kumimoji="0" lang="ar-SA" sz="24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براهيم</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 غيره من العرب للاستيلاء على الكويت ، و هنا اسرع المقيم </a:t>
            </a:r>
            <a:r>
              <a:rPr kumimoji="0" lang="ar-SA" sz="2400" b="0" i="0" u="none" strike="noStrike" cap="none" normalizeH="0" baseline="0" smtClean="0">
                <a:ln>
                  <a:noFill/>
                </a:ln>
                <a:solidFill>
                  <a:schemeClr val="tx1"/>
                </a:solidFill>
                <a:effectLst/>
                <a:latin typeface="Calibri" pitchFamily="34" charset="0"/>
                <a:ea typeface="Calibri" pitchFamily="34" charset="0"/>
                <a:cs typeface="Arial" pitchFamily="34" charset="0"/>
              </a:rPr>
              <a:t>البريطاني بإرسال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السفن</a:t>
            </a:r>
            <a:r>
              <a:rPr kumimoji="0" lang="ar-SA" sz="2400" b="0" i="0" u="none" strike="noStrike" cap="none" normalizeH="0" dirty="0" smtClean="0">
                <a:ln>
                  <a:noFill/>
                </a:ln>
                <a:solidFill>
                  <a:schemeClr val="tx1"/>
                </a:solidFill>
                <a:effectLst/>
                <a:latin typeface="Calibri" pitchFamily="34" charset="0"/>
                <a:ea typeface="Calibri" pitchFamily="34" charset="0"/>
                <a:cs typeface="Arial" pitchFamily="34" charset="0"/>
              </a:rPr>
              <a:t> البحرية لنجدته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p>
          <a:p>
            <a:pPr marL="0" marR="0" lvl="0" indent="0"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9441"/>
                                        </p:tgtEl>
                                        <p:attrNameLst>
                                          <p:attrName>style.visibility</p:attrName>
                                        </p:attrNameLst>
                                      </p:cBhvr>
                                      <p:to>
                                        <p:strVal val="visible"/>
                                      </p:to>
                                    </p:set>
                                    <p:anim calcmode="lin" valueType="num">
                                      <p:cBhvr additive="base">
                                        <p:cTn id="7" dur="500" fill="hold"/>
                                        <p:tgtEl>
                                          <p:spTgt spid="189441"/>
                                        </p:tgtEl>
                                        <p:attrNameLst>
                                          <p:attrName>ppt_x</p:attrName>
                                        </p:attrNameLst>
                                      </p:cBhvr>
                                      <p:tavLst>
                                        <p:tav tm="0">
                                          <p:val>
                                            <p:strVal val="#ppt_x"/>
                                          </p:val>
                                        </p:tav>
                                        <p:tav tm="100000">
                                          <p:val>
                                            <p:strVal val="#ppt_x"/>
                                          </p:val>
                                        </p:tav>
                                      </p:tavLst>
                                    </p:anim>
                                    <p:anim calcmode="lin" valueType="num">
                                      <p:cBhvr additive="base">
                                        <p:cTn id="8" dur="500" fill="hold"/>
                                        <p:tgtEl>
                                          <p:spTgt spid="1894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428728" y="1285860"/>
            <a:ext cx="6429388" cy="3046988"/>
          </a:xfrm>
          <a:prstGeom prst="rect">
            <a:avLst/>
          </a:prstGeom>
        </p:spPr>
        <p:txBody>
          <a:bodyPr wrap="square">
            <a:spAutoFit/>
          </a:bodyPr>
          <a:lstStyle/>
          <a:p>
            <a:pPr lvl="0" algn="just" eaLnBrk="0" fontAlgn="base" hangingPunct="0">
              <a:spcBef>
                <a:spcPct val="0"/>
              </a:spcBef>
              <a:spcAft>
                <a:spcPct val="0"/>
              </a:spcAft>
            </a:pPr>
            <a:r>
              <a:rPr lang="ar-SA" dirty="0" smtClean="0">
                <a:latin typeface="Arial" pitchFamily="34" charset="0"/>
                <a:cs typeface="Arial" pitchFamily="34" charset="0"/>
              </a:rPr>
              <a:t>  </a:t>
            </a:r>
            <a:r>
              <a:rPr lang="ar-SA" sz="2400" dirty="0" smtClean="0">
                <a:latin typeface="Arial" pitchFamily="34" charset="0"/>
                <a:cs typeface="Arial" pitchFamily="34" charset="0"/>
              </a:rPr>
              <a:t>وفي عام1904م قامت السفينة البريطانية </a:t>
            </a:r>
            <a:r>
              <a:rPr lang="ar-SA" sz="2400" dirty="0" err="1" smtClean="0">
                <a:latin typeface="Arial" pitchFamily="34" charset="0"/>
                <a:cs typeface="Arial" pitchFamily="34" charset="0"/>
              </a:rPr>
              <a:t>انفسنجيور</a:t>
            </a:r>
            <a:r>
              <a:rPr lang="ar-SA" sz="2400" dirty="0" smtClean="0">
                <a:latin typeface="Arial" pitchFamily="34" charset="0"/>
                <a:cs typeface="Arial" pitchFamily="34" charset="0"/>
              </a:rPr>
              <a:t> بعملية مسح بحري لخليج الكويت واستمر العمل بها حتى عام 1907م استكمالاً للمسح البحري الذي ابتدأ من الجهر على السواحل الشمالية للخليج إلى صفوان وأم قصر على الحدود العثمانية.</a:t>
            </a:r>
          </a:p>
          <a:p>
            <a:pPr lvl="0" algn="just" eaLnBrk="0" fontAlgn="base" hangingPunct="0">
              <a:spcBef>
                <a:spcPct val="0"/>
              </a:spcBef>
              <a:spcAft>
                <a:spcPct val="0"/>
              </a:spcAft>
            </a:pPr>
            <a:endParaRPr lang="ar-SA" sz="2400" dirty="0" smtClean="0">
              <a:latin typeface="Arial" pitchFamily="34" charset="0"/>
              <a:cs typeface="Arial" pitchFamily="34" charset="0"/>
            </a:endParaRPr>
          </a:p>
          <a:p>
            <a:pPr lvl="0" algn="just" eaLnBrk="0" fontAlgn="base" hangingPunct="0">
              <a:spcBef>
                <a:spcPct val="0"/>
              </a:spcBef>
              <a:spcAft>
                <a:spcPct val="0"/>
              </a:spcAft>
            </a:pPr>
            <a:r>
              <a:rPr lang="ar-SA" sz="2400" dirty="0" smtClean="0">
                <a:latin typeface="Arial" pitchFamily="34" charset="0"/>
                <a:cs typeface="Arial" pitchFamily="34" charset="0"/>
              </a:rPr>
              <a:t>  وهكذا يتضح تهافت سفن البحرية البريطانية في الدفاع عن مبارك وبالتالي فرض الهيمنة والحماية البريطانية على الكويت التي لم تستطع التخلص من قيود الاستعمار والتبعية.</a:t>
            </a:r>
          </a:p>
        </p:txBody>
      </p:sp>
    </p:spTree>
  </p:cSld>
  <p:clrMapOvr>
    <a:masterClrMapping/>
  </p:clrMapOvr>
  <p:transition>
    <p:wipe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503</TotalTime>
  <Words>2718</Words>
  <Application>Microsoft Office PowerPoint</Application>
  <PresentationFormat>عرض على الشاشة (3:4)‏</PresentationFormat>
  <Paragraphs>83</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Austin</vt:lpstr>
      <vt:lpstr>الصراع العثماني البريطاني في الخليج العربي. </vt:lpstr>
      <vt:lpstr>المقدمه:</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الصراع العثماني – البريطاني في الخليج العربي .. </dc:title>
  <dc:creator>AC</dc:creator>
  <cp:lastModifiedBy>com</cp:lastModifiedBy>
  <cp:revision>50</cp:revision>
  <dcterms:created xsi:type="dcterms:W3CDTF">2013-03-29T03:05:54Z</dcterms:created>
  <dcterms:modified xsi:type="dcterms:W3CDTF">2013-04-09T21:11:15Z</dcterms:modified>
</cp:coreProperties>
</file>