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6FF2B0A-D8A3-4727-804D-6836926B8453}" type="datetimeFigureOut">
              <a:rPr lang="ar-SA" smtClean="0"/>
              <a:t>03/05/34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4C6FA31-B769-430B-B5CE-C7FB46A68B65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885727" y="2420888"/>
            <a:ext cx="515076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المحاضرة الخامسة </a:t>
            </a:r>
            <a:r>
              <a:rPr lang="ar-SA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عشر :</a:t>
            </a:r>
            <a:endParaRPr lang="ar-SA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607707" y="3212976"/>
            <a:ext cx="59570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تابع المسلمون في اوروبا الشرقية </a:t>
            </a:r>
            <a:endParaRPr lang="ar-SA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64023" y="308257"/>
            <a:ext cx="8164415" cy="62170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None/>
            </a:pPr>
            <a:r>
              <a:rPr lang="ar-SA" sz="2000" b="1" dirty="0" err="1" smtClean="0">
                <a:solidFill>
                  <a:schemeClr val="accent2">
                    <a:lumMod val="75000"/>
                  </a:schemeClr>
                </a:solidFill>
              </a:rPr>
              <a:t>يوغسلافيا :</a:t>
            </a:r>
            <a:r>
              <a:rPr lang="ar-SA" sz="2000" b="1" dirty="0" smtClean="0"/>
              <a:t/>
            </a:r>
            <a:br>
              <a:rPr lang="ar-SA" sz="2000" b="1" dirty="0" smtClean="0"/>
            </a:br>
            <a:r>
              <a:rPr lang="ar-SA" b="1" dirty="0" smtClean="0"/>
              <a:t>جمهورية اتحادية توجد في جنوب وسط اوروبا في الجزء الغربي من </a:t>
            </a:r>
          </a:p>
          <a:p>
            <a:pPr>
              <a:buNone/>
            </a:pPr>
            <a:r>
              <a:rPr lang="ar-SA" b="1" dirty="0" smtClean="0"/>
              <a:t>شبة جزيرة البلقان على الساحل الشرقي لبحر </a:t>
            </a:r>
            <a:r>
              <a:rPr lang="ar-SA" b="1" dirty="0" err="1" smtClean="0"/>
              <a:t>الأدرياتيك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  <a:r>
              <a:rPr lang="ar-SA" b="1" dirty="0" err="1" smtClean="0"/>
              <a:t>وتكتكون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smtClean="0"/>
              <a:t>من ست جمهوريات صغيره </a:t>
            </a:r>
            <a:r>
              <a:rPr lang="ar-SA" b="1" dirty="0" err="1" smtClean="0"/>
              <a:t>هي </a:t>
            </a:r>
            <a:r>
              <a:rPr lang="ar-SA" b="1" dirty="0" smtClean="0"/>
              <a:t>: </a:t>
            </a:r>
            <a:br>
              <a:rPr lang="ar-SA" b="1" dirty="0" smtClean="0"/>
            </a:br>
            <a:r>
              <a:rPr lang="ar-SA" b="1" dirty="0" smtClean="0"/>
              <a:t>صربيا وعاصمتها بلغراد العاصمة الاتحادية الواقعه على نهر </a:t>
            </a:r>
            <a:r>
              <a:rPr lang="ar-SA" b="1" dirty="0" err="1" smtClean="0"/>
              <a:t>الدانوب .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كرواتيا وعاصمتها </a:t>
            </a:r>
            <a:r>
              <a:rPr lang="ar-SA" b="1" dirty="0" err="1" smtClean="0"/>
              <a:t>زغرب</a:t>
            </a:r>
            <a:r>
              <a:rPr lang="ar-SA" b="1" dirty="0" smtClean="0"/>
              <a:t> وسكانها من </a:t>
            </a:r>
            <a:r>
              <a:rPr lang="ar-SA" b="1" dirty="0" err="1" smtClean="0"/>
              <a:t>الكروات .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مقدونيا وعاصمتها </a:t>
            </a:r>
            <a:r>
              <a:rPr lang="ar-SA" b="1" dirty="0" err="1" smtClean="0"/>
              <a:t>سكوبيا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ar-SA" b="1" dirty="0" err="1" smtClean="0"/>
              <a:t>سلفيتيا</a:t>
            </a:r>
            <a:r>
              <a:rPr lang="ar-SA" b="1" dirty="0" smtClean="0"/>
              <a:t> وعاصمتها </a:t>
            </a:r>
            <a:r>
              <a:rPr lang="ar-SA" b="1" dirty="0" err="1" smtClean="0"/>
              <a:t>ليوبليانا</a:t>
            </a:r>
            <a:r>
              <a:rPr lang="ar-SA" b="1" dirty="0" smtClean="0"/>
              <a:t> وتقع في اقصى الشمال </a:t>
            </a:r>
            <a:r>
              <a:rPr lang="ar-SA" b="1" dirty="0" err="1" smtClean="0"/>
              <a:t>الغربي .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ar-SA" b="1" dirty="0" smtClean="0"/>
              <a:t>والجبل الاسود وعاصمتها </a:t>
            </a:r>
            <a:r>
              <a:rPr lang="ar-SA" b="1" dirty="0" err="1" smtClean="0"/>
              <a:t>تتيتو</a:t>
            </a:r>
            <a:r>
              <a:rPr lang="ar-SA" b="1" dirty="0" smtClean="0"/>
              <a:t> جراد وهي اصغر الجمهوريات وفيها </a:t>
            </a:r>
          </a:p>
          <a:p>
            <a:pPr>
              <a:buNone/>
            </a:pPr>
            <a:r>
              <a:rPr lang="ar-SA" b="1" dirty="0" smtClean="0"/>
              <a:t>عدد من الالبان ويضاف الى هذه الجمهوريات اقليمان يتمتعان بالحكم</a:t>
            </a:r>
          </a:p>
          <a:p>
            <a:pPr>
              <a:buNone/>
            </a:pPr>
            <a:r>
              <a:rPr lang="ar-SA" b="1" dirty="0" smtClean="0"/>
              <a:t> الذاتي </a:t>
            </a:r>
            <a:r>
              <a:rPr lang="ar-SA" b="1" dirty="0" err="1" smtClean="0"/>
              <a:t>وهما </a:t>
            </a:r>
            <a:r>
              <a:rPr lang="ar-SA" b="1" dirty="0" smtClean="0"/>
              <a:t>: </a:t>
            </a:r>
            <a:br>
              <a:rPr lang="ar-SA" b="1" dirty="0" smtClean="0"/>
            </a:br>
            <a:r>
              <a:rPr lang="ar-SA" b="1" dirty="0" smtClean="0"/>
              <a:t>كوسوفا </a:t>
            </a:r>
            <a:r>
              <a:rPr lang="ar-SA" b="1" dirty="0" err="1" smtClean="0"/>
              <a:t>وفوجفورينا</a:t>
            </a:r>
            <a:r>
              <a:rPr lang="ar-SA" b="1" dirty="0" smtClean="0"/>
              <a:t> ويتبعان جمهورية </a:t>
            </a:r>
            <a:r>
              <a:rPr lang="ar-SA" b="1" dirty="0" err="1" smtClean="0"/>
              <a:t>صربيا .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ar-SA" b="1" dirty="0" smtClean="0"/>
              <a:t>وتضم البلاد اكثر من عشرين قومية يتكلم كل منها لغة خاصة </a:t>
            </a:r>
            <a:r>
              <a:rPr lang="ar-SA" b="1" dirty="0" err="1" smtClean="0"/>
              <a:t>بة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وقد </a:t>
            </a:r>
          </a:p>
          <a:p>
            <a:pPr>
              <a:buNone/>
            </a:pPr>
            <a:r>
              <a:rPr lang="ar-SA" b="1" dirty="0" smtClean="0"/>
              <a:t>ظهرت هذه الجمهورية في اعقاب الحرب العالمية الاولى في تسوية </a:t>
            </a:r>
          </a:p>
          <a:p>
            <a:pPr>
              <a:buNone/>
            </a:pPr>
            <a:r>
              <a:rPr lang="ar-SA" b="1" dirty="0" err="1" smtClean="0"/>
              <a:t>مابعد</a:t>
            </a:r>
            <a:r>
              <a:rPr lang="ar-SA" b="1" dirty="0" smtClean="0"/>
              <a:t> الحرب </a:t>
            </a:r>
            <a:r>
              <a:rPr lang="ar-SA" b="1" dirty="0" err="1" smtClean="0"/>
              <a:t>بأسم</a:t>
            </a:r>
            <a:r>
              <a:rPr lang="ar-SA" b="1" dirty="0" smtClean="0"/>
              <a:t> مملكة </a:t>
            </a:r>
            <a:r>
              <a:rPr lang="ar-SA" b="1" dirty="0" err="1" smtClean="0"/>
              <a:t>صربيا </a:t>
            </a:r>
            <a:r>
              <a:rPr lang="ar-SA" b="1" dirty="0" smtClean="0"/>
              <a:t>, </a:t>
            </a:r>
            <a:r>
              <a:rPr lang="ar-SA" b="1" dirty="0" err="1" smtClean="0"/>
              <a:t>واحلتها</a:t>
            </a:r>
            <a:r>
              <a:rPr lang="ar-SA" b="1" dirty="0" smtClean="0"/>
              <a:t> الالمان </a:t>
            </a:r>
            <a:r>
              <a:rPr lang="ar-SA" b="1" dirty="0" err="1" smtClean="0"/>
              <a:t>والأيطآبيون</a:t>
            </a:r>
            <a:r>
              <a:rPr lang="ar-SA" b="1" dirty="0" smtClean="0"/>
              <a:t> اثناء </a:t>
            </a:r>
          </a:p>
          <a:p>
            <a:pPr>
              <a:buNone/>
            </a:pPr>
            <a:r>
              <a:rPr lang="ar-SA" b="1" dirty="0" smtClean="0"/>
              <a:t>الحرب العالمية </a:t>
            </a:r>
            <a:r>
              <a:rPr lang="ar-SA" b="1" dirty="0" err="1" smtClean="0"/>
              <a:t>الثانية .</a:t>
            </a:r>
            <a:r>
              <a:rPr lang="ar-SA" b="1" dirty="0" smtClean="0"/>
              <a:t> ثم استقلت بعد هزيمة المانيا واتحدت في</a:t>
            </a:r>
          </a:p>
          <a:p>
            <a:pPr>
              <a:buNone/>
            </a:pPr>
            <a:r>
              <a:rPr lang="ar-SA" b="1" dirty="0" smtClean="0"/>
              <a:t> جمهورية فيدراليه وسيطر الشيوعيون على </a:t>
            </a:r>
            <a:r>
              <a:rPr lang="ar-SA" b="1" dirty="0" err="1" smtClean="0"/>
              <a:t>حكمها </a:t>
            </a:r>
            <a:r>
              <a:rPr lang="ar-SA" b="1" dirty="0" smtClean="0"/>
              <a:t>.ثم اتبعت </a:t>
            </a:r>
          </a:p>
          <a:p>
            <a:pPr>
              <a:buNone/>
            </a:pPr>
            <a:r>
              <a:rPr lang="ar-SA" b="1" dirty="0" smtClean="0"/>
              <a:t>سياسة عدم الانحياز ومصادقة جميع الكتل السياسية </a:t>
            </a:r>
            <a:r>
              <a:rPr lang="ar-SA" b="1" dirty="0" err="1" smtClean="0"/>
              <a:t>العالمية .</a:t>
            </a:r>
            <a:endParaRPr lang="ar-SA" b="1" dirty="0" smtClean="0"/>
          </a:p>
          <a:p>
            <a:pPr>
              <a:buNone/>
            </a:pPr>
            <a:r>
              <a:rPr lang="ar-SA" b="1" dirty="0" smtClean="0"/>
              <a:t> وحكمها </a:t>
            </a:r>
            <a:r>
              <a:rPr lang="ar-SA" b="1" dirty="0" err="1" smtClean="0"/>
              <a:t>الرئيس </a:t>
            </a:r>
            <a:r>
              <a:rPr lang="ar-SA" b="1" dirty="0" smtClean="0"/>
              <a:t>(تيتو) فتره طويلة </a:t>
            </a:r>
            <a:br>
              <a:rPr lang="ar-SA" b="1" dirty="0" smtClean="0"/>
            </a:br>
            <a:r>
              <a:rPr lang="ar-SA" b="1" dirty="0" smtClean="0"/>
              <a:t>وتبلغ مساحة هذه الجمهورية 255804 </a:t>
            </a:r>
            <a:r>
              <a:rPr lang="ar-SA" b="1" dirty="0" err="1" smtClean="0"/>
              <a:t>كم2</a:t>
            </a:r>
            <a:r>
              <a:rPr lang="ar-SA" b="1" dirty="0" smtClean="0"/>
              <a:t> , وعدد سكانها عام </a:t>
            </a:r>
          </a:p>
          <a:p>
            <a:pPr>
              <a:buNone/>
            </a:pPr>
            <a:r>
              <a:rPr lang="ar-SA" b="1" dirty="0" smtClean="0"/>
              <a:t>1401 اكثر من 22 مليون نسمة وعاصمتها </a:t>
            </a:r>
            <a:r>
              <a:rPr lang="ar-SA" b="1" dirty="0" err="1" smtClean="0"/>
              <a:t>بلغراد .</a:t>
            </a:r>
            <a:r>
              <a:rPr lang="ar-SA" b="1" dirty="0" smtClean="0"/>
              <a:t> وصلها الاسلام بعد فتح </a:t>
            </a:r>
          </a:p>
          <a:p>
            <a:pPr>
              <a:buNone/>
            </a:pPr>
            <a:r>
              <a:rPr lang="ar-SA" b="1" dirty="0" smtClean="0"/>
              <a:t>صقلية في</a:t>
            </a:r>
            <a:r>
              <a:rPr lang="ar-SA" dirty="0" smtClean="0"/>
              <a:t> </a:t>
            </a:r>
            <a:r>
              <a:rPr lang="ar-SA" b="1" dirty="0" smtClean="0"/>
              <a:t>القرن الثالث الهجري </a:t>
            </a:r>
            <a:r>
              <a:rPr lang="ar-SA" b="1" dirty="0" err="1" smtClean="0"/>
              <a:t>ولكة</a:t>
            </a:r>
            <a:r>
              <a:rPr lang="ar-SA" b="1" dirty="0" smtClean="0"/>
              <a:t> وصلها بشكل كبير مع الفتح </a:t>
            </a:r>
            <a:r>
              <a:rPr lang="ar-SA" b="1" dirty="0" err="1" smtClean="0"/>
              <a:t>العثماني 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121143" y="260648"/>
            <a:ext cx="8313558" cy="64633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/>
              <a:t>فقد بدأ العثمانيون يتقدمون في هذه البلاد سنة </a:t>
            </a:r>
            <a:r>
              <a:rPr lang="ar-SA" b="1" dirty="0" err="1" smtClean="0"/>
              <a:t>754هـ</a:t>
            </a:r>
            <a:r>
              <a:rPr lang="ar-SA" b="1" dirty="0" smtClean="0"/>
              <a:t>/</a:t>
            </a:r>
            <a:r>
              <a:rPr lang="ar-SA" b="1" dirty="0" err="1" smtClean="0"/>
              <a:t>1353هـم</a:t>
            </a:r>
            <a:r>
              <a:rPr lang="ar-SA" b="1" dirty="0" smtClean="0"/>
              <a:t> , الى </a:t>
            </a:r>
          </a:p>
          <a:p>
            <a:r>
              <a:rPr lang="ar-SA" b="1" dirty="0" smtClean="0"/>
              <a:t>عام </a:t>
            </a:r>
            <a:r>
              <a:rPr lang="ar-SA" b="1" dirty="0" err="1" smtClean="0"/>
              <a:t>856هـ</a:t>
            </a:r>
            <a:r>
              <a:rPr lang="ar-SA" b="1" dirty="0" smtClean="0"/>
              <a:t>/ </a:t>
            </a:r>
            <a:r>
              <a:rPr lang="ar-SA" b="1" dirty="0" err="1" smtClean="0"/>
              <a:t>1452م</a:t>
            </a:r>
            <a:r>
              <a:rPr lang="ar-SA" b="1" dirty="0" smtClean="0"/>
              <a:t> حيث فتحوا بلغراد ولما اشتدت </a:t>
            </a:r>
            <a:r>
              <a:rPr lang="ar-SA" b="1" dirty="0" err="1" smtClean="0"/>
              <a:t>حدة</a:t>
            </a:r>
            <a:r>
              <a:rPr lang="ar-SA" b="1" dirty="0" smtClean="0"/>
              <a:t> الصراع بين المذاهب</a:t>
            </a:r>
          </a:p>
          <a:p>
            <a:r>
              <a:rPr lang="ar-SA" b="1" dirty="0" smtClean="0"/>
              <a:t> النصرانية طلب </a:t>
            </a:r>
            <a:r>
              <a:rPr lang="ar-SA" b="1" dirty="0" err="1" smtClean="0"/>
              <a:t>البنشاق</a:t>
            </a:r>
            <a:r>
              <a:rPr lang="ar-SA" b="1" dirty="0" smtClean="0"/>
              <a:t> – اهل </a:t>
            </a:r>
            <a:r>
              <a:rPr lang="ar-SA" b="1" dirty="0" err="1" smtClean="0"/>
              <a:t>البوسنة </a:t>
            </a:r>
            <a:r>
              <a:rPr lang="ar-SA" b="1" dirty="0" smtClean="0"/>
              <a:t>– </a:t>
            </a:r>
            <a:r>
              <a:rPr lang="ar-SA" b="1" dirty="0" err="1" smtClean="0"/>
              <a:t>مساهدة</a:t>
            </a:r>
            <a:r>
              <a:rPr lang="ar-SA" b="1" dirty="0" smtClean="0"/>
              <a:t> </a:t>
            </a:r>
            <a:r>
              <a:rPr lang="ar-SA" b="1" dirty="0" err="1" smtClean="0"/>
              <a:t>العثمانيين </a:t>
            </a:r>
            <a:r>
              <a:rPr lang="ar-SA" b="1" dirty="0" smtClean="0"/>
              <a:t>, وكان ينتشر</a:t>
            </a:r>
          </a:p>
          <a:p>
            <a:r>
              <a:rPr lang="ar-SA" b="1" dirty="0" smtClean="0"/>
              <a:t> بين </a:t>
            </a:r>
            <a:r>
              <a:rPr lang="ar-SA" b="1" dirty="0" err="1" smtClean="0"/>
              <a:t>البنشاق</a:t>
            </a:r>
            <a:r>
              <a:rPr lang="ar-SA" b="1" dirty="0" smtClean="0"/>
              <a:t> مذهب </a:t>
            </a:r>
            <a:r>
              <a:rPr lang="ar-SA" b="1" dirty="0" err="1" smtClean="0"/>
              <a:t>البوجوميل</a:t>
            </a:r>
            <a:r>
              <a:rPr lang="ar-SA" b="1" dirty="0" smtClean="0"/>
              <a:t> او الكنيسة </a:t>
            </a:r>
            <a:r>
              <a:rPr lang="ar-SA" b="1" dirty="0" err="1" smtClean="0"/>
              <a:t>البنشاقية</a:t>
            </a:r>
            <a:r>
              <a:rPr lang="ar-SA" b="1" dirty="0" smtClean="0"/>
              <a:t> , ويعارض هذا المذهب </a:t>
            </a:r>
          </a:p>
          <a:p>
            <a:r>
              <a:rPr lang="ar-SA" b="1" dirty="0" smtClean="0"/>
              <a:t>المذهب الكاثوليكي والأرثوذكسي على </a:t>
            </a:r>
            <a:r>
              <a:rPr lang="ar-SA" b="1" dirty="0" err="1" smtClean="0"/>
              <a:t>السواء </a:t>
            </a:r>
            <a:r>
              <a:rPr lang="ar-SA" b="1" dirty="0" smtClean="0"/>
              <a:t>, فليس </a:t>
            </a:r>
            <a:r>
              <a:rPr lang="ar-SA" b="1" dirty="0" err="1" smtClean="0"/>
              <a:t>فية</a:t>
            </a:r>
            <a:r>
              <a:rPr lang="ar-SA" b="1" dirty="0" smtClean="0"/>
              <a:t> تقديس البشر </a:t>
            </a:r>
          </a:p>
          <a:p>
            <a:r>
              <a:rPr lang="ar-SA" b="1" dirty="0" err="1" smtClean="0"/>
              <a:t>والتعميد </a:t>
            </a:r>
            <a:r>
              <a:rPr lang="ar-SA" b="1" dirty="0" smtClean="0"/>
              <a:t>, وذلك بتأثير من </a:t>
            </a:r>
            <a:r>
              <a:rPr lang="ar-SA" b="1" dirty="0" err="1" smtClean="0"/>
              <a:t>الأسلام</a:t>
            </a:r>
            <a:r>
              <a:rPr lang="ar-SA" b="1" dirty="0" smtClean="0"/>
              <a:t> , فكان </a:t>
            </a:r>
            <a:r>
              <a:rPr lang="ar-SA" b="1" dirty="0" err="1" smtClean="0"/>
              <a:t>البنشاق</a:t>
            </a:r>
            <a:r>
              <a:rPr lang="ar-SA" b="1" dirty="0" smtClean="0"/>
              <a:t> مهيئين لقبول </a:t>
            </a:r>
            <a:r>
              <a:rPr lang="ar-SA" b="1" dirty="0" err="1" smtClean="0"/>
              <a:t>الأسلام</a:t>
            </a:r>
            <a:r>
              <a:rPr lang="ar-SA" b="1" dirty="0" smtClean="0"/>
              <a:t> تقدم</a:t>
            </a:r>
          </a:p>
          <a:p>
            <a:r>
              <a:rPr lang="ar-SA" b="1" dirty="0" smtClean="0"/>
              <a:t> السلطان محمد الفاتح لنجدة </a:t>
            </a:r>
            <a:r>
              <a:rPr lang="ar-SA" b="1" dirty="0" err="1" smtClean="0"/>
              <a:t>البنشاق</a:t>
            </a:r>
            <a:r>
              <a:rPr lang="ar-SA" b="1" dirty="0" smtClean="0"/>
              <a:t> سنة 868/</a:t>
            </a:r>
            <a:r>
              <a:rPr lang="ar-SA" b="1" dirty="0" err="1" smtClean="0"/>
              <a:t>1453م</a:t>
            </a:r>
            <a:r>
              <a:rPr lang="ar-SA" b="1" dirty="0" smtClean="0"/>
              <a:t> ففتح البلاد وحسم </a:t>
            </a:r>
          </a:p>
          <a:p>
            <a:r>
              <a:rPr lang="ar-SA" b="1" dirty="0" smtClean="0"/>
              <a:t>الصراع بين المذاهب </a:t>
            </a:r>
            <a:r>
              <a:rPr lang="ar-SA" b="1" dirty="0" err="1" smtClean="0"/>
              <a:t>النصرانية </a:t>
            </a:r>
            <a:r>
              <a:rPr lang="ar-SA" b="1" dirty="0" smtClean="0"/>
              <a:t>, وأصبحت البلاد جزءا من دار </a:t>
            </a:r>
            <a:r>
              <a:rPr lang="ar-SA" b="1" dirty="0" err="1" smtClean="0"/>
              <a:t>الاسلام </a:t>
            </a:r>
            <a:r>
              <a:rPr lang="ar-SA" b="1" dirty="0" smtClean="0"/>
              <a:t>, </a:t>
            </a:r>
            <a:r>
              <a:rPr lang="ar-SA" b="1" dirty="0" err="1" smtClean="0"/>
              <a:t>وشيدو</a:t>
            </a:r>
            <a:endParaRPr lang="ar-SA" b="1" dirty="0" smtClean="0"/>
          </a:p>
          <a:p>
            <a:r>
              <a:rPr lang="ar-SA" b="1" dirty="0" smtClean="0"/>
              <a:t> المدن ذات الطابع الاسلامي </a:t>
            </a:r>
            <a:r>
              <a:rPr lang="ar-SA" b="1" dirty="0" err="1" smtClean="0"/>
              <a:t>واشهرها </a:t>
            </a:r>
            <a:r>
              <a:rPr lang="ar-SA" b="1" dirty="0" smtClean="0"/>
              <a:t>: </a:t>
            </a:r>
            <a:r>
              <a:rPr lang="ar-SA" b="1" dirty="0" err="1" smtClean="0"/>
              <a:t>سيراجيفو</a:t>
            </a:r>
            <a:r>
              <a:rPr lang="ar-SA" b="1" dirty="0" smtClean="0"/>
              <a:t> أو </a:t>
            </a:r>
            <a:r>
              <a:rPr lang="ar-SA" b="1" dirty="0" err="1" smtClean="0"/>
              <a:t>بشناق</a:t>
            </a:r>
            <a:r>
              <a:rPr lang="ar-SA" b="1" dirty="0" smtClean="0"/>
              <a:t> سراي وعندما </a:t>
            </a:r>
          </a:p>
          <a:p>
            <a:r>
              <a:rPr lang="ar-SA" b="1" dirty="0" smtClean="0"/>
              <a:t>ضعفت الدولة العثمانية استولت النمسا على مناطق </a:t>
            </a:r>
            <a:r>
              <a:rPr lang="ar-SA" b="1" dirty="0" err="1" smtClean="0"/>
              <a:t>عديده</a:t>
            </a:r>
            <a:r>
              <a:rPr lang="ar-SA" b="1" dirty="0" smtClean="0"/>
              <a:t> من </a:t>
            </a:r>
            <a:r>
              <a:rPr lang="ar-SA" b="1" dirty="0" err="1" smtClean="0"/>
              <a:t>يوغسلافيا ,</a:t>
            </a:r>
            <a:endParaRPr lang="ar-SA" b="1" dirty="0" smtClean="0"/>
          </a:p>
          <a:p>
            <a:r>
              <a:rPr lang="ar-SA" b="1" dirty="0" smtClean="0"/>
              <a:t> واستقل بعضها مثل الجبل الاسود </a:t>
            </a:r>
            <a:r>
              <a:rPr lang="ar-SA" b="1" dirty="0" err="1" smtClean="0"/>
              <a:t>وصربيا </a:t>
            </a:r>
            <a:r>
              <a:rPr lang="ar-SA" b="1" dirty="0" smtClean="0"/>
              <a:t>, واضطرت الدولة العثمانية الى</a:t>
            </a:r>
          </a:p>
          <a:p>
            <a:r>
              <a:rPr lang="ar-SA" b="1" dirty="0" smtClean="0"/>
              <a:t> التخلي عن إدارة البوسنة والهرسك سنة </a:t>
            </a:r>
            <a:r>
              <a:rPr lang="ar-SA" b="1" dirty="0" err="1" smtClean="0"/>
              <a:t>1295هـ</a:t>
            </a:r>
            <a:r>
              <a:rPr lang="ar-SA" b="1" dirty="0" smtClean="0"/>
              <a:t>/ 1878 م لإمبراطورية</a:t>
            </a:r>
          </a:p>
          <a:p>
            <a:r>
              <a:rPr lang="ar-SA" b="1" dirty="0" smtClean="0"/>
              <a:t> النمسا </a:t>
            </a:r>
            <a:r>
              <a:rPr lang="ar-SA" b="1" dirty="0" err="1" smtClean="0"/>
              <a:t>والمجر .</a:t>
            </a:r>
            <a:r>
              <a:rPr lang="ar-SA" b="1" dirty="0" smtClean="0"/>
              <a:t> في المؤتمر الذي عقد في برلين عام </a:t>
            </a:r>
            <a:r>
              <a:rPr lang="ar-SA" b="1" dirty="0" err="1" smtClean="0"/>
              <a:t>1878م</a:t>
            </a:r>
            <a:r>
              <a:rPr lang="ar-SA" b="1" dirty="0" smtClean="0"/>
              <a:t> من الدول</a:t>
            </a:r>
          </a:p>
          <a:p>
            <a:r>
              <a:rPr lang="ar-SA" b="1" dirty="0" smtClean="0"/>
              <a:t> الكبرى الأوروبية ثم ضمتها النمسا الى </a:t>
            </a:r>
            <a:r>
              <a:rPr lang="ar-SA" b="1" dirty="0" err="1" smtClean="0"/>
              <a:t>امبراطوريتها .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وفي صربيا وعاصمتها </a:t>
            </a:r>
            <a:r>
              <a:rPr lang="ar-SA" b="1" dirty="0" err="1" smtClean="0"/>
              <a:t>سيراجفو</a:t>
            </a:r>
            <a:r>
              <a:rPr lang="ar-SA" b="1" dirty="0" smtClean="0"/>
              <a:t> كانت شراره الجرب العالمية </a:t>
            </a:r>
            <a:r>
              <a:rPr lang="ar-SA" b="1" dirty="0" err="1" smtClean="0"/>
              <a:t>الأولى 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وعندنا اغتال طالب صربي ولي عهد </a:t>
            </a:r>
            <a:r>
              <a:rPr lang="ar-SA" b="1" dirty="0" err="1" smtClean="0"/>
              <a:t>النمسا </a:t>
            </a:r>
            <a:r>
              <a:rPr lang="ar-SA" b="1" dirty="0" smtClean="0"/>
              <a:t>(</a:t>
            </a:r>
            <a:r>
              <a:rPr lang="ar-SA" b="1" dirty="0" err="1" smtClean="0"/>
              <a:t>الأرشيدوق</a:t>
            </a:r>
            <a:r>
              <a:rPr lang="ar-SA" b="1" dirty="0" smtClean="0"/>
              <a:t> </a:t>
            </a:r>
            <a:r>
              <a:rPr lang="ar-SA" b="1" dirty="0" err="1" smtClean="0"/>
              <a:t>فريناند</a:t>
            </a:r>
            <a:r>
              <a:rPr lang="ar-SA" b="1" dirty="0" smtClean="0"/>
              <a:t> </a:t>
            </a:r>
            <a:r>
              <a:rPr lang="ar-SA" b="1" dirty="0" err="1" smtClean="0"/>
              <a:t>) .</a:t>
            </a:r>
            <a:r>
              <a:rPr lang="ar-SA" b="1" dirty="0" smtClean="0"/>
              <a:t> وزوجته </a:t>
            </a:r>
          </a:p>
          <a:p>
            <a:r>
              <a:rPr lang="ar-SA" b="1" dirty="0" smtClean="0"/>
              <a:t>اثناء زيارته لمدينة </a:t>
            </a:r>
            <a:r>
              <a:rPr lang="ar-SA" b="1" dirty="0" err="1" smtClean="0"/>
              <a:t>سيراجيفو</a:t>
            </a:r>
            <a:r>
              <a:rPr lang="ar-SA" b="1" dirty="0" smtClean="0"/>
              <a:t> عام </a:t>
            </a:r>
            <a:r>
              <a:rPr lang="ar-SA" b="1" dirty="0" err="1" smtClean="0"/>
              <a:t>1337هـ</a:t>
            </a:r>
            <a:r>
              <a:rPr lang="ar-SA" b="1" dirty="0" smtClean="0"/>
              <a:t> /1914 وبعد الحرب العالمية الأولى </a:t>
            </a:r>
          </a:p>
          <a:p>
            <a:r>
              <a:rPr lang="ar-SA" b="1" dirty="0" smtClean="0"/>
              <a:t>ظهرت مملكة </a:t>
            </a:r>
            <a:r>
              <a:rPr lang="ar-SA" b="1" dirty="0" err="1" smtClean="0"/>
              <a:t>صريبا</a:t>
            </a:r>
            <a:r>
              <a:rPr lang="ar-SA" b="1" dirty="0" smtClean="0"/>
              <a:t> ثم ظهرت جمهورية يوغسلافيا بعد الحرب العالمية الثانية</a:t>
            </a:r>
          </a:p>
          <a:p>
            <a:r>
              <a:rPr lang="ar-SA" b="1" dirty="0" smtClean="0"/>
              <a:t> تحت الحكم </a:t>
            </a:r>
            <a:r>
              <a:rPr lang="ar-SA" b="1" dirty="0" err="1" smtClean="0"/>
              <a:t>الشيوعي .</a:t>
            </a:r>
            <a:r>
              <a:rPr lang="ar-SA" b="1" dirty="0" smtClean="0"/>
              <a:t> بعد ان هدم الاتحاد السوفيتي الانظمة </a:t>
            </a:r>
            <a:r>
              <a:rPr lang="ar-SA" b="1" dirty="0" err="1" smtClean="0"/>
              <a:t>وأقآم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دكتاتورية طبقة </a:t>
            </a:r>
            <a:r>
              <a:rPr lang="ar-SA" b="1" dirty="0" err="1" smtClean="0"/>
              <a:t>العمال .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b="1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3761" y="1628800"/>
            <a:ext cx="8066631" cy="45243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None/>
            </a:pPr>
            <a:r>
              <a:rPr lang="ar-SA" b="1" dirty="0" smtClean="0"/>
              <a:t>تعرض المسلمون لموجات قاسية من الاضطهاد في عهد الحكم النمساوي </a:t>
            </a:r>
          </a:p>
          <a:p>
            <a:pPr>
              <a:buNone/>
            </a:pPr>
            <a:r>
              <a:rPr lang="ar-SA" b="1" dirty="0" err="1" smtClean="0"/>
              <a:t>الصليبي </a:t>
            </a:r>
            <a:r>
              <a:rPr lang="ar-SA" b="1" dirty="0" smtClean="0"/>
              <a:t>, والى عمليات </a:t>
            </a:r>
            <a:r>
              <a:rPr lang="ar-SA" b="1" dirty="0" err="1" smtClean="0"/>
              <a:t>التنصير .</a:t>
            </a:r>
            <a:r>
              <a:rPr lang="ar-SA" b="1" dirty="0" smtClean="0"/>
              <a:t> فهاجر العديد منهم فرارا بدينهم الى تركيا</a:t>
            </a:r>
          </a:p>
          <a:p>
            <a:pPr>
              <a:buNone/>
            </a:pPr>
            <a:r>
              <a:rPr lang="ar-SA" b="1" dirty="0" smtClean="0"/>
              <a:t> والبلاد </a:t>
            </a:r>
            <a:r>
              <a:rPr lang="ar-SA" b="1" dirty="0" err="1" smtClean="0"/>
              <a:t>الأسلامية</a:t>
            </a:r>
            <a:r>
              <a:rPr lang="ar-SA" b="1" dirty="0" smtClean="0"/>
              <a:t>  الأخرى سنة 1297/</a:t>
            </a:r>
            <a:r>
              <a:rPr lang="ar-SA" b="1" dirty="0" err="1" smtClean="0"/>
              <a:t>1879م.</a:t>
            </a:r>
            <a:r>
              <a:rPr lang="ar-SA" b="1" dirty="0" smtClean="0"/>
              <a:t> وقامت النمسا بتجهيز أعداد </a:t>
            </a:r>
          </a:p>
          <a:p>
            <a:pPr>
              <a:buNone/>
            </a:pPr>
            <a:r>
              <a:rPr lang="ar-SA" b="1" dirty="0" smtClean="0"/>
              <a:t>كبيره من الكاثوليك النصارى الى </a:t>
            </a:r>
            <a:r>
              <a:rPr lang="ar-SA" b="1" dirty="0" err="1" smtClean="0"/>
              <a:t>البوسنة </a:t>
            </a:r>
            <a:r>
              <a:rPr lang="ar-SA" b="1" dirty="0" smtClean="0"/>
              <a:t>, وتعرضت المساجد الى </a:t>
            </a:r>
            <a:r>
              <a:rPr lang="ar-SA" b="1" dirty="0" err="1" smtClean="0"/>
              <a:t>الهدم .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smtClean="0"/>
              <a:t>وثار المسلمون ضد الحكم النمساوي بزعامة رئيسهم علي فهمي </a:t>
            </a:r>
            <a:r>
              <a:rPr lang="ar-SA" b="1" dirty="0" err="1" smtClean="0"/>
              <a:t>جانيش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smtClean="0"/>
              <a:t>عام 1318 </a:t>
            </a:r>
            <a:r>
              <a:rPr lang="ar-SA" b="1" dirty="0" err="1" smtClean="0"/>
              <a:t>هـ .</a:t>
            </a:r>
            <a:r>
              <a:rPr lang="ar-SA" b="1" dirty="0" smtClean="0"/>
              <a:t> وانضم اليهم </a:t>
            </a:r>
            <a:r>
              <a:rPr lang="ar-SA" b="1" dirty="0" err="1" smtClean="0"/>
              <a:t>الأرنوذكس</a:t>
            </a:r>
            <a:r>
              <a:rPr lang="ar-SA" b="1" dirty="0" smtClean="0"/>
              <a:t> ونجحوا في الحصول على الحكم </a:t>
            </a:r>
          </a:p>
          <a:p>
            <a:pPr>
              <a:buNone/>
            </a:pPr>
            <a:r>
              <a:rPr lang="ar-SA" b="1" dirty="0" smtClean="0"/>
              <a:t>الذاتي في الأمور الدينية عام 1327 هـ وعندما ظهرت دولة الصرب بمساعده</a:t>
            </a:r>
          </a:p>
          <a:p>
            <a:pPr>
              <a:buNone/>
            </a:pPr>
            <a:r>
              <a:rPr lang="ar-SA" b="1" dirty="0" smtClean="0"/>
              <a:t> </a:t>
            </a:r>
            <a:r>
              <a:rPr lang="ar-SA" b="1" dirty="0" err="1" smtClean="0"/>
              <a:t>روسيا </a:t>
            </a:r>
            <a:r>
              <a:rPr lang="ar-SA" b="1" dirty="0" smtClean="0"/>
              <a:t>, استبشر المسلمون للتخلص من الاستعمار </a:t>
            </a:r>
            <a:r>
              <a:rPr lang="ar-SA" b="1" dirty="0" err="1" smtClean="0"/>
              <a:t>النمساوي </a:t>
            </a:r>
            <a:r>
              <a:rPr lang="ar-SA" b="1" dirty="0" smtClean="0"/>
              <a:t>, ولكن </a:t>
            </a:r>
          </a:p>
          <a:p>
            <a:pPr>
              <a:buNone/>
            </a:pPr>
            <a:r>
              <a:rPr lang="ar-SA" b="1" dirty="0" smtClean="0"/>
              <a:t>الأرثوذكس غدروا بهم بعد </a:t>
            </a:r>
            <a:r>
              <a:rPr lang="ar-SA" b="1" dirty="0" err="1" smtClean="0"/>
              <a:t>الأستقلال</a:t>
            </a:r>
            <a:r>
              <a:rPr lang="ar-SA" b="1" dirty="0" smtClean="0"/>
              <a:t> , وتحت شعار </a:t>
            </a:r>
            <a:r>
              <a:rPr lang="ar-SA" b="1" dirty="0" err="1" smtClean="0"/>
              <a:t>الأصلاح</a:t>
            </a:r>
            <a:r>
              <a:rPr lang="ar-SA" b="1" dirty="0" smtClean="0"/>
              <a:t> الزراعي </a:t>
            </a:r>
            <a:r>
              <a:rPr lang="ar-SA" b="1" dirty="0" err="1" smtClean="0"/>
              <a:t>أخذو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smtClean="0"/>
              <a:t>أراضيهم الزراعيه وسلموها </a:t>
            </a:r>
            <a:r>
              <a:rPr lang="ar-SA" b="1" dirty="0" err="1" smtClean="0"/>
              <a:t>للأرثوذكس .</a:t>
            </a:r>
            <a:r>
              <a:rPr lang="ar-SA" b="1" dirty="0" smtClean="0"/>
              <a:t> </a:t>
            </a:r>
            <a:r>
              <a:rPr lang="ar-SA" b="1" dirty="0" err="1" smtClean="0"/>
              <a:t>واستمرو</a:t>
            </a:r>
            <a:r>
              <a:rPr lang="ar-SA" b="1" dirty="0" smtClean="0"/>
              <a:t> كالنمسا في أسلوب </a:t>
            </a:r>
          </a:p>
          <a:p>
            <a:pPr>
              <a:buNone/>
            </a:pPr>
            <a:r>
              <a:rPr lang="ar-SA" b="1" dirty="0" smtClean="0"/>
              <a:t>تهجير المسلمين وإغلاق مدارسهم ومساجدهم فقد كان في مدينة</a:t>
            </a:r>
          </a:p>
          <a:p>
            <a:pPr>
              <a:buNone/>
            </a:pPr>
            <a:r>
              <a:rPr lang="ar-SA" b="1" dirty="0" smtClean="0"/>
              <a:t> بلغراد </a:t>
            </a:r>
            <a:r>
              <a:rPr lang="ar-SA" b="1" dirty="0" err="1" smtClean="0"/>
              <a:t>270مسجدا</a:t>
            </a:r>
            <a:r>
              <a:rPr lang="ar-SA" b="1" dirty="0" smtClean="0"/>
              <a:t> والعديد من المدارس </a:t>
            </a:r>
            <a:r>
              <a:rPr lang="ar-SA" b="1" dirty="0" err="1" smtClean="0"/>
              <a:t>الأسلامية</a:t>
            </a:r>
            <a:r>
              <a:rPr lang="ar-SA" b="1" dirty="0" smtClean="0"/>
              <a:t> </a:t>
            </a:r>
            <a:r>
              <a:rPr lang="ar-SA" b="1" dirty="0" err="1" smtClean="0"/>
              <a:t>و270كتابا</a:t>
            </a:r>
            <a:r>
              <a:rPr lang="ar-SA" b="1" dirty="0" smtClean="0"/>
              <a:t> (مدارس</a:t>
            </a:r>
          </a:p>
          <a:p>
            <a:pPr>
              <a:buNone/>
            </a:pPr>
            <a:r>
              <a:rPr lang="ar-SA" b="1" dirty="0" smtClean="0"/>
              <a:t> </a:t>
            </a:r>
            <a:r>
              <a:rPr lang="ar-SA" b="1" dirty="0" err="1" smtClean="0"/>
              <a:t>دينية </a:t>
            </a:r>
            <a:r>
              <a:rPr lang="ar-SA" b="1" dirty="0" smtClean="0"/>
              <a:t>) زمن الحكم </a:t>
            </a:r>
            <a:r>
              <a:rPr lang="ar-SA" b="1" dirty="0" err="1" smtClean="0"/>
              <a:t>الأسلامي</a:t>
            </a:r>
            <a:r>
              <a:rPr lang="ar-SA" b="1" dirty="0" smtClean="0"/>
              <a:t> , فقضى على هذه المدارس وهدمت</a:t>
            </a:r>
          </a:p>
          <a:p>
            <a:pPr>
              <a:buNone/>
            </a:pPr>
            <a:r>
              <a:rPr lang="ar-SA" b="1" dirty="0" smtClean="0"/>
              <a:t> المساجد لتقام مكانها الفنادق والمسارح بعد انحسار الحكم </a:t>
            </a:r>
            <a:r>
              <a:rPr lang="ar-SA" b="1" dirty="0" err="1" smtClean="0"/>
              <a:t>الأسلامي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smtClean="0"/>
              <a:t>والبرلمان اليوغسلافي اليوم على انقاض </a:t>
            </a:r>
            <a:r>
              <a:rPr lang="ar-SA" b="1" dirty="0" err="1" smtClean="0"/>
              <a:t>مسجد </a:t>
            </a:r>
            <a:r>
              <a:rPr lang="ar-SA" b="1" dirty="0" smtClean="0"/>
              <a:t>(بتار) وكان أجمل </a:t>
            </a:r>
          </a:p>
          <a:p>
            <a:pPr>
              <a:buNone/>
            </a:pPr>
            <a:r>
              <a:rPr lang="ar-SA" b="1" dirty="0" smtClean="0"/>
              <a:t>مساجدها بني </a:t>
            </a:r>
            <a:r>
              <a:rPr lang="ar-SA" b="1" dirty="0" err="1" smtClean="0"/>
              <a:t>عآم828هـ</a:t>
            </a:r>
            <a:r>
              <a:rPr lang="ar-SA" b="1" dirty="0" smtClean="0"/>
              <a:t>/1521 </a:t>
            </a:r>
            <a:r>
              <a:rPr lang="ar-SA" b="1" dirty="0" err="1" smtClean="0"/>
              <a:t>م .</a:t>
            </a:r>
            <a:endParaRPr lang="ar-SA" b="1" dirty="0"/>
          </a:p>
        </p:txBody>
      </p:sp>
      <p:sp>
        <p:nvSpPr>
          <p:cNvPr id="3" name="مستطيل 2"/>
          <p:cNvSpPr/>
          <p:nvPr/>
        </p:nvSpPr>
        <p:spPr>
          <a:xfrm>
            <a:off x="3851920" y="764704"/>
            <a:ext cx="41520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أحوال </a:t>
            </a:r>
            <a:r>
              <a:rPr lang="ar-SA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المسلمين </a:t>
            </a:r>
            <a:r>
              <a:rPr lang="ar-SA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ar-SA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217576" y="332656"/>
            <a:ext cx="8372869" cy="646330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buNone/>
            </a:pPr>
            <a:r>
              <a:rPr lang="ar-SA" b="1" dirty="0" smtClean="0"/>
              <a:t>ومن حركات المقاومة التي </a:t>
            </a:r>
            <a:r>
              <a:rPr lang="ar-SA" b="1" dirty="0" err="1" smtClean="0"/>
              <a:t>تظمها</a:t>
            </a:r>
            <a:r>
              <a:rPr lang="ar-SA" b="1" dirty="0" smtClean="0"/>
              <a:t> </a:t>
            </a:r>
            <a:r>
              <a:rPr lang="ar-SA" b="1" dirty="0" err="1" smtClean="0"/>
              <a:t>المسلمون </a:t>
            </a:r>
            <a:r>
              <a:rPr lang="ar-SA" b="1" dirty="0" smtClean="0"/>
              <a:t>: الحزب </a:t>
            </a:r>
            <a:r>
              <a:rPr lang="ar-SA" b="1" dirty="0" err="1" smtClean="0"/>
              <a:t>الأسلامي</a:t>
            </a:r>
            <a:r>
              <a:rPr lang="ar-SA" b="1" dirty="0" smtClean="0"/>
              <a:t> برئاسة</a:t>
            </a:r>
          </a:p>
          <a:p>
            <a:pPr>
              <a:buNone/>
            </a:pPr>
            <a:r>
              <a:rPr lang="ar-SA" b="1" dirty="0" smtClean="0"/>
              <a:t>لدكتور محمد عام </a:t>
            </a:r>
            <a:r>
              <a:rPr lang="ar-SA" b="1" dirty="0" err="1" smtClean="0"/>
              <a:t>1338هـ</a:t>
            </a:r>
            <a:r>
              <a:rPr lang="ar-SA" b="1" dirty="0" smtClean="0"/>
              <a:t> </a:t>
            </a:r>
            <a:br>
              <a:rPr lang="ar-SA" b="1" dirty="0" smtClean="0"/>
            </a:br>
            <a:r>
              <a:rPr lang="ar-SA" b="1" dirty="0" smtClean="0"/>
              <a:t>وعندما قامت الحرب العالمية </a:t>
            </a:r>
            <a:r>
              <a:rPr lang="ar-SA" b="1" dirty="0" err="1" smtClean="0"/>
              <a:t>الثانية </a:t>
            </a:r>
            <a:r>
              <a:rPr lang="ar-SA" b="1" dirty="0" smtClean="0"/>
              <a:t>, وقعت مذابح بين المسلمين والأرثوذكس </a:t>
            </a:r>
          </a:p>
          <a:p>
            <a:pPr>
              <a:buNone/>
            </a:pPr>
            <a:r>
              <a:rPr lang="ar-SA" b="1" dirty="0" smtClean="0"/>
              <a:t>من جهة وبين الكاثوليك من جهة </a:t>
            </a:r>
            <a:r>
              <a:rPr lang="ar-SA" b="1" dirty="0" err="1" smtClean="0"/>
              <a:t>ثانية .</a:t>
            </a:r>
            <a:r>
              <a:rPr lang="ar-SA" b="1" dirty="0" smtClean="0"/>
              <a:t> ثم تسلم الشيوعيون الحكم بعد الحرب </a:t>
            </a:r>
          </a:p>
          <a:p>
            <a:pPr>
              <a:buNone/>
            </a:pPr>
            <a:r>
              <a:rPr lang="ar-SA" b="1" dirty="0" err="1" smtClean="0"/>
              <a:t>بزعامة </a:t>
            </a:r>
            <a:r>
              <a:rPr lang="ar-SA" b="1" dirty="0" smtClean="0"/>
              <a:t>(تيتو) وكعادتهم </a:t>
            </a:r>
            <a:r>
              <a:rPr lang="ar-SA" b="1" dirty="0" err="1" smtClean="0"/>
              <a:t>قامو</a:t>
            </a:r>
            <a:r>
              <a:rPr lang="ar-SA" b="1" dirty="0" smtClean="0"/>
              <a:t> بمذابح </a:t>
            </a:r>
            <a:r>
              <a:rPr lang="ar-SA" b="1" dirty="0" err="1" smtClean="0"/>
              <a:t>كثيره</a:t>
            </a:r>
            <a:r>
              <a:rPr lang="ar-SA" b="1" dirty="0" smtClean="0"/>
              <a:t> ضد المسلمين وبتهديم مساجدهم</a:t>
            </a:r>
          </a:p>
          <a:p>
            <a:pPr>
              <a:buNone/>
            </a:pPr>
            <a:r>
              <a:rPr lang="ar-SA" b="1" dirty="0" smtClean="0"/>
              <a:t> , وأغلقت بقايا المدارس الدينية وأبيد 14 الف مسلم بعد الحرب مباشرة وقتل</a:t>
            </a:r>
          </a:p>
          <a:p>
            <a:pPr>
              <a:buNone/>
            </a:pPr>
            <a:r>
              <a:rPr lang="ar-SA" b="1" dirty="0" smtClean="0"/>
              <a:t> عدد من العلماء والزعماء المسلمين فقتل فضيلة الشيخ عصمت </a:t>
            </a:r>
            <a:r>
              <a:rPr lang="ar-SA" b="1" dirty="0" err="1" smtClean="0"/>
              <a:t>منقنتيش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smtClean="0"/>
              <a:t>مفتي </a:t>
            </a:r>
            <a:r>
              <a:rPr lang="ar-SA" b="1" dirty="0" err="1" smtClean="0"/>
              <a:t>كرواتيا </a:t>
            </a:r>
            <a:r>
              <a:rPr lang="ar-SA" b="1" dirty="0" smtClean="0"/>
              <a:t>, والعالم الشيخ مصطفى </a:t>
            </a:r>
            <a:r>
              <a:rPr lang="ar-SA" b="1" dirty="0" err="1" smtClean="0"/>
              <a:t>يوصولاجيتش</a:t>
            </a:r>
            <a:r>
              <a:rPr lang="ar-SA" b="1" dirty="0" smtClean="0"/>
              <a:t> , وحكم </a:t>
            </a:r>
            <a:r>
              <a:rPr lang="ar-SA" b="1" dirty="0" err="1" smtClean="0"/>
              <a:t>بالأنشغال</a:t>
            </a:r>
            <a:endParaRPr lang="ar-SA" b="1" dirty="0" smtClean="0"/>
          </a:p>
          <a:p>
            <a:pPr>
              <a:buNone/>
            </a:pPr>
            <a:r>
              <a:rPr lang="ar-SA" b="1" dirty="0" smtClean="0"/>
              <a:t> </a:t>
            </a:r>
            <a:r>
              <a:rPr lang="ar-SA" b="1" dirty="0" err="1" smtClean="0"/>
              <a:t>الشاقه</a:t>
            </a:r>
            <a:r>
              <a:rPr lang="ar-SA" b="1" dirty="0" smtClean="0"/>
              <a:t> على 12 عالما بعد محاكمة صورية في مدينة </a:t>
            </a:r>
            <a:r>
              <a:rPr lang="ar-SA" b="1" dirty="0" err="1" smtClean="0"/>
              <a:t>سيراجيفو</a:t>
            </a:r>
            <a:r>
              <a:rPr lang="ar-SA" b="1" dirty="0" smtClean="0"/>
              <a:t> مددا مختلفة</a:t>
            </a:r>
          </a:p>
          <a:p>
            <a:pPr>
              <a:buNone/>
            </a:pPr>
            <a:r>
              <a:rPr lang="ar-SA" b="1" dirty="0" smtClean="0"/>
              <a:t> منهم الشيخ </a:t>
            </a:r>
            <a:r>
              <a:rPr lang="ar-SA" b="1" dirty="0" err="1" smtClean="0"/>
              <a:t>دوراجا</a:t>
            </a:r>
            <a:r>
              <a:rPr lang="ar-SA" b="1" dirty="0" smtClean="0"/>
              <a:t> شيخ علماء البوسنة </a:t>
            </a:r>
            <a:r>
              <a:rPr lang="ar-SA" b="1" dirty="0" err="1" smtClean="0"/>
              <a:t>والهرسك </a:t>
            </a:r>
            <a:r>
              <a:rPr lang="ar-SA" b="1" dirty="0" smtClean="0"/>
              <a:t>, والشيخ </a:t>
            </a:r>
            <a:r>
              <a:rPr lang="ar-SA" b="1" dirty="0" err="1" smtClean="0"/>
              <a:t>عبدالله</a:t>
            </a:r>
            <a:endParaRPr lang="ar-SA" b="1" dirty="0" smtClean="0"/>
          </a:p>
          <a:p>
            <a:pPr>
              <a:buNone/>
            </a:pPr>
            <a:r>
              <a:rPr lang="ar-SA" b="1" dirty="0" smtClean="0"/>
              <a:t> </a:t>
            </a:r>
            <a:r>
              <a:rPr lang="ar-SA" b="1" dirty="0" err="1" smtClean="0"/>
              <a:t>دروبسيوفيتش</a:t>
            </a:r>
            <a:r>
              <a:rPr lang="ar-SA" b="1" dirty="0" smtClean="0"/>
              <a:t> وكلاهما من علماء الأزهر </a:t>
            </a:r>
            <a:r>
              <a:rPr lang="ar-SA" b="1" dirty="0" err="1" smtClean="0"/>
              <a:t>الشريف .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smtClean="0"/>
              <a:t>ونشرت جريده </a:t>
            </a:r>
            <a:r>
              <a:rPr lang="en-US" b="1" dirty="0" err="1" smtClean="0"/>
              <a:t>novadole</a:t>
            </a:r>
            <a:r>
              <a:rPr lang="en-US" b="1" dirty="0" smtClean="0"/>
              <a:t> </a:t>
            </a:r>
            <a:r>
              <a:rPr lang="ar-SA" b="1" dirty="0" smtClean="0"/>
              <a:t> الصادره في </a:t>
            </a:r>
            <a:r>
              <a:rPr lang="ar-SA" b="1" dirty="0" err="1" smtClean="0"/>
              <a:t>سيراجيفو</a:t>
            </a:r>
            <a:r>
              <a:rPr lang="ar-SA" b="1" dirty="0" smtClean="0"/>
              <a:t> بتاريخ 23 مارس سنة</a:t>
            </a:r>
          </a:p>
          <a:p>
            <a:pPr>
              <a:buNone/>
            </a:pPr>
            <a:r>
              <a:rPr lang="ar-SA" b="1" dirty="0" smtClean="0"/>
              <a:t> 1946 م قانونا </a:t>
            </a:r>
            <a:r>
              <a:rPr lang="ar-SA" b="1" dirty="0" err="1" smtClean="0"/>
              <a:t>بألغاء</a:t>
            </a:r>
            <a:r>
              <a:rPr lang="ar-SA" b="1" dirty="0" smtClean="0"/>
              <a:t> المحاكم الشرعيه في </a:t>
            </a:r>
            <a:r>
              <a:rPr lang="ar-SA" b="1" dirty="0" err="1" smtClean="0"/>
              <a:t>يوغسلافيا .</a:t>
            </a:r>
            <a:r>
              <a:rPr lang="ar-SA" b="1" dirty="0" smtClean="0"/>
              <a:t> فكانت خطة تيتو ان </a:t>
            </a:r>
          </a:p>
          <a:p>
            <a:pPr>
              <a:buNone/>
            </a:pPr>
            <a:r>
              <a:rPr lang="ar-SA" b="1" dirty="0" smtClean="0"/>
              <a:t>يقضي على جيل كامل من </a:t>
            </a:r>
            <a:r>
              <a:rPr lang="ar-SA" b="1" dirty="0" err="1" smtClean="0"/>
              <a:t>المسلمين </a:t>
            </a:r>
            <a:r>
              <a:rPr lang="ar-SA" b="1" dirty="0" smtClean="0"/>
              <a:t>, ومارست اجهزة الاعلام الشيوعيه </a:t>
            </a:r>
          </a:p>
          <a:p>
            <a:pPr>
              <a:buNone/>
            </a:pPr>
            <a:r>
              <a:rPr lang="ar-SA" b="1" dirty="0" smtClean="0"/>
              <a:t>الدعاية ضد </a:t>
            </a:r>
            <a:r>
              <a:rPr lang="ar-SA" b="1" dirty="0" err="1" smtClean="0"/>
              <a:t>الاسلام </a:t>
            </a:r>
            <a:r>
              <a:rPr lang="ar-SA" b="1" dirty="0" smtClean="0"/>
              <a:t>.حيث ان تيتو كان قد تتلمذ على اليهودي موسى </a:t>
            </a:r>
            <a:r>
              <a:rPr lang="ar-SA" b="1" dirty="0" err="1" smtClean="0"/>
              <a:t>بيجاده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smtClean="0"/>
              <a:t>وبعد استقرار الأوضاع وهجرات كثير من المسلمين اخذ المسلمون الذين بقوا </a:t>
            </a:r>
          </a:p>
          <a:p>
            <a:pPr>
              <a:buNone/>
            </a:pPr>
            <a:r>
              <a:rPr lang="ar-SA" b="1" dirty="0" smtClean="0"/>
              <a:t>تحت الحكم الشيوعي يستردون كيانهم بعد سلسة </a:t>
            </a:r>
            <a:r>
              <a:rPr lang="ar-SA" b="1" dirty="0" err="1" smtClean="0"/>
              <a:t>الأضطهادات</a:t>
            </a:r>
            <a:r>
              <a:rPr lang="ar-SA" b="1" dirty="0" smtClean="0"/>
              <a:t> التي </a:t>
            </a:r>
          </a:p>
          <a:p>
            <a:pPr>
              <a:buNone/>
            </a:pPr>
            <a:r>
              <a:rPr lang="ar-SA" b="1" dirty="0" smtClean="0"/>
              <a:t>استمرت حتى عام </a:t>
            </a:r>
            <a:r>
              <a:rPr lang="ar-SA" b="1" dirty="0" err="1" smtClean="0"/>
              <a:t>1393هـ</a:t>
            </a:r>
            <a:r>
              <a:rPr lang="ar-SA" b="1" dirty="0" smtClean="0"/>
              <a:t>/1973 م حيث بدأ </a:t>
            </a:r>
            <a:r>
              <a:rPr lang="ar-SA" b="1" dirty="0" err="1" smtClean="0"/>
              <a:t>الأنفراج</a:t>
            </a:r>
            <a:r>
              <a:rPr lang="ar-SA" b="1" dirty="0" smtClean="0"/>
              <a:t> فاعترفت الدولة</a:t>
            </a:r>
          </a:p>
          <a:p>
            <a:pPr>
              <a:buNone/>
            </a:pPr>
            <a:r>
              <a:rPr lang="ar-SA" b="1" dirty="0" smtClean="0"/>
              <a:t> بكيانهم في هذا العام وقامت جمهورية اسلامية في البوسنة </a:t>
            </a:r>
            <a:r>
              <a:rPr lang="ar-SA" b="1" dirty="0" err="1" smtClean="0"/>
              <a:t>والهرسك ,</a:t>
            </a:r>
            <a:r>
              <a:rPr lang="ar-SA" b="1" dirty="0" smtClean="0"/>
              <a:t> </a:t>
            </a:r>
          </a:p>
          <a:p>
            <a:pPr>
              <a:buNone/>
            </a:pPr>
            <a:r>
              <a:rPr lang="ar-SA" b="1" dirty="0" smtClean="0"/>
              <a:t>شكل المسلمون اغلبها </a:t>
            </a:r>
            <a:r>
              <a:rPr lang="ar-SA" b="1" dirty="0" err="1" smtClean="0"/>
              <a:t>واصبحت</a:t>
            </a:r>
            <a:r>
              <a:rPr lang="ar-SA" b="1" dirty="0" smtClean="0"/>
              <a:t> لهم حرية التعبد </a:t>
            </a:r>
            <a:r>
              <a:rPr lang="ar-SA" b="1" dirty="0" err="1" smtClean="0"/>
              <a:t>وأقامة</a:t>
            </a:r>
            <a:r>
              <a:rPr lang="ar-SA" b="1" dirty="0" smtClean="0"/>
              <a:t> المساجد وبناء </a:t>
            </a:r>
          </a:p>
          <a:p>
            <a:pPr>
              <a:buNone/>
            </a:pPr>
            <a:r>
              <a:rPr lang="ar-SA" b="1" dirty="0" smtClean="0"/>
              <a:t>المدارس وشراء الكتب </a:t>
            </a:r>
            <a:r>
              <a:rPr lang="ar-SA" b="1" dirty="0" err="1" smtClean="0"/>
              <a:t>الأسلامية</a:t>
            </a:r>
            <a:r>
              <a:rPr lang="ar-SA" b="1" dirty="0" smtClean="0"/>
              <a:t> وكذلك نشرها وأعيدت لهم بعض </a:t>
            </a:r>
          </a:p>
          <a:p>
            <a:pPr>
              <a:buNone/>
            </a:pPr>
            <a:r>
              <a:rPr lang="ar-SA" b="1" dirty="0" smtClean="0"/>
              <a:t>مساجدهم </a:t>
            </a:r>
            <a:r>
              <a:rPr lang="ar-SA" b="1" dirty="0" err="1" smtClean="0"/>
              <a:t>ومدارسهم .</a:t>
            </a:r>
            <a:r>
              <a:rPr lang="ar-SA" b="1" dirty="0" smtClean="0"/>
              <a:t>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6521" y="793735"/>
            <a:ext cx="8053871" cy="313932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/>
              <a:t>وتحاول الحكومة الشيوعيه الحالية ان تضع العراقيل امام المسلمين </a:t>
            </a:r>
            <a:r>
              <a:rPr lang="ar-SA" b="1" dirty="0" err="1" smtClean="0"/>
              <a:t>وذلك :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بعدم </a:t>
            </a:r>
            <a:r>
              <a:rPr lang="ar-SA" b="1" dirty="0" err="1" smtClean="0"/>
              <a:t>أتاحة</a:t>
            </a:r>
            <a:r>
              <a:rPr lang="ar-SA" b="1" dirty="0" smtClean="0"/>
              <a:t> الفرصة لهم </a:t>
            </a:r>
            <a:r>
              <a:rPr lang="ar-SA" b="1" dirty="0" err="1" smtClean="0"/>
              <a:t>للألتحاق</a:t>
            </a:r>
            <a:r>
              <a:rPr lang="ar-SA" b="1" dirty="0" smtClean="0"/>
              <a:t> بالمناصب الحكومية </a:t>
            </a:r>
            <a:r>
              <a:rPr lang="ar-SA" b="1" dirty="0" err="1" smtClean="0"/>
              <a:t>الأدآرية</a:t>
            </a:r>
            <a:r>
              <a:rPr lang="ar-SA" b="1" dirty="0" smtClean="0"/>
              <a:t> او الاقتصادية</a:t>
            </a:r>
          </a:p>
          <a:p>
            <a:r>
              <a:rPr lang="ar-SA" b="1" dirty="0" smtClean="0"/>
              <a:t> أو الجيش ورفع نسبة </a:t>
            </a:r>
            <a:r>
              <a:rPr lang="ar-SA" b="1" dirty="0" err="1" smtClean="0"/>
              <a:t>البطآلة</a:t>
            </a:r>
            <a:r>
              <a:rPr lang="ar-SA" b="1" dirty="0" smtClean="0"/>
              <a:t> </a:t>
            </a:r>
            <a:r>
              <a:rPr lang="ar-SA" b="1" dirty="0" err="1" smtClean="0"/>
              <a:t>بينهم </a:t>
            </a:r>
            <a:r>
              <a:rPr lang="ar-SA" b="1" dirty="0" smtClean="0"/>
              <a:t>, وممارسة التمييز العنصري ووصف</a:t>
            </a:r>
          </a:p>
          <a:p>
            <a:r>
              <a:rPr lang="ar-SA" b="1" dirty="0" smtClean="0"/>
              <a:t> وسائل الأعلام للمسلمين بالتطرف والتعصب والعنف دون ان يملك </a:t>
            </a:r>
          </a:p>
          <a:p>
            <a:r>
              <a:rPr lang="ar-SA" b="1" dirty="0" smtClean="0"/>
              <a:t>المسلمون وسائل الرد وقد تزايد عدد المعتقلين المسلمين في السنوات</a:t>
            </a:r>
          </a:p>
          <a:p>
            <a:r>
              <a:rPr lang="ar-SA" b="1" dirty="0" smtClean="0"/>
              <a:t> </a:t>
            </a:r>
            <a:r>
              <a:rPr lang="ar-SA" b="1" dirty="0" err="1" smtClean="0"/>
              <a:t>الاخيره</a:t>
            </a:r>
            <a:r>
              <a:rPr lang="ar-SA" b="1" dirty="0" smtClean="0"/>
              <a:t> ممن طالبو بالحرية الخاصة في الشؤون الدينية للمسلمين وخاصة </a:t>
            </a:r>
          </a:p>
          <a:p>
            <a:r>
              <a:rPr lang="ar-SA" b="1" dirty="0" smtClean="0"/>
              <a:t>في اقليم كوسوفا الألباني كما تعرض المسلمون للمذابح في البوسنة </a:t>
            </a:r>
          </a:p>
          <a:p>
            <a:r>
              <a:rPr lang="ar-SA" b="1" dirty="0" smtClean="0"/>
              <a:t>والهرسك ولعمليات الاغتصاب التي لم يشهد لها التاريخ مثيلا على يد</a:t>
            </a:r>
          </a:p>
          <a:p>
            <a:r>
              <a:rPr lang="ar-SA" b="1" dirty="0" smtClean="0"/>
              <a:t> القوات الصربية بعد انهيار </a:t>
            </a:r>
            <a:r>
              <a:rPr lang="ar-SA" b="1" dirty="0" err="1" smtClean="0"/>
              <a:t>الوحده</a:t>
            </a:r>
            <a:r>
              <a:rPr lang="ar-SA" b="1" dirty="0" smtClean="0"/>
              <a:t> </a:t>
            </a:r>
            <a:r>
              <a:rPr lang="ar-SA" b="1" dirty="0" err="1" smtClean="0"/>
              <a:t>السوغسلافية</a:t>
            </a:r>
            <a:r>
              <a:rPr lang="ar-SA" b="1" dirty="0" smtClean="0"/>
              <a:t> عام </a:t>
            </a:r>
            <a:r>
              <a:rPr lang="ar-SA" b="1" dirty="0" err="1" smtClean="0"/>
              <a:t>1413هـ</a:t>
            </a:r>
            <a:endParaRPr lang="ar-SA" b="1" dirty="0" smtClean="0"/>
          </a:p>
          <a:p>
            <a:r>
              <a:rPr lang="ar-SA" b="1" dirty="0" smtClean="0"/>
              <a:t> </a:t>
            </a:r>
            <a:r>
              <a:rPr lang="ar-SA" b="1" dirty="0" err="1" smtClean="0"/>
              <a:t>/1992 </a:t>
            </a:r>
            <a:r>
              <a:rPr lang="ar-SA" b="1" dirty="0" smtClean="0"/>
              <a:t>-1993 م </a:t>
            </a:r>
          </a:p>
          <a:p>
            <a:endParaRPr lang="ar-SA" dirty="0"/>
          </a:p>
        </p:txBody>
      </p:sp>
      <p:sp>
        <p:nvSpPr>
          <p:cNvPr id="3" name="مستطيل 2"/>
          <p:cNvSpPr/>
          <p:nvPr/>
        </p:nvSpPr>
        <p:spPr>
          <a:xfrm>
            <a:off x="755576" y="5157192"/>
            <a:ext cx="22541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انتهت 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</TotalTime>
  <Words>463</Words>
  <Application>Microsoft Office PowerPoint</Application>
  <PresentationFormat>عرض على الشاشة (3:4)‏</PresentationFormat>
  <Paragraphs>83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وافر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س</dc:creator>
  <cp:lastModifiedBy>س</cp:lastModifiedBy>
  <cp:revision>2</cp:revision>
  <dcterms:created xsi:type="dcterms:W3CDTF">2013-03-13T23:14:03Z</dcterms:created>
  <dcterms:modified xsi:type="dcterms:W3CDTF">2013-03-13T23:32:15Z</dcterms:modified>
</cp:coreProperties>
</file>