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21A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B19890-FCB4-4FB9-AE43-42DE4916C1E7}" type="datetimeFigureOut">
              <a:rPr lang="ar-SA" smtClean="0"/>
              <a:pPr/>
              <a:t>05/05/34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0290CA-0DCC-42E3-960A-5FE853FA2905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dirty="0" smtClean="0">
                <a:solidFill>
                  <a:srgbClr val="FF0000"/>
                </a:solidFill>
              </a:rPr>
              <a:t>الفصل الرابع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000240"/>
            <a:ext cx="8229600" cy="438912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>
                <a:solidFill>
                  <a:srgbClr val="002060"/>
                </a:solidFill>
              </a:rPr>
              <a:t>شبكة الشبكات / الانترنت والشبكة </a:t>
            </a:r>
            <a:r>
              <a:rPr lang="ar-SA" sz="2800" dirty="0" err="1" smtClean="0">
                <a:solidFill>
                  <a:srgbClr val="002060"/>
                </a:solidFill>
              </a:rPr>
              <a:t>العنكبوتية</a:t>
            </a:r>
            <a:r>
              <a:rPr lang="ar-SA" sz="2800" dirty="0" smtClean="0">
                <a:solidFill>
                  <a:srgbClr val="002060"/>
                </a:solidFill>
              </a:rPr>
              <a:t> العالمية</a:t>
            </a:r>
          </a:p>
          <a:p>
            <a:pPr algn="ctr"/>
            <a:r>
              <a:rPr lang="ar-SA" sz="2800" dirty="0" smtClean="0">
                <a:solidFill>
                  <a:srgbClr val="7030A0"/>
                </a:solidFill>
              </a:rPr>
              <a:t>ع. غالية البشري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dirty="0" smtClean="0">
                <a:solidFill>
                  <a:srgbClr val="7030A0"/>
                </a:solidFill>
              </a:rPr>
              <a:t>مكونات الانترنت وتركيبتها </a:t>
            </a:r>
            <a:r>
              <a:rPr lang="ar-SA" sz="4000" dirty="0" err="1" smtClean="0">
                <a:solidFill>
                  <a:srgbClr val="7030A0"/>
                </a:solidFill>
              </a:rPr>
              <a:t>العنكبوتية</a:t>
            </a:r>
            <a:r>
              <a:rPr lang="ar-SA" sz="4000" dirty="0" smtClean="0">
                <a:solidFill>
                  <a:srgbClr val="7030A0"/>
                </a:solidFill>
              </a:rPr>
              <a:t> العالمية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مكونات الانترنت </a:t>
            </a:r>
            <a:r>
              <a:rPr lang="ar-SA" dirty="0" err="1" smtClean="0">
                <a:solidFill>
                  <a:srgbClr val="0070C0"/>
                </a:solidFill>
              </a:rPr>
              <a:t>وتركبيتها</a:t>
            </a:r>
            <a:r>
              <a:rPr lang="ar-SA" dirty="0" smtClean="0">
                <a:solidFill>
                  <a:srgbClr val="0070C0"/>
                </a:solidFill>
              </a:rPr>
              <a:t> وفوائدها الاتصالية </a:t>
            </a:r>
          </a:p>
          <a:p>
            <a:r>
              <a:rPr lang="ar-SA" dirty="0" err="1" smtClean="0">
                <a:solidFill>
                  <a:srgbClr val="0070C0"/>
                </a:solidFill>
              </a:rPr>
              <a:t>ماهي</a:t>
            </a:r>
            <a:r>
              <a:rPr lang="ar-SA" dirty="0" smtClean="0">
                <a:solidFill>
                  <a:srgbClr val="0070C0"/>
                </a:solidFill>
              </a:rPr>
              <a:t> شبكة انترنت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فانترنت هي شبكة التي تضم عشرات </a:t>
            </a:r>
            <a:r>
              <a:rPr lang="ar-SA" dirty="0" err="1" smtClean="0">
                <a:solidFill>
                  <a:srgbClr val="0070C0"/>
                </a:solidFill>
              </a:rPr>
              <a:t>الالوف</a:t>
            </a:r>
            <a:r>
              <a:rPr lang="ar-SA" dirty="0" smtClean="0">
                <a:solidFill>
                  <a:srgbClr val="0070C0"/>
                </a:solidFill>
              </a:rPr>
              <a:t> من الشبكات والحواسيب المرتبطة مع بعضها في عشرات من دول </a:t>
            </a:r>
            <a:r>
              <a:rPr lang="ar-SA" dirty="0" err="1" smtClean="0">
                <a:solidFill>
                  <a:srgbClr val="0070C0"/>
                </a:solidFill>
              </a:rPr>
              <a:t>واقاليم</a:t>
            </a:r>
            <a:r>
              <a:rPr lang="ar-SA" dirty="0" smtClean="0">
                <a:solidFill>
                  <a:srgbClr val="0070C0"/>
                </a:solidFill>
              </a:rPr>
              <a:t> العالم وتستخدم الحواسيب المرتبطة هذه محدد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بروتوكول يسمى بروتوكول النقل والسيطرة </a:t>
            </a:r>
            <a:r>
              <a:rPr lang="en-US" dirty="0" smtClean="0">
                <a:solidFill>
                  <a:srgbClr val="0070C0"/>
                </a:solidFill>
              </a:rPr>
              <a:t>TCP</a:t>
            </a:r>
            <a:r>
              <a:rPr lang="ar-SA" dirty="0" smtClean="0">
                <a:solidFill>
                  <a:srgbClr val="0070C0"/>
                </a:solidFill>
              </a:rPr>
              <a:t> وبمعية بروتوكول الانترنت </a:t>
            </a:r>
            <a:r>
              <a:rPr lang="en-US" dirty="0" err="1" smtClean="0">
                <a:solidFill>
                  <a:srgbClr val="0070C0"/>
                </a:solidFill>
              </a:rPr>
              <a:t>Ip</a:t>
            </a:r>
            <a:r>
              <a:rPr lang="ar-SA" dirty="0" smtClean="0">
                <a:solidFill>
                  <a:srgbClr val="0070C0"/>
                </a:solidFill>
              </a:rPr>
              <a:t>الذي يرمز </a:t>
            </a:r>
            <a:r>
              <a:rPr lang="ar-SA" dirty="0" err="1" smtClean="0">
                <a:solidFill>
                  <a:srgbClr val="0070C0"/>
                </a:solidFill>
              </a:rPr>
              <a:t>لة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IP </a:t>
            </a:r>
            <a:r>
              <a:rPr lang="ar-SA" dirty="0" smtClean="0">
                <a:solidFill>
                  <a:srgbClr val="0070C0"/>
                </a:solidFill>
              </a:rPr>
              <a:t>/</a:t>
            </a:r>
            <a:r>
              <a:rPr lang="en-US" dirty="0" smtClean="0">
                <a:solidFill>
                  <a:srgbClr val="0070C0"/>
                </a:solidFill>
              </a:rPr>
              <a:t> TCP</a:t>
            </a:r>
            <a:r>
              <a:rPr lang="ar-SA" dirty="0" smtClean="0">
                <a:solidFill>
                  <a:srgbClr val="0070C0"/>
                </a:solidFill>
              </a:rPr>
              <a:t>لتامين الاتصالات الشبكة لذا فان الانترنت هي </a:t>
            </a:r>
            <a:r>
              <a:rPr lang="ar-SA" dirty="0" err="1" smtClean="0">
                <a:solidFill>
                  <a:srgbClr val="0070C0"/>
                </a:solidFill>
              </a:rPr>
              <a:t>اوسع</a:t>
            </a:r>
            <a:r>
              <a:rPr lang="ar-SA" dirty="0" smtClean="0">
                <a:solidFill>
                  <a:srgbClr val="0070C0"/>
                </a:solidFill>
              </a:rPr>
              <a:t> شبكات الحواسيب في العالم تزود المستخدمين بالعديد من الخدمات كالبريد الالكتروني ونقل الملفات </a:t>
            </a:r>
            <a:r>
              <a:rPr lang="ar-SA" dirty="0" err="1" smtClean="0">
                <a:solidFill>
                  <a:srgbClr val="0070C0"/>
                </a:solidFill>
              </a:rPr>
              <a:t>والاخبار</a:t>
            </a:r>
            <a:r>
              <a:rPr lang="ar-SA" dirty="0" smtClean="0">
                <a:solidFill>
                  <a:srgbClr val="0070C0"/>
                </a:solidFill>
              </a:rPr>
              <a:t> والوصول </a:t>
            </a:r>
            <a:r>
              <a:rPr lang="ar-SA" dirty="0" err="1" smtClean="0">
                <a:solidFill>
                  <a:srgbClr val="0070C0"/>
                </a:solidFill>
              </a:rPr>
              <a:t>الي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الالاف</a:t>
            </a:r>
            <a:r>
              <a:rPr lang="ar-SA" dirty="0" smtClean="0">
                <a:solidFill>
                  <a:srgbClr val="0070C0"/>
                </a:solidFill>
              </a:rPr>
              <a:t> من القواعد البيانات </a:t>
            </a:r>
          </a:p>
          <a:p>
            <a:endParaRPr lang="ar-S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D921A9"/>
                </a:solidFill>
              </a:rPr>
              <a:t>تطور شبكة الانترنت </a:t>
            </a:r>
            <a:endParaRPr lang="ar-SA" dirty="0">
              <a:solidFill>
                <a:srgbClr val="D921A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كما هو معروف فان عام 1969هو التاريخ الحقيقي لولادة شبكة انترنت فقد </a:t>
            </a:r>
            <a:r>
              <a:rPr lang="ar-SA" dirty="0" err="1" smtClean="0">
                <a:solidFill>
                  <a:srgbClr val="0070C0"/>
                </a:solidFill>
              </a:rPr>
              <a:t>بدات</a:t>
            </a:r>
            <a:r>
              <a:rPr lang="ar-SA" dirty="0" smtClean="0">
                <a:solidFill>
                  <a:srgbClr val="0070C0"/>
                </a:solidFill>
              </a:rPr>
              <a:t> كشبكة لوكالة مشاريع </a:t>
            </a:r>
            <a:r>
              <a:rPr lang="ar-SA" dirty="0" err="1" smtClean="0">
                <a:solidFill>
                  <a:srgbClr val="0070C0"/>
                </a:solidFill>
              </a:rPr>
              <a:t>الابحاث</a:t>
            </a:r>
            <a:r>
              <a:rPr lang="ar-SA" dirty="0" smtClean="0">
                <a:solidFill>
                  <a:srgbClr val="0070C0"/>
                </a:solidFill>
              </a:rPr>
              <a:t> المتقدمة في الولايات المتحدة </a:t>
            </a:r>
            <a:r>
              <a:rPr lang="ar-SA" dirty="0" err="1" smtClean="0">
                <a:solidFill>
                  <a:srgbClr val="0070C0"/>
                </a:solidFill>
              </a:rPr>
              <a:t>الامريكية</a:t>
            </a:r>
            <a:r>
              <a:rPr lang="ar-SA" dirty="0" smtClean="0">
                <a:solidFill>
                  <a:srgbClr val="0070C0"/>
                </a:solidFill>
              </a:rPr>
              <a:t> والتي كانت </a:t>
            </a:r>
            <a:r>
              <a:rPr lang="ar-SA" dirty="0" err="1" smtClean="0">
                <a:solidFill>
                  <a:srgbClr val="0070C0"/>
                </a:solidFill>
              </a:rPr>
              <a:t>احدى</a:t>
            </a:r>
            <a:r>
              <a:rPr lang="ar-SA" dirty="0" smtClean="0">
                <a:solidFill>
                  <a:srgbClr val="0070C0"/>
                </a:solidFill>
              </a:rPr>
              <a:t> الوكالات المدعمة رسميا من قبل وزارة الدفاع </a:t>
            </a:r>
            <a:r>
              <a:rPr lang="ar-SA" dirty="0" err="1" smtClean="0">
                <a:solidFill>
                  <a:srgbClr val="0070C0"/>
                </a:solidFill>
              </a:rPr>
              <a:t>الامريكية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واطلق</a:t>
            </a:r>
            <a:r>
              <a:rPr lang="ar-SA" dirty="0" smtClean="0">
                <a:solidFill>
                  <a:srgbClr val="0070C0"/>
                </a:solidFill>
              </a:rPr>
              <a:t> عليها تسمية شبكة </a:t>
            </a:r>
            <a:r>
              <a:rPr lang="ar-SA" dirty="0" err="1" smtClean="0">
                <a:solidFill>
                  <a:srgbClr val="0070C0"/>
                </a:solidFill>
              </a:rPr>
              <a:t>اربانت</a:t>
            </a:r>
            <a:r>
              <a:rPr lang="en-US" dirty="0" smtClean="0">
                <a:solidFill>
                  <a:srgbClr val="0070C0"/>
                </a:solidFill>
              </a:rPr>
              <a:t>Arpanet</a:t>
            </a:r>
            <a:r>
              <a:rPr lang="ar-SA" dirty="0" smtClean="0">
                <a:solidFill>
                  <a:srgbClr val="0070C0"/>
                </a:solidFill>
              </a:rPr>
              <a:t>وكانت تضم مواقع </a:t>
            </a:r>
            <a:r>
              <a:rPr lang="ar-SA" dirty="0" err="1" smtClean="0">
                <a:solidFill>
                  <a:srgbClr val="0070C0"/>
                </a:solidFill>
              </a:rPr>
              <a:t>اربعة</a:t>
            </a:r>
            <a:r>
              <a:rPr lang="ar-SA" dirty="0" smtClean="0">
                <a:solidFill>
                  <a:srgbClr val="0070C0"/>
                </a:solidFill>
              </a:rPr>
              <a:t> مشاركة في الشبكة هي جامعة كاليفورنيا في مدينة لوس انجلوس </a:t>
            </a:r>
            <a:r>
              <a:rPr lang="en-US" dirty="0" err="1" smtClean="0">
                <a:solidFill>
                  <a:srgbClr val="0070C0"/>
                </a:solidFill>
              </a:rPr>
              <a:t>Ucla</a:t>
            </a:r>
            <a:r>
              <a:rPr lang="ar-SA" dirty="0" smtClean="0">
                <a:solidFill>
                  <a:srgbClr val="0070C0"/>
                </a:solidFill>
              </a:rPr>
              <a:t>ومعهد ستانفورد </a:t>
            </a:r>
            <a:r>
              <a:rPr lang="ar-SA" dirty="0" err="1" smtClean="0">
                <a:solidFill>
                  <a:srgbClr val="0070C0"/>
                </a:solidFill>
              </a:rPr>
              <a:t>للابحاث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SRI</a:t>
            </a:r>
            <a:r>
              <a:rPr lang="ar-SA" dirty="0" smtClean="0">
                <a:solidFill>
                  <a:srgbClr val="0070C0"/>
                </a:solidFill>
              </a:rPr>
              <a:t> وجامعة كاليفورنيا في مدينة </a:t>
            </a:r>
            <a:r>
              <a:rPr lang="ar-SA" dirty="0" err="1" smtClean="0">
                <a:solidFill>
                  <a:srgbClr val="0070C0"/>
                </a:solidFill>
              </a:rPr>
              <a:t>سانتا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باربارا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UCSB</a:t>
            </a:r>
            <a:r>
              <a:rPr lang="ar-SA" dirty="0" smtClean="0">
                <a:solidFill>
                  <a:srgbClr val="0070C0"/>
                </a:solidFill>
              </a:rPr>
              <a:t>وجامعة </a:t>
            </a:r>
            <a:r>
              <a:rPr lang="ar-SA" dirty="0" err="1" smtClean="0">
                <a:solidFill>
                  <a:srgbClr val="0070C0"/>
                </a:solidFill>
              </a:rPr>
              <a:t>يوتا</a:t>
            </a:r>
            <a:r>
              <a:rPr lang="ar-SA" dirty="0" smtClean="0">
                <a:solidFill>
                  <a:srgbClr val="0070C0"/>
                </a:solidFill>
              </a:rPr>
              <a:t> ثم </a:t>
            </a:r>
            <a:r>
              <a:rPr lang="ar-SA" dirty="0" err="1" smtClean="0">
                <a:solidFill>
                  <a:srgbClr val="0070C0"/>
                </a:solidFill>
              </a:rPr>
              <a:t>بدات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هذة</a:t>
            </a:r>
            <a:r>
              <a:rPr lang="ar-SA" dirty="0" smtClean="0">
                <a:solidFill>
                  <a:srgbClr val="0070C0"/>
                </a:solidFill>
              </a:rPr>
              <a:t> الشبكة تنمو وتتطور منذ ذلك التاريخ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وفي عام 1982 </a:t>
            </a:r>
            <a:r>
              <a:rPr lang="ar-SA" dirty="0" err="1" smtClean="0">
                <a:solidFill>
                  <a:srgbClr val="0070C0"/>
                </a:solidFill>
              </a:rPr>
              <a:t>اصبح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الامحددان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البروتوكلان</a:t>
            </a:r>
            <a:r>
              <a:rPr lang="ar-SA" dirty="0" smtClean="0">
                <a:solidFill>
                  <a:srgbClr val="0070C0"/>
                </a:solidFill>
              </a:rPr>
              <a:t> المعروفان باسم بروتوكول النقل والسيطرة وبروتوكول انترنت </a:t>
            </a:r>
            <a:r>
              <a:rPr lang="ar-SA" dirty="0" err="1" smtClean="0">
                <a:solidFill>
                  <a:srgbClr val="0070C0"/>
                </a:solidFill>
              </a:rPr>
              <a:t>ويعتبرهذا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الاخير</a:t>
            </a:r>
            <a:r>
              <a:rPr lang="ar-SA" dirty="0" smtClean="0">
                <a:solidFill>
                  <a:srgbClr val="0070C0"/>
                </a:solidFill>
              </a:rPr>
              <a:t> قاعدة الاتصال بالانترنت </a:t>
            </a:r>
            <a:r>
              <a:rPr lang="ar-SA" dirty="0" err="1" smtClean="0">
                <a:solidFill>
                  <a:srgbClr val="0070C0"/>
                </a:solidFill>
              </a:rPr>
              <a:t>الاانة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بالاضافة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الية</a:t>
            </a:r>
            <a:r>
              <a:rPr lang="ar-SA" dirty="0" smtClean="0">
                <a:solidFill>
                  <a:srgbClr val="0070C0"/>
                </a:solidFill>
              </a:rPr>
              <a:t> يوجد البروتوكول </a:t>
            </a:r>
            <a:r>
              <a:rPr lang="ar-SA" dirty="0" err="1" smtClean="0">
                <a:solidFill>
                  <a:srgbClr val="0070C0"/>
                </a:solidFill>
              </a:rPr>
              <a:t>الاخر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TCP</a:t>
            </a:r>
            <a:r>
              <a:rPr lang="ar-SA" dirty="0" smtClean="0">
                <a:solidFill>
                  <a:srgbClr val="0070C0"/>
                </a:solidFill>
              </a:rPr>
              <a:t> الذي يكمل دور بروتوكول </a:t>
            </a:r>
            <a:r>
              <a:rPr lang="en-US" dirty="0" err="1" smtClean="0">
                <a:solidFill>
                  <a:srgbClr val="0070C0"/>
                </a:solidFill>
              </a:rPr>
              <a:t>Ip</a:t>
            </a:r>
            <a:r>
              <a:rPr lang="ar-SA" dirty="0" smtClean="0">
                <a:solidFill>
                  <a:srgbClr val="0070C0"/>
                </a:solidFill>
              </a:rPr>
              <a:t>ويعمل بطريقة </a:t>
            </a:r>
            <a:r>
              <a:rPr lang="ar-SA" dirty="0" err="1" smtClean="0">
                <a:solidFill>
                  <a:srgbClr val="0070C0"/>
                </a:solidFill>
              </a:rPr>
              <a:t>اضافية</a:t>
            </a:r>
            <a:r>
              <a:rPr lang="ar-SA" dirty="0" smtClean="0">
                <a:solidFill>
                  <a:srgbClr val="0070C0"/>
                </a:solidFill>
              </a:rPr>
              <a:t> ويمنح تحكما </a:t>
            </a:r>
            <a:r>
              <a:rPr lang="ar-SA" dirty="0" err="1" smtClean="0">
                <a:solidFill>
                  <a:srgbClr val="0070C0"/>
                </a:solidFill>
              </a:rPr>
              <a:t>افضل</a:t>
            </a:r>
            <a:r>
              <a:rPr lang="ar-SA" dirty="0" smtClean="0">
                <a:solidFill>
                  <a:srgbClr val="0070C0"/>
                </a:solidFill>
              </a:rPr>
              <a:t> في الكم الهائل من المعلومات التي يجري تناقلها عبر الشبكة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تركيبة الانترنت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هنالك مجموعة من القواعد والنظم </a:t>
            </a:r>
            <a:r>
              <a:rPr lang="ar-SA" dirty="0" err="1" smtClean="0">
                <a:solidFill>
                  <a:srgbClr val="0070C0"/>
                </a:solidFill>
              </a:rPr>
              <a:t>والاجراءات</a:t>
            </a:r>
            <a:r>
              <a:rPr lang="ar-SA" dirty="0" smtClean="0">
                <a:solidFill>
                  <a:srgbClr val="0070C0"/>
                </a:solidFill>
              </a:rPr>
              <a:t> المشتركة والمتفق عليها بين مختلف المجهزين التي تعمل شبكة الانترنت من خلالها والتي تجعل الحواسيب تتحادث وتتبادل المعلومات مع بعضها </a:t>
            </a:r>
            <a:r>
              <a:rPr lang="ar-SA" dirty="0" err="1" smtClean="0">
                <a:solidFill>
                  <a:srgbClr val="0070C0"/>
                </a:solidFill>
              </a:rPr>
              <a:t>ومايطلق</a:t>
            </a:r>
            <a:r>
              <a:rPr lang="ar-SA" dirty="0" smtClean="0">
                <a:solidFill>
                  <a:srgbClr val="0070C0"/>
                </a:solidFill>
              </a:rPr>
              <a:t> علية تسمية </a:t>
            </a:r>
            <a:r>
              <a:rPr lang="ar-SA" u="sng" dirty="0" smtClean="0">
                <a:solidFill>
                  <a:srgbClr val="0070C0"/>
                </a:solidFill>
              </a:rPr>
              <a:t>بروتوكولات</a:t>
            </a:r>
            <a:r>
              <a:rPr lang="ar-SA" dirty="0" smtClean="0">
                <a:solidFill>
                  <a:srgbClr val="0070C0"/>
                </a:solidFill>
              </a:rPr>
              <a:t> هي عبارة تحديدات وعن جسور منطقية تربط بين تكنولوجيا </a:t>
            </a:r>
            <a:r>
              <a:rPr lang="ar-SA" dirty="0" err="1" smtClean="0">
                <a:solidFill>
                  <a:srgbClr val="0070C0"/>
                </a:solidFill>
              </a:rPr>
              <a:t>مختلفةوتتحكم</a:t>
            </a:r>
            <a:r>
              <a:rPr lang="ar-SA" dirty="0" smtClean="0">
                <a:solidFill>
                  <a:srgbClr val="0070C0"/>
                </a:solidFill>
              </a:rPr>
              <a:t> في عناصر الاتصال ذات العلاقة بتناقل وتبادل المعلومات وبعبارة </a:t>
            </a:r>
            <a:r>
              <a:rPr lang="ar-SA" dirty="0" err="1" smtClean="0">
                <a:solidFill>
                  <a:srgbClr val="0070C0"/>
                </a:solidFill>
              </a:rPr>
              <a:t>اخرى</a:t>
            </a:r>
            <a:r>
              <a:rPr lang="ar-SA" dirty="0" smtClean="0">
                <a:solidFill>
                  <a:srgbClr val="0070C0"/>
                </a:solidFill>
              </a:rPr>
              <a:t> فان </a:t>
            </a:r>
            <a:r>
              <a:rPr lang="ar-SA" u="sng" dirty="0" smtClean="0">
                <a:solidFill>
                  <a:srgbClr val="0070C0"/>
                </a:solidFill>
              </a:rPr>
              <a:t>البروتوكولات </a:t>
            </a:r>
            <a:r>
              <a:rPr lang="ar-SA" dirty="0" smtClean="0">
                <a:solidFill>
                  <a:srgbClr val="0070C0"/>
                </a:solidFill>
              </a:rPr>
              <a:t>هي مجموعة من التحديدات والتعليمات التي توضح كيفية </a:t>
            </a:r>
            <a:r>
              <a:rPr lang="ar-SA" dirty="0" err="1" smtClean="0">
                <a:solidFill>
                  <a:srgbClr val="0070C0"/>
                </a:solidFill>
              </a:rPr>
              <a:t>ارسال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الرموزوماهية</a:t>
            </a:r>
            <a:r>
              <a:rPr lang="ar-SA" dirty="0" smtClean="0">
                <a:solidFill>
                  <a:srgbClr val="0070C0"/>
                </a:solidFill>
              </a:rPr>
              <a:t> المعلومات التي ينبغي </a:t>
            </a:r>
            <a:r>
              <a:rPr lang="ar-SA" dirty="0" err="1" smtClean="0">
                <a:solidFill>
                  <a:srgbClr val="0070C0"/>
                </a:solidFill>
              </a:rPr>
              <a:t>ان</a:t>
            </a:r>
            <a:r>
              <a:rPr lang="ar-SA" dirty="0" smtClean="0">
                <a:solidFill>
                  <a:srgbClr val="0070C0"/>
                </a:solidFill>
              </a:rPr>
              <a:t> تعطي كعنوان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مفتاح وطريقة تمرير الرسائل بالطرق المطلوبة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B050"/>
                </a:solidFill>
              </a:rPr>
              <a:t>المكونات </a:t>
            </a:r>
            <a:r>
              <a:rPr lang="ar-SA" dirty="0" err="1" smtClean="0">
                <a:solidFill>
                  <a:srgbClr val="00B050"/>
                </a:solidFill>
              </a:rPr>
              <a:t>الاساسية</a:t>
            </a:r>
            <a:r>
              <a:rPr lang="ar-SA" dirty="0" smtClean="0">
                <a:solidFill>
                  <a:srgbClr val="00B050"/>
                </a:solidFill>
              </a:rPr>
              <a:t> العامة لشبكة الانترنت</a:t>
            </a: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ar-SA" dirty="0" smtClean="0"/>
              <a:t>1</a:t>
            </a:r>
            <a:r>
              <a:rPr lang="ar-SA" dirty="0" smtClean="0">
                <a:solidFill>
                  <a:srgbClr val="7030A0"/>
                </a:solidFill>
              </a:rPr>
              <a:t>.البيانات المعلومات </a:t>
            </a:r>
            <a:r>
              <a:rPr lang="ar-SA" dirty="0" err="1" smtClean="0">
                <a:solidFill>
                  <a:srgbClr val="7030A0"/>
                </a:solidFill>
              </a:rPr>
              <a:t>الوثقة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</a:p>
          <a:p>
            <a:pPr algn="ctr"/>
            <a:r>
              <a:rPr lang="ar-SA" dirty="0" smtClean="0">
                <a:solidFill>
                  <a:srgbClr val="7030A0"/>
                </a:solidFill>
              </a:rPr>
              <a:t>2.نظم </a:t>
            </a:r>
            <a:r>
              <a:rPr lang="ar-SA" dirty="0" err="1" smtClean="0">
                <a:solidFill>
                  <a:srgbClr val="7030A0"/>
                </a:solidFill>
              </a:rPr>
              <a:t>محوسبة</a:t>
            </a:r>
            <a:endParaRPr lang="ar-SA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ar-SA" dirty="0">
                <a:solidFill>
                  <a:srgbClr val="7030A0"/>
                </a:solidFill>
              </a:rPr>
              <a:t>3</a:t>
            </a:r>
            <a:r>
              <a:rPr lang="ar-SA" dirty="0" smtClean="0">
                <a:solidFill>
                  <a:srgbClr val="7030A0"/>
                </a:solidFill>
              </a:rPr>
              <a:t>.نظم الاتصالات </a:t>
            </a:r>
          </a:p>
          <a:p>
            <a:pPr algn="ctr">
              <a:buNone/>
            </a:pPr>
            <a:r>
              <a:rPr lang="ar-SA" dirty="0">
                <a:solidFill>
                  <a:srgbClr val="7030A0"/>
                </a:solidFill>
              </a:rPr>
              <a:t>4</a:t>
            </a:r>
            <a:r>
              <a:rPr lang="ar-SA" dirty="0" smtClean="0">
                <a:solidFill>
                  <a:srgbClr val="7030A0"/>
                </a:solidFill>
              </a:rPr>
              <a:t>.المستخدمون والمستفيدون</a:t>
            </a:r>
          </a:p>
          <a:p>
            <a:pPr algn="ctr">
              <a:buNone/>
            </a:pPr>
            <a:r>
              <a:rPr lang="ar-SA" dirty="0" err="1" smtClean="0">
                <a:solidFill>
                  <a:srgbClr val="D921A9"/>
                </a:solidFill>
              </a:rPr>
              <a:t>ادارة</a:t>
            </a:r>
            <a:r>
              <a:rPr lang="ar-SA" dirty="0" smtClean="0">
                <a:solidFill>
                  <a:srgbClr val="D921A9"/>
                </a:solidFill>
              </a:rPr>
              <a:t> الانترنت </a:t>
            </a:r>
          </a:p>
          <a:p>
            <a:pPr>
              <a:buNone/>
            </a:pPr>
            <a:r>
              <a:rPr lang="ar-SA" dirty="0" smtClean="0">
                <a:solidFill>
                  <a:srgbClr val="0070C0"/>
                </a:solidFill>
              </a:rPr>
              <a:t>علي الرغم من </a:t>
            </a:r>
            <a:r>
              <a:rPr lang="ar-SA" dirty="0" err="1" smtClean="0">
                <a:solidFill>
                  <a:srgbClr val="0070C0"/>
                </a:solidFill>
              </a:rPr>
              <a:t>ان</a:t>
            </a:r>
            <a:r>
              <a:rPr lang="ar-SA" dirty="0" smtClean="0">
                <a:solidFill>
                  <a:srgbClr val="0070C0"/>
                </a:solidFill>
              </a:rPr>
              <a:t> مواطن الانترنت </a:t>
            </a:r>
            <a:r>
              <a:rPr lang="ar-SA" dirty="0" err="1" smtClean="0">
                <a:solidFill>
                  <a:srgbClr val="0070C0"/>
                </a:solidFill>
              </a:rPr>
              <a:t>ونشاتة</a:t>
            </a:r>
            <a:r>
              <a:rPr lang="ar-SA" dirty="0" smtClean="0">
                <a:solidFill>
                  <a:srgbClr val="0070C0"/>
                </a:solidFill>
              </a:rPr>
              <a:t> هو الولايات المتحدة </a:t>
            </a:r>
            <a:r>
              <a:rPr lang="ar-SA" dirty="0" err="1" smtClean="0">
                <a:solidFill>
                  <a:srgbClr val="0070C0"/>
                </a:solidFill>
              </a:rPr>
              <a:t>الامريكية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اضافية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الي</a:t>
            </a:r>
            <a:r>
              <a:rPr lang="ar-SA" dirty="0" smtClean="0">
                <a:solidFill>
                  <a:srgbClr val="0070C0"/>
                </a:solidFill>
              </a:rPr>
              <a:t> كثافة الاستخدام </a:t>
            </a:r>
            <a:r>
              <a:rPr lang="ar-SA" dirty="0" err="1" smtClean="0">
                <a:solidFill>
                  <a:srgbClr val="0070C0"/>
                </a:solidFill>
              </a:rPr>
              <a:t>ونسبتة</a:t>
            </a:r>
            <a:r>
              <a:rPr lang="ar-SA" dirty="0" smtClean="0">
                <a:solidFill>
                  <a:srgbClr val="0070C0"/>
                </a:solidFill>
              </a:rPr>
              <a:t> العالية فيها </a:t>
            </a:r>
            <a:r>
              <a:rPr lang="ar-SA" dirty="0" err="1" smtClean="0">
                <a:solidFill>
                  <a:srgbClr val="0070C0"/>
                </a:solidFill>
              </a:rPr>
              <a:t>الا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ان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ادارة</a:t>
            </a:r>
            <a:r>
              <a:rPr lang="ar-SA" dirty="0" smtClean="0">
                <a:solidFill>
                  <a:srgbClr val="0070C0"/>
                </a:solidFill>
              </a:rPr>
              <a:t> هذه الشبكة العملاقة هي جمعية مستقلة حسب </a:t>
            </a:r>
            <a:r>
              <a:rPr lang="ar-SA" dirty="0" err="1" smtClean="0">
                <a:solidFill>
                  <a:srgbClr val="0070C0"/>
                </a:solidFill>
              </a:rPr>
              <a:t>ماتعلنة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المصادرالمهتمة</a:t>
            </a:r>
            <a:r>
              <a:rPr lang="ar-SA" dirty="0" smtClean="0">
                <a:solidFill>
                  <a:srgbClr val="0070C0"/>
                </a:solidFill>
              </a:rPr>
              <a:t> في هذا المجال وتحمل اسم جمعية الانترنت وهي جمعية غير ربحية وغير حكومية تظم مجموعة من المتحمسين للانترنت علي المستوى العالمي مقرها في ولاية فيرجينيا </a:t>
            </a:r>
            <a:r>
              <a:rPr lang="ar-SA" dirty="0" err="1" smtClean="0">
                <a:solidFill>
                  <a:srgbClr val="0070C0"/>
                </a:solidFill>
              </a:rPr>
              <a:t>الامريكية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وانشئت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هذة</a:t>
            </a:r>
            <a:r>
              <a:rPr lang="ar-SA" dirty="0" smtClean="0">
                <a:solidFill>
                  <a:srgbClr val="0070C0"/>
                </a:solidFill>
              </a:rPr>
              <a:t> الجمعية في عام 1992</a:t>
            </a:r>
          </a:p>
          <a:p>
            <a:pPr>
              <a:buNone/>
            </a:pPr>
            <a:r>
              <a:rPr lang="ar-SA" dirty="0" smtClean="0">
                <a:solidFill>
                  <a:srgbClr val="0070C0"/>
                </a:solidFill>
              </a:rPr>
              <a:t>لتحقيق </a:t>
            </a:r>
            <a:r>
              <a:rPr lang="ar-SA" dirty="0" err="1" smtClean="0">
                <a:solidFill>
                  <a:srgbClr val="0070C0"/>
                </a:solidFill>
              </a:rPr>
              <a:t>اغراض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واهداف</a:t>
            </a:r>
            <a:r>
              <a:rPr lang="ar-SA" dirty="0" smtClean="0">
                <a:solidFill>
                  <a:srgbClr val="0070C0"/>
                </a:solidFill>
              </a:rPr>
              <a:t> معلنة عدة </a:t>
            </a:r>
            <a:r>
              <a:rPr lang="ar-SA" dirty="0" err="1" smtClean="0">
                <a:solidFill>
                  <a:srgbClr val="0070C0"/>
                </a:solidFill>
              </a:rPr>
              <a:t>اهمها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/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ar-SA" dirty="0" smtClean="0">
                <a:solidFill>
                  <a:srgbClr val="FF0000"/>
                </a:solidFill>
              </a:rPr>
              <a:t>لتحقيق </a:t>
            </a:r>
            <a:r>
              <a:rPr lang="ar-SA" dirty="0" err="1" smtClean="0">
                <a:solidFill>
                  <a:srgbClr val="FF0000"/>
                </a:solidFill>
              </a:rPr>
              <a:t>اغراض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err="1" smtClean="0">
                <a:solidFill>
                  <a:srgbClr val="FF0000"/>
                </a:solidFill>
              </a:rPr>
              <a:t>واهداف</a:t>
            </a:r>
            <a:r>
              <a:rPr lang="ar-SA" dirty="0" smtClean="0">
                <a:solidFill>
                  <a:srgbClr val="FF0000"/>
                </a:solidFill>
              </a:rPr>
              <a:t> معلنة عدة </a:t>
            </a:r>
            <a:r>
              <a:rPr lang="ar-SA" dirty="0" err="1" smtClean="0">
                <a:solidFill>
                  <a:srgbClr val="FF0000"/>
                </a:solidFill>
              </a:rPr>
              <a:t>اهمها</a:t>
            </a:r>
            <a:r>
              <a:rPr lang="ar-SA" dirty="0" smtClean="0">
                <a:solidFill>
                  <a:srgbClr val="0070C0"/>
                </a:solidFill>
              </a:rPr>
              <a:t/>
            </a:r>
            <a:br>
              <a:rPr lang="ar-SA" dirty="0" smtClean="0">
                <a:solidFill>
                  <a:srgbClr val="0070C0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1.وضع </a:t>
            </a:r>
            <a:r>
              <a:rPr lang="ar-SA" dirty="0" err="1" smtClean="0">
                <a:solidFill>
                  <a:srgbClr val="0070C0"/>
                </a:solidFill>
              </a:rPr>
              <a:t>المقايسس</a:t>
            </a:r>
            <a:r>
              <a:rPr lang="ar-SA" dirty="0" smtClean="0">
                <a:solidFill>
                  <a:srgbClr val="0070C0"/>
                </a:solidFill>
              </a:rPr>
              <a:t> والسياسات المطلوبة للانترنت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2.فسح المجالات الواسعة للاستخدام بعيد عن القيود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3جعل الانترنت منتدى لتطوير </a:t>
            </a:r>
            <a:r>
              <a:rPr lang="ar-SA" dirty="0" err="1" smtClean="0">
                <a:solidFill>
                  <a:srgbClr val="0070C0"/>
                </a:solidFill>
              </a:rPr>
              <a:t>لبتكونولجيا</a:t>
            </a:r>
            <a:r>
              <a:rPr lang="ar-SA" dirty="0" smtClean="0">
                <a:solidFill>
                  <a:srgbClr val="0070C0"/>
                </a:solidFill>
              </a:rPr>
              <a:t> المعلوماتية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</a:t>
            </a:r>
            <a:r>
              <a:rPr lang="ar-SA" dirty="0" err="1" smtClean="0">
                <a:solidFill>
                  <a:srgbClr val="0070C0"/>
                </a:solidFill>
              </a:rPr>
              <a:t>الحيلوية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5.تشجع التعاونية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معمارية الانترنت تم </a:t>
            </a:r>
            <a:r>
              <a:rPr lang="ar-SA" dirty="0" err="1" smtClean="0">
                <a:solidFill>
                  <a:srgbClr val="0070C0"/>
                </a:solidFill>
              </a:rPr>
              <a:t>انشاءة</a:t>
            </a:r>
            <a:r>
              <a:rPr lang="ar-SA" dirty="0" smtClean="0">
                <a:solidFill>
                  <a:srgbClr val="0070C0"/>
                </a:solidFill>
              </a:rPr>
              <a:t> عام 1993ويقوم بعدة مهام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</a:t>
            </a:r>
            <a:r>
              <a:rPr lang="ar-SA" dirty="0" err="1" smtClean="0">
                <a:solidFill>
                  <a:srgbClr val="0070C0"/>
                </a:solidFill>
              </a:rPr>
              <a:t>الاشراف</a:t>
            </a:r>
            <a:r>
              <a:rPr lang="ar-SA" dirty="0" smtClean="0">
                <a:solidFill>
                  <a:srgbClr val="0070C0"/>
                </a:solidFill>
              </a:rPr>
              <a:t> علي هيكلية ومعمارية الانترنت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 متابعة </a:t>
            </a:r>
            <a:r>
              <a:rPr lang="ar-SA" dirty="0" err="1" smtClean="0">
                <a:solidFill>
                  <a:srgbClr val="0070C0"/>
                </a:solidFill>
              </a:rPr>
              <a:t>الاجراءات</a:t>
            </a:r>
            <a:r>
              <a:rPr lang="ar-SA" dirty="0" smtClean="0">
                <a:solidFill>
                  <a:srgbClr val="0070C0"/>
                </a:solidFill>
              </a:rPr>
              <a:t> والوسائل المتبعة عبر الانترنت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</a:t>
            </a:r>
            <a:r>
              <a:rPr lang="ar-SA" dirty="0" err="1" smtClean="0">
                <a:solidFill>
                  <a:srgbClr val="0070C0"/>
                </a:solidFill>
              </a:rPr>
              <a:t>اصدار</a:t>
            </a:r>
            <a:r>
              <a:rPr lang="ar-SA" dirty="0" smtClean="0">
                <a:solidFill>
                  <a:srgbClr val="0070C0"/>
                </a:solidFill>
              </a:rPr>
              <a:t> طبعات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هناك مجموعة عمل هندسية </a:t>
            </a:r>
            <a:r>
              <a:rPr lang="ar-SA" dirty="0" err="1" smtClean="0">
                <a:solidFill>
                  <a:srgbClr val="0070C0"/>
                </a:solidFill>
              </a:rPr>
              <a:t>واخرى</a:t>
            </a:r>
            <a:r>
              <a:rPr lang="ar-SA" dirty="0" smtClean="0">
                <a:solidFill>
                  <a:srgbClr val="0070C0"/>
                </a:solidFill>
              </a:rPr>
              <a:t> متخصصة </a:t>
            </a:r>
            <a:r>
              <a:rPr lang="ar-SA" dirty="0" err="1" smtClean="0">
                <a:solidFill>
                  <a:srgbClr val="0070C0"/>
                </a:solidFill>
              </a:rPr>
              <a:t>باجراء</a:t>
            </a:r>
            <a:r>
              <a:rPr lang="ar-SA" dirty="0" smtClean="0">
                <a:solidFill>
                  <a:srgbClr val="0070C0"/>
                </a:solidFill>
              </a:rPr>
              <a:t> البحوث والدراسات الخاصة بالانترنت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الفوائد الاتصالية كبنية </a:t>
            </a:r>
            <a:r>
              <a:rPr lang="ar-SA" dirty="0" err="1" smtClean="0">
                <a:solidFill>
                  <a:srgbClr val="FF0000"/>
                </a:solidFill>
              </a:rPr>
              <a:t>ارتكازية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err="1" smtClean="0">
                <a:solidFill>
                  <a:srgbClr val="FF0000"/>
                </a:solidFill>
              </a:rPr>
              <a:t>للموسسات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err="1" smtClean="0">
                <a:solidFill>
                  <a:srgbClr val="FF0000"/>
                </a:solidFill>
              </a:rPr>
              <a:t>وادارة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err="1" smtClean="0">
                <a:solidFill>
                  <a:srgbClr val="FF0000"/>
                </a:solidFill>
              </a:rPr>
              <a:t>الاعمال</a:t>
            </a:r>
            <a:r>
              <a:rPr lang="ar-SA" dirty="0" smtClean="0">
                <a:solidFill>
                  <a:srgbClr val="FF0000"/>
                </a:solidFill>
              </a:rPr>
              <a:t> الالكترونية</a:t>
            </a:r>
          </a:p>
          <a:p>
            <a:r>
              <a:rPr lang="ar-SA" dirty="0" smtClean="0">
                <a:solidFill>
                  <a:srgbClr val="7030A0"/>
                </a:solidFill>
              </a:rPr>
              <a:t>شبكة الانترنت </a:t>
            </a:r>
            <a:r>
              <a:rPr lang="ar-SA" dirty="0" smtClean="0">
                <a:solidFill>
                  <a:srgbClr val="0070C0"/>
                </a:solidFill>
              </a:rPr>
              <a:t>هي بنية </a:t>
            </a:r>
            <a:r>
              <a:rPr lang="ar-SA" dirty="0" err="1" smtClean="0">
                <a:solidFill>
                  <a:srgbClr val="0070C0"/>
                </a:solidFill>
              </a:rPr>
              <a:t>اساسية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وراتكازية</a:t>
            </a:r>
            <a:r>
              <a:rPr lang="ar-SA" dirty="0" smtClean="0">
                <a:solidFill>
                  <a:srgbClr val="0070C0"/>
                </a:solidFill>
              </a:rPr>
              <a:t> حقيقية حيث تستخدم </a:t>
            </a:r>
            <a:r>
              <a:rPr lang="ar-SA" dirty="0" err="1" smtClean="0">
                <a:solidFill>
                  <a:srgbClr val="0070C0"/>
                </a:solidFill>
              </a:rPr>
              <a:t>الؤسسات</a:t>
            </a:r>
            <a:r>
              <a:rPr lang="ar-SA" dirty="0" smtClean="0">
                <a:solidFill>
                  <a:srgbClr val="0070C0"/>
                </a:solidFill>
              </a:rPr>
              <a:t> بشكل واسع من اجل </a:t>
            </a:r>
            <a:r>
              <a:rPr lang="ar-SA" dirty="0" err="1" smtClean="0">
                <a:solidFill>
                  <a:srgbClr val="0070C0"/>
                </a:solidFill>
              </a:rPr>
              <a:t>ادارة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الاعمال</a:t>
            </a:r>
            <a:r>
              <a:rPr lang="ar-SA" dirty="0" smtClean="0">
                <a:solidFill>
                  <a:srgbClr val="0070C0"/>
                </a:solidFill>
              </a:rPr>
              <a:t> الالكترونية في </a:t>
            </a:r>
            <a:r>
              <a:rPr lang="ar-SA" dirty="0" err="1" smtClean="0">
                <a:solidFill>
                  <a:srgbClr val="0070C0"/>
                </a:solidFill>
              </a:rPr>
              <a:t>الاجراءات</a:t>
            </a:r>
            <a:r>
              <a:rPr lang="ar-SA" dirty="0" smtClean="0">
                <a:solidFill>
                  <a:srgbClr val="0070C0"/>
                </a:solidFill>
              </a:rPr>
              <a:t> والعمليات </a:t>
            </a:r>
            <a:r>
              <a:rPr lang="ar-SA" dirty="0" err="1" smtClean="0">
                <a:solidFill>
                  <a:srgbClr val="0070C0"/>
                </a:solidFill>
              </a:rPr>
              <a:t>الداخليةوكذلك</a:t>
            </a:r>
            <a:r>
              <a:rPr lang="ar-SA" dirty="0" smtClean="0">
                <a:solidFill>
                  <a:srgbClr val="0070C0"/>
                </a:solidFill>
              </a:rPr>
              <a:t> العلاقات مع المستخدمين والزبائن والانترنت هي شبكة لعدد كبير من الشبكات العالمية </a:t>
            </a:r>
            <a:r>
              <a:rPr lang="ar-SA" dirty="0" err="1" smtClean="0">
                <a:solidFill>
                  <a:srgbClr val="0070C0"/>
                </a:solidFill>
              </a:rPr>
              <a:t>المحوسبة</a:t>
            </a:r>
            <a:r>
              <a:rPr lang="ar-SA" dirty="0" smtClean="0">
                <a:solidFill>
                  <a:srgbClr val="0070C0"/>
                </a:solidFill>
              </a:rPr>
              <a:t> التي تربط عدة ملايين من </a:t>
            </a:r>
            <a:r>
              <a:rPr lang="ar-SA" dirty="0" err="1" smtClean="0">
                <a:solidFill>
                  <a:srgbClr val="0070C0"/>
                </a:solidFill>
              </a:rPr>
              <a:t>الافراد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والموسسات</a:t>
            </a:r>
            <a:r>
              <a:rPr lang="ar-SA" dirty="0" smtClean="0">
                <a:solidFill>
                  <a:srgbClr val="0070C0"/>
                </a:solidFill>
              </a:rPr>
              <a:t> في </a:t>
            </a:r>
            <a:r>
              <a:rPr lang="ar-SA" dirty="0" err="1" smtClean="0">
                <a:solidFill>
                  <a:srgbClr val="0070C0"/>
                </a:solidFill>
              </a:rPr>
              <a:t>اكثر</a:t>
            </a:r>
            <a:r>
              <a:rPr lang="ar-SA" dirty="0" smtClean="0">
                <a:solidFill>
                  <a:srgbClr val="0070C0"/>
                </a:solidFill>
              </a:rPr>
              <a:t> من 100 دولة من دول العالم فهي اكبر طريق سريع للمعلومات في العالم </a:t>
            </a:r>
          </a:p>
          <a:p>
            <a:endParaRPr lang="ar-SA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فوائد الاتصالية والشبكية للانترنت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1.لقد </a:t>
            </a:r>
            <a:r>
              <a:rPr lang="ar-SA" dirty="0" err="1" smtClean="0">
                <a:solidFill>
                  <a:srgbClr val="0070C0"/>
                </a:solidFill>
              </a:rPr>
              <a:t>اصبح</a:t>
            </a:r>
            <a:r>
              <a:rPr lang="ar-SA" dirty="0" smtClean="0">
                <a:solidFill>
                  <a:srgbClr val="0070C0"/>
                </a:solidFill>
              </a:rPr>
              <a:t> الانترنت وبسرعة البنية التحتية للخيارات في التجارة الالكترونية </a:t>
            </a:r>
            <a:r>
              <a:rPr lang="ar-SA" dirty="0" err="1" smtClean="0">
                <a:solidFill>
                  <a:srgbClr val="0070C0"/>
                </a:solidFill>
              </a:rPr>
              <a:t>والاعمال</a:t>
            </a:r>
            <a:r>
              <a:rPr lang="ar-SA" dirty="0" smtClean="0">
                <a:solidFill>
                  <a:srgbClr val="0070C0"/>
                </a:solidFill>
              </a:rPr>
              <a:t> الالكترونية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2.اتصال مباشر بين </a:t>
            </a:r>
            <a:r>
              <a:rPr lang="ar-SA" dirty="0" err="1" smtClean="0">
                <a:solidFill>
                  <a:srgbClr val="0070C0"/>
                </a:solidFill>
              </a:rPr>
              <a:t>الاطراف</a:t>
            </a:r>
            <a:r>
              <a:rPr lang="ar-SA" dirty="0" smtClean="0">
                <a:solidFill>
                  <a:srgbClr val="0070C0"/>
                </a:solidFill>
              </a:rPr>
              <a:t> المعنية بعمل </a:t>
            </a:r>
            <a:r>
              <a:rPr lang="ar-SA" dirty="0" err="1" smtClean="0">
                <a:solidFill>
                  <a:srgbClr val="0070C0"/>
                </a:solidFill>
              </a:rPr>
              <a:t>وادارة</a:t>
            </a:r>
            <a:r>
              <a:rPr lang="ar-SA" dirty="0" smtClean="0">
                <a:solidFill>
                  <a:srgbClr val="0070C0"/>
                </a:solidFill>
              </a:rPr>
              <a:t> المؤسسات من دون وجود وسطاء وجهات تؤخر ويعقد من </a:t>
            </a:r>
            <a:r>
              <a:rPr lang="ar-SA" dirty="0" err="1" smtClean="0">
                <a:solidFill>
                  <a:srgbClr val="0070C0"/>
                </a:solidFill>
              </a:rPr>
              <a:t>اجراءات</a:t>
            </a:r>
            <a:r>
              <a:rPr lang="ar-SA" dirty="0" smtClean="0">
                <a:solidFill>
                  <a:srgbClr val="0070C0"/>
                </a:solidFill>
              </a:rPr>
              <a:t> التواصل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3.خدمات حول الساعة أي متواصل ومستمرة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</a:t>
            </a:r>
            <a:r>
              <a:rPr lang="ar-SA" dirty="0" err="1" smtClean="0">
                <a:solidFill>
                  <a:srgbClr val="0070C0"/>
                </a:solidFill>
              </a:rPr>
              <a:t>امكانات</a:t>
            </a:r>
            <a:r>
              <a:rPr lang="ar-SA" dirty="0" smtClean="0">
                <a:solidFill>
                  <a:srgbClr val="0070C0"/>
                </a:solidFill>
              </a:rPr>
              <a:t> التوسع في قنوات الربط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5.التخفيض في نفقات المراسلات التجارية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6.كذلك فقد ساعدت الانترنت في الحد من الوسطاء في </a:t>
            </a:r>
            <a:r>
              <a:rPr lang="ar-SA" dirty="0" err="1" smtClean="0">
                <a:solidFill>
                  <a:srgbClr val="0070C0"/>
                </a:solidFill>
              </a:rPr>
              <a:t>ادارة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الاعمال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7.</a:t>
            </a:r>
            <a:r>
              <a:rPr lang="ar-SA" dirty="0" err="1" smtClean="0">
                <a:solidFill>
                  <a:srgbClr val="0070C0"/>
                </a:solidFill>
              </a:rPr>
              <a:t>ان</a:t>
            </a:r>
            <a:r>
              <a:rPr lang="ar-SA" dirty="0" smtClean="0">
                <a:solidFill>
                  <a:srgbClr val="0070C0"/>
                </a:solidFill>
              </a:rPr>
              <a:t> العديد من نماذج </a:t>
            </a:r>
            <a:r>
              <a:rPr lang="ar-SA" dirty="0" err="1" smtClean="0">
                <a:solidFill>
                  <a:srgbClr val="0070C0"/>
                </a:solidFill>
              </a:rPr>
              <a:t>الاعمال</a:t>
            </a:r>
            <a:r>
              <a:rPr lang="ar-SA" dirty="0" smtClean="0">
                <a:solidFill>
                  <a:srgbClr val="0070C0"/>
                </a:solidFill>
              </a:rPr>
              <a:t> الالكترونية الجديدة والمبتكرة قد برزت وتوفرت علي الانترنت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8.</a:t>
            </a:r>
            <a:r>
              <a:rPr lang="ar-SA" dirty="0" err="1" smtClean="0">
                <a:solidFill>
                  <a:srgbClr val="0070C0"/>
                </a:solidFill>
              </a:rPr>
              <a:t>تومن</a:t>
            </a:r>
            <a:r>
              <a:rPr lang="ar-SA" dirty="0" smtClean="0">
                <a:solidFill>
                  <a:srgbClr val="0070C0"/>
                </a:solidFill>
              </a:rPr>
              <a:t> الانترنت نمو وزيادة في الاتصالات والمراسلات التي تحتاجها المنظمات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9.تؤمن الانترنت نموا في </a:t>
            </a:r>
            <a:r>
              <a:rPr lang="ar-SA" dirty="0" err="1" smtClean="0">
                <a:solidFill>
                  <a:srgbClr val="0070C0"/>
                </a:solidFill>
              </a:rPr>
              <a:t>القدارت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التسويقة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D921A9"/>
                </a:solidFill>
              </a:rPr>
              <a:t>المستلزمات الفنية للارتباط بانترنت</a:t>
            </a:r>
            <a:endParaRPr lang="ar-SA" dirty="0">
              <a:solidFill>
                <a:srgbClr val="D921A9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1.جهاز حاسوب </a:t>
            </a:r>
            <a:r>
              <a:rPr lang="ar-SA" dirty="0" err="1" smtClean="0">
                <a:solidFill>
                  <a:srgbClr val="0070C0"/>
                </a:solidFill>
              </a:rPr>
              <a:t>وملحقاتة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2.خط هاتفي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3.جهاز معدل مودم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4.حساب اشتراك مع مجهز الخدمة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5.الاسم والعنوان وكلمة المرور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6.</a:t>
            </a:r>
            <a:r>
              <a:rPr lang="ar-SA" dirty="0" err="1" smtClean="0">
                <a:solidFill>
                  <a:srgbClr val="0070C0"/>
                </a:solidFill>
              </a:rPr>
              <a:t>برامجيات</a:t>
            </a:r>
            <a:r>
              <a:rPr lang="ar-SA" dirty="0" smtClean="0">
                <a:solidFill>
                  <a:srgbClr val="0070C0"/>
                </a:solidFill>
              </a:rPr>
              <a:t> الاتصال والتطبيقات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>
                <a:solidFill>
                  <a:srgbClr val="7030A0"/>
                </a:solidFill>
              </a:rPr>
              <a:t>انواع</a:t>
            </a:r>
            <a:r>
              <a:rPr lang="ar-SA" dirty="0" smtClean="0">
                <a:solidFill>
                  <a:srgbClr val="7030A0"/>
                </a:solidFill>
              </a:rPr>
              <a:t> الارتباط بالانترنت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1.ارتباط الحاسوب بواسطة حاسوب مركز </a:t>
            </a:r>
            <a:r>
              <a:rPr lang="ar-SA" dirty="0" err="1" smtClean="0">
                <a:solidFill>
                  <a:srgbClr val="0070C0"/>
                </a:solidFill>
              </a:rPr>
              <a:t>اخر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2. الارتباط هاتفيا بالانترنت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3.ارتباط مستمر ووصول مكرس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200</TotalTime>
  <Words>633</Words>
  <Application>Microsoft Office PowerPoint</Application>
  <PresentationFormat>عرض على الشاشة (3:4)‏</PresentationFormat>
  <Paragraphs>54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تدفق</vt:lpstr>
      <vt:lpstr>الفصل الرابع </vt:lpstr>
      <vt:lpstr>مكونات الانترنت وتركيبتها العنكبوتية العالمية</vt:lpstr>
      <vt:lpstr>تطور شبكة الانترنت </vt:lpstr>
      <vt:lpstr>الشريحة 4</vt:lpstr>
      <vt:lpstr>تركيبة الانترنت </vt:lpstr>
      <vt:lpstr>المكونات الاساسية العامة لشبكة الانترنت</vt:lpstr>
      <vt:lpstr> لتحقيق اغراض واهداف معلنة عدة اهمها </vt:lpstr>
      <vt:lpstr>الشريحة 8</vt:lpstr>
      <vt:lpstr>فوائد الاتصالية والشبكية للانترنت</vt:lpstr>
      <vt:lpstr>المستلزمات الفنية للارتباط بانترنت</vt:lpstr>
      <vt:lpstr>انواع الارتباط بالانترنت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مكونات الانترنت وتركيبتها العنكبوتية العالمية</dc:title>
  <dc:creator>hello</dc:creator>
  <cp:lastModifiedBy>hello</cp:lastModifiedBy>
  <cp:revision>18</cp:revision>
  <dcterms:created xsi:type="dcterms:W3CDTF">2013-03-13T13:26:03Z</dcterms:created>
  <dcterms:modified xsi:type="dcterms:W3CDTF">2013-03-16T08:44:44Z</dcterms:modified>
</cp:coreProperties>
</file>