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8BD5E6-2F58-42D8-96E7-979C643E71CC}" type="datetimeFigureOut">
              <a:rPr lang="ar-SA" smtClean="0"/>
              <a:pPr/>
              <a:t>16/05/34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0771AE-8C3B-4C0C-AEDB-3245E36251B5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dirty="0" smtClean="0">
                <a:solidFill>
                  <a:srgbClr val="FF0000"/>
                </a:solidFill>
              </a:rPr>
              <a:t>الشبكة </a:t>
            </a:r>
            <a:r>
              <a:rPr lang="ar-SA" sz="2800" dirty="0" err="1" smtClean="0">
                <a:solidFill>
                  <a:srgbClr val="FF0000"/>
                </a:solidFill>
              </a:rPr>
              <a:t>العنكبوتية</a:t>
            </a:r>
            <a:r>
              <a:rPr lang="ar-SA" sz="2800" dirty="0" smtClean="0">
                <a:solidFill>
                  <a:srgbClr val="FF0000"/>
                </a:solidFill>
              </a:rPr>
              <a:t> العالمية والتسهيلات الفنية للارتباط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الشبكة </a:t>
            </a:r>
            <a:r>
              <a:rPr lang="ar-SA" dirty="0" err="1" smtClean="0">
                <a:solidFill>
                  <a:srgbClr val="0070C0"/>
                </a:solidFill>
              </a:rPr>
              <a:t>العنكبوتية</a:t>
            </a:r>
            <a:r>
              <a:rPr lang="ar-SA" dirty="0" smtClean="0">
                <a:solidFill>
                  <a:srgbClr val="0070C0"/>
                </a:solidFill>
              </a:rPr>
              <a:t> العالمية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يعود نجاح الشبكة </a:t>
            </a:r>
            <a:r>
              <a:rPr lang="ar-SA" dirty="0" err="1" smtClean="0">
                <a:solidFill>
                  <a:srgbClr val="0070C0"/>
                </a:solidFill>
              </a:rPr>
              <a:t>العنكبوتية</a:t>
            </a:r>
            <a:r>
              <a:rPr lang="ar-SA" dirty="0" smtClean="0">
                <a:solidFill>
                  <a:srgbClr val="0070C0"/>
                </a:solidFill>
              </a:rPr>
              <a:t> المرتبطة بالانترنت الى اسباب عدة </a:t>
            </a:r>
            <a:r>
              <a:rPr lang="ar-SA" dirty="0" err="1" smtClean="0">
                <a:solidFill>
                  <a:srgbClr val="0070C0"/>
                </a:solidFill>
              </a:rPr>
              <a:t>اهمها: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err="1" smtClean="0">
                <a:solidFill>
                  <a:srgbClr val="0070C0"/>
                </a:solidFill>
              </a:rPr>
              <a:t>1.</a:t>
            </a:r>
            <a:r>
              <a:rPr lang="ar-SA" dirty="0" smtClean="0">
                <a:solidFill>
                  <a:srgbClr val="0070C0"/>
                </a:solidFill>
              </a:rPr>
              <a:t> استخدام تقنية لغة النص المترابط او المتشعب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2.الوصول الي المعلومات المرئية والمسموعة كالصور الثابتة والرسومات والصور المتحركة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3.تسهل استخدام تقنيات </a:t>
            </a:r>
            <a:r>
              <a:rPr lang="ar-SA" dirty="0" err="1" smtClean="0">
                <a:solidFill>
                  <a:srgbClr val="0070C0"/>
                </a:solidFill>
              </a:rPr>
              <a:t>وفضاءات</a:t>
            </a:r>
            <a:r>
              <a:rPr lang="ar-SA" dirty="0" smtClean="0">
                <a:solidFill>
                  <a:srgbClr val="0070C0"/>
                </a:solidFill>
              </a:rPr>
              <a:t> فعالة اخرى </a:t>
            </a:r>
            <a:r>
              <a:rPr lang="ar-SA" dirty="0" err="1" smtClean="0">
                <a:solidFill>
                  <a:srgbClr val="0070C0"/>
                </a:solidFill>
              </a:rPr>
              <a:t>غوفروبروتوكول</a:t>
            </a:r>
            <a:r>
              <a:rPr lang="ar-SA" dirty="0" smtClean="0">
                <a:solidFill>
                  <a:srgbClr val="0070C0"/>
                </a:solidFill>
              </a:rPr>
              <a:t> نقل الملفات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</a:t>
            </a:r>
            <a:r>
              <a:rPr lang="ar-SA" dirty="0" err="1" smtClean="0">
                <a:solidFill>
                  <a:srgbClr val="0070C0"/>
                </a:solidFill>
              </a:rPr>
              <a:t>تسيهل</a:t>
            </a:r>
            <a:r>
              <a:rPr lang="ar-SA" dirty="0" smtClean="0">
                <a:solidFill>
                  <a:srgbClr val="0070C0"/>
                </a:solidFill>
              </a:rPr>
              <a:t> النفاذ الي المعلومات الشبكة العالمية عن طريق خدمة </a:t>
            </a:r>
            <a:r>
              <a:rPr lang="ar-SA" dirty="0" err="1" smtClean="0">
                <a:solidFill>
                  <a:srgbClr val="0070C0"/>
                </a:solidFill>
              </a:rPr>
              <a:t>مايسمى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mosaic</a:t>
            </a:r>
            <a:r>
              <a:rPr lang="ar-SA" dirty="0" smtClean="0">
                <a:solidFill>
                  <a:srgbClr val="0070C0"/>
                </a:solidFill>
              </a:rPr>
              <a:t> الذي </a:t>
            </a:r>
            <a:r>
              <a:rPr lang="ar-SA" dirty="0" err="1" smtClean="0">
                <a:solidFill>
                  <a:srgbClr val="0070C0"/>
                </a:solidFill>
              </a:rPr>
              <a:t>يشتمل</a:t>
            </a:r>
            <a:r>
              <a:rPr lang="ar-SA" dirty="0" smtClean="0">
                <a:solidFill>
                  <a:srgbClr val="0070C0"/>
                </a:solidFill>
              </a:rPr>
              <a:t> علي مختلف انواع الخدمات المطلوبة من الشبكة انترنت بطريقة سهلة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5.تسهيل </a:t>
            </a:r>
            <a:r>
              <a:rPr lang="ar-SA" dirty="0" smtClean="0">
                <a:solidFill>
                  <a:srgbClr val="0070C0"/>
                </a:solidFill>
              </a:rPr>
              <a:t>الوصول الى معلومات الشبكة بواسطة الية نظام اخر يسمى </a:t>
            </a:r>
            <a:r>
              <a:rPr lang="ar-SA" dirty="0" err="1" smtClean="0">
                <a:solidFill>
                  <a:srgbClr val="0070C0"/>
                </a:solidFill>
              </a:rPr>
              <a:t>غوفر</a:t>
            </a:r>
            <a:r>
              <a:rPr lang="ar-SA" dirty="0" smtClean="0">
                <a:solidFill>
                  <a:srgbClr val="0070C0"/>
                </a:solidFill>
              </a:rPr>
              <a:t> عن طريق استخدام قوائم خيارات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dirty="0" err="1" smtClean="0">
                <a:solidFill>
                  <a:srgbClr val="00B050"/>
                </a:solidFill>
              </a:rPr>
              <a:t>التسيهلات</a:t>
            </a:r>
            <a:r>
              <a:rPr lang="ar-SA" sz="2700" dirty="0" smtClean="0">
                <a:solidFill>
                  <a:srgbClr val="00B050"/>
                </a:solidFill>
              </a:rPr>
              <a:t> الفنية في استخدامات الانترنت والشبكة </a:t>
            </a:r>
            <a:r>
              <a:rPr lang="ar-SA" sz="2700" dirty="0" err="1" smtClean="0">
                <a:solidFill>
                  <a:srgbClr val="00B050"/>
                </a:solidFill>
              </a:rPr>
              <a:t>العنكبوتية</a:t>
            </a:r>
            <a:endParaRPr lang="ar-SA" sz="2700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لقد توسع عدد المستخدمين والمشاركين في انترنيت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ويعود نجاح الانترنت والشبكة </a:t>
            </a:r>
            <a:r>
              <a:rPr lang="ar-SA" dirty="0" err="1" smtClean="0">
                <a:solidFill>
                  <a:srgbClr val="0070C0"/>
                </a:solidFill>
              </a:rPr>
              <a:t>العنكبوتية</a:t>
            </a:r>
            <a:r>
              <a:rPr lang="ar-SA" dirty="0" smtClean="0">
                <a:solidFill>
                  <a:srgbClr val="0070C0"/>
                </a:solidFill>
              </a:rPr>
              <a:t> المرتبطة </a:t>
            </a:r>
            <a:r>
              <a:rPr lang="ar-SA" dirty="0" err="1" smtClean="0">
                <a:solidFill>
                  <a:srgbClr val="0070C0"/>
                </a:solidFill>
              </a:rPr>
              <a:t>بها</a:t>
            </a:r>
            <a:r>
              <a:rPr lang="ar-SA" dirty="0" smtClean="0">
                <a:solidFill>
                  <a:srgbClr val="0070C0"/>
                </a:solidFill>
              </a:rPr>
              <a:t> الي عدة اسباب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1.</a:t>
            </a:r>
            <a:r>
              <a:rPr lang="ar-SA" dirty="0" err="1" smtClean="0">
                <a:solidFill>
                  <a:srgbClr val="0070C0"/>
                </a:solidFill>
              </a:rPr>
              <a:t>تسيهل</a:t>
            </a:r>
            <a:r>
              <a:rPr lang="ar-SA" dirty="0" smtClean="0">
                <a:solidFill>
                  <a:srgbClr val="0070C0"/>
                </a:solidFill>
              </a:rPr>
              <a:t> النفاذ الي المعلومات الشبكة العالمية عن طريق استخدام قوائم خيارات رئيسية وفرعية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2.البحث عن الوثائق وقواعد البيانات وفهارس المكتبات وقراءة </a:t>
            </a:r>
            <a:r>
              <a:rPr lang="ar-SA" dirty="0" err="1" smtClean="0">
                <a:solidFill>
                  <a:srgbClr val="0070C0"/>
                </a:solidFill>
              </a:rPr>
              <a:t>المطويات</a:t>
            </a:r>
            <a:r>
              <a:rPr lang="ar-SA" dirty="0" smtClean="0">
                <a:solidFill>
                  <a:srgbClr val="0070C0"/>
                </a:solidFill>
              </a:rPr>
              <a:t> الالكترونية والكتب </a:t>
            </a:r>
            <a:r>
              <a:rPr lang="ar-SA" dirty="0" err="1" smtClean="0">
                <a:solidFill>
                  <a:srgbClr val="0070C0"/>
                </a:solidFill>
              </a:rPr>
              <a:t>والاعلانات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3.المشاركة بالمناقشات وتتمثل بالمشاركة في مجاميع النقاش المتفاعلة والمتبادلة وتامين التعاملات الصوتية</a:t>
            </a:r>
          </a:p>
          <a:p>
            <a:r>
              <a:rPr lang="ar-SA" dirty="0" err="1" smtClean="0">
                <a:solidFill>
                  <a:srgbClr val="0070C0"/>
                </a:solidFill>
              </a:rPr>
              <a:t>4.</a:t>
            </a:r>
            <a:r>
              <a:rPr lang="ar-SA" dirty="0" smtClean="0">
                <a:solidFill>
                  <a:srgbClr val="0070C0"/>
                </a:solidFill>
              </a:rPr>
              <a:t> التبادل بالتعاملات التجارية </a:t>
            </a:r>
            <a:r>
              <a:rPr lang="ar-SA" dirty="0" err="1" smtClean="0">
                <a:solidFill>
                  <a:srgbClr val="0070C0"/>
                </a:solidFill>
              </a:rPr>
              <a:t>والاعلانات</a:t>
            </a:r>
            <a:r>
              <a:rPr lang="ar-SA" dirty="0" smtClean="0">
                <a:solidFill>
                  <a:srgbClr val="0070C0"/>
                </a:solidFill>
              </a:rPr>
              <a:t> والمبيعات وشراء المنتجات وتامين الخدمات علي الخط المباشر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5.تامين المتعة والمشاركة </a:t>
            </a:r>
            <a:r>
              <a:rPr lang="ar-SA" dirty="0" err="1" smtClean="0">
                <a:solidFill>
                  <a:srgbClr val="0070C0"/>
                </a:solidFill>
              </a:rPr>
              <a:t>بالالعاب</a:t>
            </a:r>
            <a:r>
              <a:rPr lang="ar-SA" dirty="0" smtClean="0">
                <a:solidFill>
                  <a:srgbClr val="0070C0"/>
                </a:solidFill>
              </a:rPr>
              <a:t> الالكترونية ومشاهدة الافلام وغيرة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التطبيقات الشبكية </a:t>
            </a:r>
            <a:r>
              <a:rPr lang="ar-SA" dirty="0" err="1" smtClean="0">
                <a:solidFill>
                  <a:srgbClr val="FF0000"/>
                </a:solidFill>
              </a:rPr>
              <a:t>عبرالانترنت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1.تطبيقات البريد الالكتروني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اصبحت الانترنت النظام الاكثر اهمية واعتمادا في البريد الالكتروني في العالم </a:t>
            </a:r>
            <a:r>
              <a:rPr lang="ar-SA" dirty="0" err="1" smtClean="0">
                <a:solidFill>
                  <a:srgbClr val="0070C0"/>
                </a:solidFill>
              </a:rPr>
              <a:t>لانها</a:t>
            </a:r>
            <a:r>
              <a:rPr lang="ar-SA" dirty="0" smtClean="0">
                <a:solidFill>
                  <a:srgbClr val="0070C0"/>
                </a:solidFill>
              </a:rPr>
              <a:t> تربط اعدادا كبيرة من الناس في مختلف بقاع العالم بحث يعتبرها المراقبون بما يوازي اختراع </a:t>
            </a:r>
            <a:r>
              <a:rPr lang="ar-SA" dirty="0" err="1" smtClean="0">
                <a:solidFill>
                  <a:srgbClr val="0070C0"/>
                </a:solidFill>
              </a:rPr>
              <a:t>كونتبرغ</a:t>
            </a:r>
            <a:r>
              <a:rPr lang="ar-SA" dirty="0" smtClean="0">
                <a:solidFill>
                  <a:srgbClr val="0070C0"/>
                </a:solidFill>
              </a:rPr>
              <a:t> للطباعة المتحركة في القرن الخامس عشر 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فان كل مستخدم للبريد الالكتروني عبر انترنت ينبغي ان يخصص </a:t>
            </a:r>
            <a:r>
              <a:rPr lang="ar-SA" dirty="0" err="1" smtClean="0">
                <a:solidFill>
                  <a:srgbClr val="0070C0"/>
                </a:solidFill>
              </a:rPr>
              <a:t>لة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عنوانة</a:t>
            </a:r>
            <a:r>
              <a:rPr lang="ar-SA" dirty="0" smtClean="0">
                <a:solidFill>
                  <a:srgbClr val="0070C0"/>
                </a:solidFill>
              </a:rPr>
              <a:t> البريدي الخاص </a:t>
            </a:r>
            <a:r>
              <a:rPr lang="ar-SA" dirty="0" err="1" smtClean="0">
                <a:solidFill>
                  <a:srgbClr val="0070C0"/>
                </a:solidFill>
              </a:rPr>
              <a:t>بة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وغيرالمتطابق</a:t>
            </a:r>
            <a:r>
              <a:rPr lang="ar-SA" dirty="0" smtClean="0">
                <a:solidFill>
                  <a:srgbClr val="0070C0"/>
                </a:solidFill>
              </a:rPr>
              <a:t> مع أي عنوان اخر </a:t>
            </a:r>
            <a:r>
              <a:rPr lang="ar-SA" dirty="0" err="1" smtClean="0">
                <a:solidFill>
                  <a:srgbClr val="0070C0"/>
                </a:solidFill>
              </a:rPr>
              <a:t>ويشتمل</a:t>
            </a:r>
            <a:r>
              <a:rPr lang="ar-SA" dirty="0" smtClean="0">
                <a:solidFill>
                  <a:srgbClr val="0070C0"/>
                </a:solidFill>
              </a:rPr>
              <a:t> العنوان علي العناصر الاتية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أ.اسم تعريفي الشخصي </a:t>
            </a:r>
          </a:p>
          <a:p>
            <a:r>
              <a:rPr lang="ar-SA" dirty="0" err="1" smtClean="0">
                <a:solidFill>
                  <a:srgbClr val="0070C0"/>
                </a:solidFill>
              </a:rPr>
              <a:t>ب.</a:t>
            </a:r>
            <a:r>
              <a:rPr lang="ar-SA" dirty="0" smtClean="0">
                <a:solidFill>
                  <a:srgbClr val="0070C0"/>
                </a:solidFill>
              </a:rPr>
              <a:t> عنوان موقع المستفيد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ج.تعريف بنوع وصفة </a:t>
            </a:r>
            <a:r>
              <a:rPr lang="ar-SA" dirty="0" err="1" smtClean="0">
                <a:solidFill>
                  <a:srgbClr val="0070C0"/>
                </a:solidFill>
              </a:rPr>
              <a:t>الموقع </a:t>
            </a:r>
            <a:r>
              <a:rPr lang="ar-SA" dirty="0" smtClean="0">
                <a:solidFill>
                  <a:srgbClr val="0070C0"/>
                </a:solidFill>
              </a:rPr>
              <a:t>:هل هو تجاري ام تعليمي الخ ومن اهم الرموز المستخدمة في هذا المجال </a:t>
            </a:r>
            <a:r>
              <a:rPr lang="ar-SA" dirty="0" err="1" smtClean="0">
                <a:solidFill>
                  <a:srgbClr val="0070C0"/>
                </a:solidFill>
              </a:rPr>
              <a:t>ماياتي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: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edu</a:t>
            </a:r>
            <a:r>
              <a:rPr lang="ar-SA" dirty="0" smtClean="0">
                <a:solidFill>
                  <a:srgbClr val="0070C0"/>
                </a:solidFill>
              </a:rPr>
              <a:t>←وتعني مواقع الجامعات والكليات والمعاهد التعليمية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يتبع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Gov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←وتعني مواقع حكومية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ar-SA" dirty="0" smtClean="0">
                <a:solidFill>
                  <a:srgbClr val="0070C0"/>
                </a:solidFill>
              </a:rPr>
              <a:t>←وتعني مواقع المنظمات الدولية 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Org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←وتعني مواقع المنظمات ذات النفع العام 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Com</a:t>
            </a:r>
            <a:r>
              <a:rPr lang="ar-SA" dirty="0" smtClean="0">
                <a:solidFill>
                  <a:srgbClr val="0070C0"/>
                </a:solidFill>
              </a:rPr>
              <a:t> ←وتعني مواقع تجارية وشركات 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Mil</a:t>
            </a:r>
            <a:r>
              <a:rPr lang="ar-SA" dirty="0" smtClean="0">
                <a:solidFill>
                  <a:srgbClr val="0070C0"/>
                </a:solidFill>
              </a:rPr>
              <a:t> ←وتعني مواقع مؤسسات عسكرية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ويستطيع الباحثون والمشاركون في خدمة البريد الالكتروني التراسل في مجالات مهنية متعددة وفي جوانب مهنية وبحثية عدة يمكننا ان نوجزها بالاتي </a:t>
            </a:r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يتبع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أ.الاتصال بالزملاء الباحثين والعلماء وتبادل الاراء العلمية والبحثية معهم بشكل سريع يمكن ان يكون متزامن وبلغات متعددة ومنها لغتنا العربية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ب.ارسال الوثائق المطلوب الحاقها بالرسائل او ستلام الوثائق المطلوب استلامها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ج.الاشراف علي الرسائل الجامعية للباحثين علي المستويات الاكاديمية والعلمية </a:t>
            </a:r>
            <a:r>
              <a:rPr lang="ar-SA" dirty="0" err="1" smtClean="0">
                <a:solidFill>
                  <a:srgbClr val="0070C0"/>
                </a:solidFill>
              </a:rPr>
              <a:t>المختلفة .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د.امكانية القيام </a:t>
            </a:r>
            <a:r>
              <a:rPr lang="ar-SA" dirty="0" err="1" smtClean="0">
                <a:solidFill>
                  <a:srgbClr val="0070C0"/>
                </a:solidFill>
              </a:rPr>
              <a:t>باعداد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وكتابة بحوث وانجاز مشاريع مشتركة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ه.</a:t>
            </a:r>
            <a:r>
              <a:rPr lang="ar-SA" dirty="0" err="1" smtClean="0">
                <a:solidFill>
                  <a:srgbClr val="0070C0"/>
                </a:solidFill>
              </a:rPr>
              <a:t>التحضرلعقد</a:t>
            </a:r>
            <a:r>
              <a:rPr lang="ar-SA" dirty="0" smtClean="0">
                <a:solidFill>
                  <a:srgbClr val="0070C0"/>
                </a:solidFill>
              </a:rPr>
              <a:t> ندوة علمية او مؤتمر علمي او مهني او لقاء اداري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و.كتابة البحوث وانجاز المشاريع المشتركة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dirty="0" smtClean="0">
                <a:solidFill>
                  <a:srgbClr val="FF0000"/>
                </a:solidFill>
              </a:rPr>
              <a:t>ثانيا:تطبيقات خدمة الاتصال عبر القوائم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من مزايا وفوائد هذا النوع من الخدمة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1.تبادل الافكار والمعلومات الفعالة بين الاشخاص والجهات المعنية بمجال او موضوع معرفي او حياتي معين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</a:t>
            </a:r>
            <a:r>
              <a:rPr lang="ar-SA" dirty="0" err="1" smtClean="0">
                <a:solidFill>
                  <a:srgbClr val="0070C0"/>
                </a:solidFill>
              </a:rPr>
              <a:t>لايشترط</a:t>
            </a:r>
            <a:r>
              <a:rPr lang="ar-SA" dirty="0" smtClean="0">
                <a:solidFill>
                  <a:srgbClr val="0070C0"/>
                </a:solidFill>
              </a:rPr>
              <a:t> بالمشاركة في هذه الخدمة ان يكون مرتبطا بشكل  كامل بالانترنت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3.امكانية اصدار نشرة او مجلة تشتمل علي الاراء والمحادثات </a:t>
            </a:r>
            <a:r>
              <a:rPr lang="ar-SA" dirty="0" err="1" smtClean="0">
                <a:solidFill>
                  <a:srgbClr val="0070C0"/>
                </a:solidFill>
              </a:rPr>
              <a:t>والافكار</a:t>
            </a:r>
            <a:r>
              <a:rPr lang="ar-SA" dirty="0" smtClean="0">
                <a:solidFill>
                  <a:srgbClr val="0070C0"/>
                </a:solidFill>
              </a:rPr>
              <a:t> المجمعة من المشاركين في قائمة محددة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4.للمشاركة في </a:t>
            </a:r>
            <a:r>
              <a:rPr lang="ar-SA" dirty="0" err="1" smtClean="0">
                <a:solidFill>
                  <a:srgbClr val="0070C0"/>
                </a:solidFill>
              </a:rPr>
              <a:t>هذة</a:t>
            </a:r>
            <a:r>
              <a:rPr lang="ar-SA" dirty="0" smtClean="0">
                <a:solidFill>
                  <a:srgbClr val="0070C0"/>
                </a:solidFill>
              </a:rPr>
              <a:t> الخدمة ان ينضم الي مجموعة محددة </a:t>
            </a:r>
            <a:r>
              <a:rPr lang="ar-SA" dirty="0" err="1" smtClean="0">
                <a:solidFill>
                  <a:srgbClr val="0070C0"/>
                </a:solidFill>
              </a:rPr>
              <a:t>والاستمرارفيها</a:t>
            </a:r>
            <a:r>
              <a:rPr lang="ar-SA" dirty="0" smtClean="0">
                <a:solidFill>
                  <a:srgbClr val="0070C0"/>
                </a:solidFill>
              </a:rPr>
              <a:t> او تركها متي يشاء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الفصل الخامس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92D050"/>
                </a:solidFill>
              </a:rPr>
              <a:t>امن الشبكات المعلومات </a:t>
            </a:r>
          </a:p>
          <a:p>
            <a:pPr algn="ctr"/>
            <a:r>
              <a:rPr lang="ar-SA" dirty="0" err="1" smtClean="0">
                <a:solidFill>
                  <a:srgbClr val="92D050"/>
                </a:solidFill>
              </a:rPr>
              <a:t>ع.</a:t>
            </a:r>
            <a:r>
              <a:rPr lang="ar-SA" dirty="0" smtClean="0">
                <a:solidFill>
                  <a:srgbClr val="92D050"/>
                </a:solidFill>
              </a:rPr>
              <a:t> غالية البشري</a:t>
            </a:r>
            <a:endParaRPr lang="ar-SA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00B050"/>
                </a:solidFill>
              </a:rPr>
              <a:t>تمهيد</a:t>
            </a: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1.سرية المعلومات وهذا الجانب يشمل كافة التدابير اللازمة لمنع اطلاع الاشخاص غير المصرح لهم علي المعلومات الحساسة او السرية ومن امثلة المعلومات التي يحرص علي حفظ سريتها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أ.المعلومات الشخصية والمالية </a:t>
            </a:r>
            <a:r>
              <a:rPr lang="ar-SA" dirty="0" err="1" smtClean="0">
                <a:solidFill>
                  <a:srgbClr val="0070C0"/>
                </a:solidFill>
              </a:rPr>
              <a:t>للافراد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ب.الموقف المالي لمؤسسة ما وخاصة قبل </a:t>
            </a:r>
            <a:r>
              <a:rPr lang="ar-SA" dirty="0" err="1" smtClean="0">
                <a:solidFill>
                  <a:srgbClr val="0070C0"/>
                </a:solidFill>
              </a:rPr>
              <a:t>اعلانة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ج.المعلومات العسكرية </a:t>
            </a:r>
            <a:r>
              <a:rPr lang="ar-SA" dirty="0" err="1" smtClean="0">
                <a:solidFill>
                  <a:srgbClr val="0070C0"/>
                </a:solidFill>
              </a:rPr>
              <a:t>والامنية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د.اية معلومات تنافسية تخص المؤسسات والدول </a:t>
            </a:r>
            <a:r>
              <a:rPr lang="ar-SA" dirty="0" err="1" smtClean="0">
                <a:solidFill>
                  <a:srgbClr val="0070C0"/>
                </a:solidFill>
              </a:rPr>
              <a:t>لاتريد</a:t>
            </a:r>
            <a:r>
              <a:rPr lang="ar-SA" dirty="0" smtClean="0">
                <a:solidFill>
                  <a:srgbClr val="0070C0"/>
                </a:solidFill>
              </a:rPr>
              <a:t> الافصاح عنها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2.سلامة </a:t>
            </a:r>
            <a:r>
              <a:rPr lang="ar-SA" dirty="0" err="1" smtClean="0">
                <a:solidFill>
                  <a:srgbClr val="0070C0"/>
                </a:solidFill>
              </a:rPr>
              <a:t>وامانة</a:t>
            </a:r>
            <a:r>
              <a:rPr lang="ar-SA" dirty="0" smtClean="0">
                <a:solidFill>
                  <a:srgbClr val="0070C0"/>
                </a:solidFill>
              </a:rPr>
              <a:t> المعلومات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3.ضمان الوصول الي المعلومات والموارد الحاسوبية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المبحث الاول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>
                <a:solidFill>
                  <a:srgbClr val="00B050"/>
                </a:solidFill>
              </a:rPr>
              <a:t>الجرائم عبر الشبكات</a:t>
            </a:r>
            <a:endParaRPr lang="ar-SA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 smtClean="0"/>
              <a:t>ا</a:t>
            </a:r>
            <a:r>
              <a:rPr lang="ar-SA" dirty="0" smtClean="0">
                <a:solidFill>
                  <a:srgbClr val="0070C0"/>
                </a:solidFill>
              </a:rPr>
              <a:t>نواع الجرائم عبر شبكات المعلومات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اولا:القرصنة والاختراق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القراصنة او </a:t>
            </a:r>
            <a:r>
              <a:rPr lang="ar-SA" dirty="0" err="1" smtClean="0">
                <a:solidFill>
                  <a:srgbClr val="0070C0"/>
                </a:solidFill>
              </a:rPr>
              <a:t>الهاكرز</a:t>
            </a:r>
            <a:r>
              <a:rPr lang="ar-SA" dirty="0" smtClean="0">
                <a:solidFill>
                  <a:srgbClr val="0070C0"/>
                </a:solidFill>
              </a:rPr>
              <a:t> يعمدون عادة الدخول الي نظام </a:t>
            </a:r>
            <a:r>
              <a:rPr lang="ar-SA" dirty="0" err="1" smtClean="0">
                <a:solidFill>
                  <a:srgbClr val="0070C0"/>
                </a:solidFill>
              </a:rPr>
              <a:t>التشغل</a:t>
            </a:r>
            <a:r>
              <a:rPr lang="ar-SA" dirty="0" smtClean="0">
                <a:solidFill>
                  <a:srgbClr val="0070C0"/>
                </a:solidFill>
              </a:rPr>
              <a:t> في اجهزة المستخدمين الاخرين بطريقة غير مشروعة </a:t>
            </a:r>
            <a:r>
              <a:rPr lang="ar-SA" dirty="0" err="1" smtClean="0">
                <a:solidFill>
                  <a:srgbClr val="0070C0"/>
                </a:solidFill>
              </a:rPr>
              <a:t>لاغراض</a:t>
            </a:r>
            <a:r>
              <a:rPr lang="ar-SA" dirty="0" smtClean="0">
                <a:solidFill>
                  <a:srgbClr val="0070C0"/>
                </a:solidFill>
              </a:rPr>
              <a:t> غير مشروعة كالسرقة والتخريب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وهنالك عدد من الجوانب التي تساعد الشخص المخترق علي الدخول الي جهاز ونظام </a:t>
            </a:r>
            <a:r>
              <a:rPr lang="ar-SA" dirty="0" err="1" smtClean="0">
                <a:solidFill>
                  <a:srgbClr val="0070C0"/>
                </a:solidFill>
              </a:rPr>
              <a:t>الحاسوب </a:t>
            </a:r>
            <a:r>
              <a:rPr lang="ar-SA" dirty="0" smtClean="0">
                <a:solidFill>
                  <a:srgbClr val="0070C0"/>
                </a:solidFill>
              </a:rPr>
              <a:t>.مثل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1.ارتباط جهاز او نظام الحاسوب بالانترنت والشبكة </a:t>
            </a:r>
            <a:r>
              <a:rPr lang="ar-SA" dirty="0" err="1" smtClean="0">
                <a:solidFill>
                  <a:srgbClr val="0070C0"/>
                </a:solidFill>
              </a:rPr>
              <a:t>العنكبوتية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2.وجود </a:t>
            </a:r>
            <a:r>
              <a:rPr lang="ar-SA" dirty="0" err="1" smtClean="0">
                <a:solidFill>
                  <a:srgbClr val="0070C0"/>
                </a:solidFill>
              </a:rPr>
              <a:t>مايسمى</a:t>
            </a:r>
            <a:r>
              <a:rPr lang="ar-SA" dirty="0" smtClean="0">
                <a:solidFill>
                  <a:srgbClr val="0070C0"/>
                </a:solidFill>
              </a:rPr>
              <a:t> بملف </a:t>
            </a:r>
            <a:r>
              <a:rPr lang="en-US" dirty="0" smtClean="0">
                <a:solidFill>
                  <a:srgbClr val="0070C0"/>
                </a:solidFill>
              </a:rPr>
              <a:t> patch</a:t>
            </a:r>
            <a:r>
              <a:rPr lang="ar-SA" dirty="0" smtClean="0">
                <a:solidFill>
                  <a:srgbClr val="0070C0"/>
                </a:solidFill>
              </a:rPr>
              <a:t>او ملف 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trjan</a:t>
            </a:r>
            <a:r>
              <a:rPr lang="ar-SA" dirty="0" smtClean="0">
                <a:solidFill>
                  <a:srgbClr val="0070C0"/>
                </a:solidFill>
              </a:rPr>
              <a:t>في جهاز الحاسوب المعني </a:t>
            </a:r>
            <a:r>
              <a:rPr lang="ar-SA" dirty="0" err="1" smtClean="0">
                <a:solidFill>
                  <a:srgbClr val="0070C0"/>
                </a:solidFill>
              </a:rPr>
              <a:t>بالارتباط .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3.استخدام احد برامج القرصنة المعروفة </a:t>
            </a:r>
            <a:r>
              <a:rPr lang="ar-SA" dirty="0" err="1" smtClean="0">
                <a:solidFill>
                  <a:srgbClr val="0070C0"/>
                </a:solidFill>
              </a:rPr>
              <a:t>مثل : .</a:t>
            </a:r>
            <a:r>
              <a:rPr lang="en-US" dirty="0" smtClean="0">
                <a:solidFill>
                  <a:srgbClr val="0070C0"/>
                </a:solidFill>
              </a:rPr>
              <a:t> Hackers Utility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 Girl Friend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dirty="0" smtClean="0">
                <a:solidFill>
                  <a:srgbClr val="FF0000"/>
                </a:solidFill>
              </a:rPr>
              <a:t>ثانيا:الخداع او اخفاء وانتحال الشخصية 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1.اخفاء الشخصية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2.انتحال الشخصية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أ.انتحال شخصية الفرد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ب.انتحال شخصية المواقع </a:t>
            </a:r>
          </a:p>
          <a:p>
            <a:endParaRPr lang="ar-SA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157</TotalTime>
  <Words>622</Words>
  <Application>Microsoft Office PowerPoint</Application>
  <PresentationFormat>عرض على الشاشة (3:4)‏</PresentationFormat>
  <Paragraphs>69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تدفق</vt:lpstr>
      <vt:lpstr>الشبكة العنكبوتية العالمية والتسهيلات الفنية للارتباط</vt:lpstr>
      <vt:lpstr>التسيهلات الفنية في استخدامات الانترنت والشبكة العنكبوتية</vt:lpstr>
      <vt:lpstr>التطبيقات الشبكية عبرالانترنت </vt:lpstr>
      <vt:lpstr>يتبع</vt:lpstr>
      <vt:lpstr>يتبع</vt:lpstr>
      <vt:lpstr>ثانيا:تطبيقات خدمة الاتصال عبر القوائم</vt:lpstr>
      <vt:lpstr>الفصل الخامس </vt:lpstr>
      <vt:lpstr>تمهيد</vt:lpstr>
      <vt:lpstr>المبحث الاول الجرائم عبر الشبكات</vt:lpstr>
      <vt:lpstr>ثانيا:الخداع او اخفاء وانتحال الشخصية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الشبكة العنكبوتية العالمية والتسهيلات الفنية للارتباط</dc:title>
  <dc:creator>hello</dc:creator>
  <cp:lastModifiedBy>hello</cp:lastModifiedBy>
  <cp:revision>19</cp:revision>
  <dcterms:created xsi:type="dcterms:W3CDTF">2013-03-27T15:35:26Z</dcterms:created>
  <dcterms:modified xsi:type="dcterms:W3CDTF">2013-03-27T18:32:17Z</dcterms:modified>
</cp:coreProperties>
</file>