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80" r:id="rId1"/>
  </p:sldMasterIdLst>
  <p:notesMasterIdLst>
    <p:notesMasterId r:id="rId12"/>
  </p:notesMasterIdLst>
  <p:sldIdLst>
    <p:sldId id="275" r:id="rId2"/>
    <p:sldId id="256" r:id="rId3"/>
    <p:sldId id="259" r:id="rId4"/>
    <p:sldId id="261" r:id="rId5"/>
    <p:sldId id="263" r:id="rId6"/>
    <p:sldId id="264" r:id="rId7"/>
    <p:sldId id="265" r:id="rId8"/>
    <p:sldId id="267" r:id="rId9"/>
    <p:sldId id="268" r:id="rId10"/>
    <p:sldId id="270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660066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88" autoAdjust="0"/>
    <p:restoredTop sz="94660"/>
  </p:normalViewPr>
  <p:slideViewPr>
    <p:cSldViewPr>
      <p:cViewPr>
        <p:scale>
          <a:sx n="73" d="100"/>
          <a:sy n="73" d="100"/>
        </p:scale>
        <p:origin x="-132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4574D73-1371-4140-BFD6-9189AA496323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3F8D130-81EE-419E-84CC-1A00716E007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8D130-81EE-419E-84CC-1A00716E007D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وان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شكل بيضاوي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عنصر نائب للتاريخ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6" name="عنصر نائب للتذييل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cxnSp>
        <p:nvCxnSpPr>
          <p:cNvPr id="7" name="رابط مستقيم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2" name="عنصر نائب للمحتوى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34" name="عنصر نائب للمحتوى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cxnSp>
        <p:nvCxnSpPr>
          <p:cNvPr id="10" name="رابط مستقيم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صر نائب للمحتوى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1" name="عنوان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1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r" rtl="1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9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115616" y="836712"/>
            <a:ext cx="7416824" cy="5447645"/>
          </a:xfrm>
          <a:prstGeom prst="rect">
            <a:avLst/>
          </a:prstGeom>
          <a:blipFill dpi="0" rotWithShape="1">
            <a:blip r:embed="rId3" cstate="print">
              <a:alphaModFix amt="20000"/>
              <a:duotone>
                <a:schemeClr val="dk1">
                  <a:shade val="63000"/>
                  <a:tint val="82000"/>
                </a:schemeClr>
                <a:schemeClr val="dk1">
                  <a:tint val="10000"/>
                  <a:satMod val="400000"/>
                </a:schemeClr>
              </a:duotone>
            </a:blip>
            <a:srcRect/>
            <a:tile tx="0" ty="0" sx="40000" sy="40000" flip="none" algn="tl"/>
          </a:blipFill>
          <a:effectLst>
            <a:innerShdw blurRad="63500" dist="50800" dir="13500000">
              <a:prstClr val="black">
                <a:alpha val="50000"/>
              </a:prstClr>
            </a:innerShdw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EG" sz="5400" dirty="0" smtClean="0">
                <a:solidFill>
                  <a:srgbClr val="FF0000"/>
                </a:solidFill>
              </a:rPr>
              <a:t>جغرافية المملكة العربية </a:t>
            </a:r>
            <a:r>
              <a:rPr lang="ar-EG" sz="5400" dirty="0" smtClean="0">
                <a:solidFill>
                  <a:srgbClr val="FF0000"/>
                </a:solidFill>
              </a:rPr>
              <a:t>السعودية</a:t>
            </a:r>
          </a:p>
          <a:p>
            <a:pPr algn="ctr"/>
            <a:r>
              <a:rPr lang="ar-EG" sz="4400" b="1" dirty="0" smtClean="0">
                <a:solidFill>
                  <a:schemeClr val="bg1"/>
                </a:solidFill>
              </a:rPr>
              <a:t>المحاور الرئيسية ويستعان بالمرجع الرئيسى والمحاضرات للتفاصيل </a:t>
            </a:r>
          </a:p>
          <a:p>
            <a:pPr algn="ctr"/>
            <a:endParaRPr lang="ar-EG" sz="5400" dirty="0" smtClean="0">
              <a:solidFill>
                <a:srgbClr val="FF0000"/>
              </a:solidFill>
            </a:endParaRPr>
          </a:p>
          <a:p>
            <a:pPr algn="ctr"/>
            <a:r>
              <a:rPr lang="ar-EG" sz="4400" b="1" dirty="0" smtClean="0">
                <a:solidFill>
                  <a:schemeClr val="bg1"/>
                </a:solidFill>
              </a:rPr>
              <a:t>المستوى الرابع جغرافيا</a:t>
            </a:r>
          </a:p>
          <a:p>
            <a:pPr algn="ctr"/>
            <a:r>
              <a:rPr lang="ar-EG" sz="54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ar-EG" sz="5400" b="1" dirty="0" smtClean="0">
                <a:solidFill>
                  <a:srgbClr val="002060"/>
                </a:solidFill>
              </a:rPr>
              <a:t>د/حسين عبد الفتاح محمد</a:t>
            </a:r>
            <a:endParaRPr lang="ar-EG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2388552" y="2967335"/>
            <a:ext cx="4366901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Diwani Bent" pitchFamily="2" charset="-78"/>
              </a:rPr>
              <a:t>بسم الله الرحمن الرحيم</a:t>
            </a:r>
            <a:endParaRPr lang="ar-SA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Diwani B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 descr="imagesCAT0Q35Z.jpg"/>
          <p:cNvPicPr>
            <a:picLocks noChangeAspect="1"/>
          </p:cNvPicPr>
          <p:nvPr/>
        </p:nvPicPr>
        <p:blipFill>
          <a:blip r:embed="rId3" cstate="print">
            <a:lum bright="52000" contrast="-78000"/>
          </a:blip>
          <a:stretch>
            <a:fillRect/>
          </a:stretch>
        </p:blipFill>
        <p:spPr>
          <a:xfrm>
            <a:off x="467544" y="1484784"/>
            <a:ext cx="8208911" cy="4536504"/>
          </a:xfrm>
          <a:prstGeom prst="rect">
            <a:avLst/>
          </a:prstGeom>
        </p:spPr>
      </p:pic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683224"/>
          </a:xfrm>
        </p:spPr>
        <p:txBody>
          <a:bodyPr/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الموقع الفلكي والجغرافي :</a:t>
            </a:r>
          </a:p>
          <a:p>
            <a:r>
              <a:rPr lang="ar-SA" sz="2400" b="1" dirty="0" smtClean="0">
                <a:solidFill>
                  <a:srgbClr val="FF0000"/>
                </a:solidFill>
              </a:rPr>
              <a:t>أولاً: الموقع الفلكي</a:t>
            </a: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r>
              <a:rPr lang="ar-SA" sz="2400" b="1" dirty="0" smtClean="0">
                <a:solidFill>
                  <a:schemeClr val="bg1"/>
                </a:solidFill>
              </a:rPr>
              <a:t>تقع المملكة العربية السعودية بين خطي طول36 ,34 ْشرقاً و56 ْشرقاً .</a:t>
            </a:r>
          </a:p>
          <a:p>
            <a:pPr>
              <a:buNone/>
            </a:pPr>
            <a:r>
              <a:rPr lang="ar-SA" sz="2400" b="1" dirty="0" smtClean="0">
                <a:solidFill>
                  <a:schemeClr val="bg1"/>
                </a:solidFill>
              </a:rPr>
              <a:t>وبين </a:t>
            </a:r>
            <a:r>
              <a:rPr lang="ar-SA" sz="2400" b="1" dirty="0" err="1" smtClean="0">
                <a:solidFill>
                  <a:schemeClr val="bg1"/>
                </a:solidFill>
              </a:rPr>
              <a:t>دائراتي</a:t>
            </a:r>
            <a:r>
              <a:rPr lang="ar-SA" sz="2400" b="1" dirty="0" smtClean="0">
                <a:solidFill>
                  <a:schemeClr val="bg1"/>
                </a:solidFill>
              </a:rPr>
              <a:t> عرض 16 ْشمالاً و12 , 32 ْشمالاً .</a:t>
            </a:r>
          </a:p>
          <a:p>
            <a:pPr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FF0000"/>
                </a:solidFill>
              </a:rPr>
              <a:t>ثانياً: الموقع الجغرافي </a:t>
            </a:r>
            <a:r>
              <a:rPr lang="ar-SA" sz="2400" dirty="0" smtClean="0">
                <a:solidFill>
                  <a:srgbClr val="FF0000"/>
                </a:solidFill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bg1"/>
                </a:solidFill>
              </a:rPr>
              <a:t>تقع المملكة العربية السعودية عند ملتقى قارات العالم القديم آسيا وأوروبا وأفريقيا فهي تشغل الجزء الجنوبي الغربي من قارة آسيا. </a:t>
            </a:r>
          </a:p>
          <a:p>
            <a:pPr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المساحة والسكان:</a:t>
            </a:r>
          </a:p>
          <a:p>
            <a:pPr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bg1"/>
                </a:solidFill>
              </a:rPr>
              <a:t>تبلغ مساحتها 2,150,000كم 2 أي أنها تشغل حوالي 80%من مساحة شبة الجزيرة العربية ويسكنها حوالي 27مليون نسمة.</a:t>
            </a:r>
            <a:endParaRPr lang="ar-SA" sz="2400" b="1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المملكة العربية السعودية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imagesCA87MQ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476672"/>
            <a:ext cx="8280919" cy="5760640"/>
          </a:xfrm>
          <a:prstGeom prst="rect">
            <a:avLst/>
          </a:prstGeom>
        </p:spPr>
      </p:pic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تتميز المملكة بوقوعها داخل إطار جغرافي يتكون من ثمان دول عربية حيث تجاورها من جميع الجهات تتشابه معها في اللغة والسلالة </a:t>
            </a:r>
            <a:r>
              <a:rPr lang="ar-SA" b="1" dirty="0" smtClean="0">
                <a:solidFill>
                  <a:schemeClr val="bg1"/>
                </a:solidFill>
              </a:rPr>
              <a:t>والدين</a:t>
            </a:r>
            <a:endParaRPr lang="ar-SA" b="1" dirty="0" smtClean="0">
              <a:solidFill>
                <a:srgbClr val="006600"/>
              </a:solidFill>
            </a:endParaRPr>
          </a:p>
          <a:p>
            <a:endParaRPr lang="ar-SA" dirty="0" smtClean="0"/>
          </a:p>
          <a:p>
            <a:endParaRPr lang="ar-SA" dirty="0" smtClean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الحدود السياسية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6600"/>
                </a:solidFill>
              </a:rPr>
              <a:t>1- </a:t>
            </a:r>
            <a:r>
              <a:rPr lang="ar-SA" b="1" dirty="0" smtClean="0">
                <a:solidFill>
                  <a:srgbClr val="006600"/>
                </a:solidFill>
              </a:rPr>
              <a:t>البنية والتركيب الجيولوجي .</a:t>
            </a:r>
          </a:p>
          <a:p>
            <a:r>
              <a:rPr lang="ar-SA" b="1" dirty="0" smtClean="0">
                <a:solidFill>
                  <a:srgbClr val="006600"/>
                </a:solidFill>
              </a:rPr>
              <a:t>2- التــــــــــــــــــــــضاريس.</a:t>
            </a:r>
          </a:p>
          <a:p>
            <a:r>
              <a:rPr lang="ar-SA" b="1" dirty="0" smtClean="0">
                <a:solidFill>
                  <a:srgbClr val="006600"/>
                </a:solidFill>
              </a:rPr>
              <a:t>3- المُنـــــــــــــــــــــــــــاخ.</a:t>
            </a:r>
          </a:p>
          <a:p>
            <a:r>
              <a:rPr lang="ar-SA" b="1" dirty="0" smtClean="0">
                <a:solidFill>
                  <a:srgbClr val="006600"/>
                </a:solidFill>
              </a:rPr>
              <a:t>4- التــــــــــــــــــــــــــــربة</a:t>
            </a:r>
            <a:r>
              <a:rPr lang="ar-SA" dirty="0" smtClean="0">
                <a:solidFill>
                  <a:srgbClr val="006600"/>
                </a:solidFill>
              </a:rPr>
              <a:t>.</a:t>
            </a:r>
          </a:p>
          <a:p>
            <a:r>
              <a:rPr lang="ar-SA" b="1" dirty="0" smtClean="0">
                <a:solidFill>
                  <a:srgbClr val="006600"/>
                </a:solidFill>
              </a:rPr>
              <a:t>5- مــــوارد الميــــــــــــــاه.</a:t>
            </a:r>
            <a:endParaRPr lang="ar-SA" b="1" dirty="0">
              <a:solidFill>
                <a:srgbClr val="006600"/>
              </a:solidFill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المعالم الطبيعية للمملكة العربية السعودية</a:t>
            </a:r>
            <a:endParaRPr lang="ar-S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72000"/>
          </a:xfrm>
        </p:spPr>
        <p:txBody>
          <a:bodyPr/>
          <a:lstStyle/>
          <a:p>
            <a:r>
              <a:rPr lang="ar-SA" b="1" dirty="0" smtClean="0"/>
              <a:t>تشمل دراسة البنية الجيولوجية للمملكة على عدة عناصر مختلفة تدخل في تركيب أرضها مثل:</a:t>
            </a:r>
          </a:p>
          <a:p>
            <a:r>
              <a:rPr lang="ar-SA" b="1" dirty="0" smtClean="0"/>
              <a:t>1- دراسة طبيعة الصخور وما تشمل عليه من معادن.</a:t>
            </a:r>
          </a:p>
          <a:p>
            <a:r>
              <a:rPr lang="ar-SA" b="1" dirty="0" smtClean="0"/>
              <a:t>2- مدى تأثرها بحركات القشرة الأرضية.</a:t>
            </a:r>
          </a:p>
          <a:p>
            <a:r>
              <a:rPr lang="ar-SA" b="1" dirty="0" smtClean="0"/>
              <a:t>3- امتداد طبقات الأرض ونظام تتابعها.</a:t>
            </a:r>
          </a:p>
          <a:p>
            <a:r>
              <a:rPr lang="ar-SA" b="1" dirty="0" smtClean="0"/>
              <a:t>4- طبيعة الظروف التي تكونت فيها.</a:t>
            </a:r>
          </a:p>
          <a:p>
            <a:r>
              <a:rPr lang="ar-SA" b="1" dirty="0" smtClean="0"/>
              <a:t>5- مقدرة هذه الطبقات على اختزان موارد الثروة الطبيعية كالبترول والغاز الطبيعي والمياه الجوفية, وإمكانية استغلالها.</a:t>
            </a:r>
          </a:p>
          <a:p>
            <a:r>
              <a:rPr lang="ar-SA" b="1" dirty="0" smtClean="0"/>
              <a:t>6- تأثر هذه الطبقات والصخور بعوامل التعرية وما ينجم عنها من أشكال تضاريسية.</a:t>
            </a:r>
          </a:p>
          <a:p>
            <a:endParaRPr lang="ar-SA" b="1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C000"/>
                </a:solidFill>
              </a:rPr>
              <a:t>أولاً :البنية والتركيب الجيولوجي</a:t>
            </a:r>
            <a:endParaRPr lang="ar-SA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imagesCA9CFJH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404664"/>
            <a:ext cx="7560840" cy="6192688"/>
          </a:xfrm>
          <a:prstGeom prst="rect">
            <a:avLst/>
          </a:prstGeom>
        </p:spPr>
      </p:pic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>
              <a:solidFill>
                <a:srgbClr val="0070C0"/>
              </a:solidFill>
            </a:endParaRPr>
          </a:p>
          <a:p>
            <a:endParaRPr lang="ar-SA" dirty="0" smtClean="0">
              <a:solidFill>
                <a:srgbClr val="0070C0"/>
              </a:solidFill>
            </a:endParaRPr>
          </a:p>
          <a:p>
            <a:endParaRPr lang="ar-SA" dirty="0" smtClean="0">
              <a:solidFill>
                <a:srgbClr val="0070C0"/>
              </a:solidFill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وحدات البناء الجيولوجي بالمملكة </a:t>
            </a:r>
            <a:endParaRPr lang="ar-SA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imagesCAH5V0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04664"/>
            <a:ext cx="8136904" cy="5832648"/>
          </a:xfrm>
          <a:prstGeom prst="rect">
            <a:avLst/>
          </a:prstGeom>
        </p:spPr>
      </p:pic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73352"/>
          </a:xfrm>
        </p:spPr>
        <p:txBody>
          <a:bodyPr>
            <a:norm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الموقع</a:t>
            </a:r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الامتداد</a:t>
            </a:r>
            <a:endParaRPr lang="ar-SA" dirty="0" smtClean="0"/>
          </a:p>
          <a:p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7901014" cy="1219200"/>
          </a:xfrm>
        </p:spPr>
        <p:txBody>
          <a:bodyPr>
            <a:normAutofit/>
          </a:bodyPr>
          <a:lstStyle/>
          <a:p>
            <a:pPr algn="r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 1- إقليم الكتلة الصلبة القديمة أو الدرع العربي  </a:t>
            </a:r>
            <a:endParaRPr lang="ar-SA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geo_stud_map_ar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548680"/>
            <a:ext cx="8280919" cy="5760640"/>
          </a:xfrm>
          <a:prstGeom prst="rect">
            <a:avLst/>
          </a:prstGeom>
        </p:spPr>
      </p:pic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57328"/>
          </a:xfrm>
        </p:spPr>
        <p:txBody>
          <a:bodyPr>
            <a:norm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الموقع</a:t>
            </a:r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الامتداد</a:t>
            </a: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7972452" cy="1219200"/>
          </a:xfrm>
        </p:spPr>
        <p:txBody>
          <a:bodyPr>
            <a:normAutofit/>
          </a:bodyPr>
          <a:lstStyle/>
          <a:p>
            <a:pPr algn="r"/>
            <a:r>
              <a:rPr lang="ar-SA" sz="3600" b="1" dirty="0" smtClean="0">
                <a:solidFill>
                  <a:srgbClr val="FFFF00"/>
                </a:solidFill>
              </a:rPr>
              <a:t>2- إقليم الصخور الرسوبية أو الرف العربي</a:t>
            </a:r>
            <a:endParaRPr lang="ar-SA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713312"/>
          </a:xfrm>
        </p:spPr>
        <p:txBody>
          <a:bodyPr>
            <a:normAutofit/>
          </a:bodyPr>
          <a:lstStyle/>
          <a:p>
            <a:r>
              <a:rPr lang="ar-SA" b="1" dirty="0" smtClean="0">
                <a:solidFill>
                  <a:srgbClr val="FFFF00"/>
                </a:solidFill>
              </a:rPr>
              <a:t>تعريفها: </a:t>
            </a:r>
            <a:r>
              <a:rPr lang="ar-SA" b="1" dirty="0" smtClean="0"/>
              <a:t>هي دراسة الخامات المعدنية ذات القيمة الاقتصادية  ودراسة أشكالها وامتدادها وتركيبها ومكوناتها المعدنية وكمياتها وإمكانية استغلالها.</a:t>
            </a:r>
          </a:p>
          <a:p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الجيولوجيا الاقتصادية</a:t>
            </a:r>
            <a:endParaRPr lang="ar-S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رق">
  <a:themeElements>
    <a:clrScheme name="ورق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ورق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ور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424</TotalTime>
  <Words>281</Words>
  <Application>Microsoft Office PowerPoint</Application>
  <PresentationFormat>عرض على الشاشة (3:4)‏</PresentationFormat>
  <Paragraphs>44</Paragraphs>
  <Slides>10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ورق</vt:lpstr>
      <vt:lpstr>الشريحة 1</vt:lpstr>
      <vt:lpstr>الشريحة 2</vt:lpstr>
      <vt:lpstr>المملكة العربية السعودية</vt:lpstr>
      <vt:lpstr>الحدود السياسية</vt:lpstr>
      <vt:lpstr>المعالم الطبيعية للمملكة العربية السعودية</vt:lpstr>
      <vt:lpstr>أولاً :البنية والتركيب الجيولوجي</vt:lpstr>
      <vt:lpstr>وحدات البناء الجيولوجي بالمملكة </vt:lpstr>
      <vt:lpstr> 1- إقليم الكتلة الصلبة القديمة أو الدرع العربي  </vt:lpstr>
      <vt:lpstr>2- إقليم الصخور الرسوبية أو الرف العربي</vt:lpstr>
      <vt:lpstr>الجيولوجيا الاقتصادية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free user</dc:creator>
  <cp:lastModifiedBy>DrHussein</cp:lastModifiedBy>
  <cp:revision>49</cp:revision>
  <dcterms:created xsi:type="dcterms:W3CDTF">2011-02-25T21:53:14Z</dcterms:created>
  <dcterms:modified xsi:type="dcterms:W3CDTF">2013-05-12T21:14:37Z</dcterms:modified>
</cp:coreProperties>
</file>