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9" r:id="rId1"/>
  </p:sldMasterIdLst>
  <p:sldIdLst>
    <p:sldId id="257" r:id="rId2"/>
    <p:sldId id="258" r:id="rId3"/>
    <p:sldId id="270" r:id="rId4"/>
    <p:sldId id="263" r:id="rId5"/>
    <p:sldId id="271" r:id="rId6"/>
    <p:sldId id="272" r:id="rId7"/>
    <p:sldId id="274" r:id="rId8"/>
    <p:sldId id="273" r:id="rId9"/>
    <p:sldId id="275" r:id="rId10"/>
    <p:sldId id="276"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autoAdjust="0"/>
    <p:restoredTop sz="94681" autoAdjust="0"/>
  </p:normalViewPr>
  <p:slideViewPr>
    <p:cSldViewPr>
      <p:cViewPr varScale="1">
        <p:scale>
          <a:sx n="95" d="100"/>
          <a:sy n="95" d="100"/>
        </p:scale>
        <p:origin x="-43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F7D6EA70-D4F5-48A8-BB4D-854D666774F3}"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5FC53A1C-7B55-4D62-B71C-DC06FF220E21}" type="datetimeFigureOut">
              <a:rPr lang="ar-SA" smtClean="0"/>
              <a:pPr/>
              <a:t>08/04/1434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D6EA70-D4F5-48A8-BB4D-854D666774F3}"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F7D6EA70-D4F5-48A8-BB4D-854D666774F3}"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F7D6EA70-D4F5-48A8-BB4D-854D666774F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7D6EA70-D4F5-48A8-BB4D-854D666774F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F7D6EA70-D4F5-48A8-BB4D-854D666774F3}"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5FC53A1C-7B55-4D62-B71C-DC06FF220E21}" type="datetimeFigureOut">
              <a:rPr lang="ar-SA" smtClean="0"/>
              <a:pPr/>
              <a:t>08/04/1434</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D6EA70-D4F5-48A8-BB4D-854D666774F3}"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F7D6EA70-D4F5-48A8-BB4D-854D666774F3}"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08/04/1434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FC53A1C-7B55-4D62-B71C-DC06FF220E21}" type="datetimeFigureOut">
              <a:rPr lang="ar-SA" smtClean="0"/>
              <a:pPr/>
              <a:t>08/04/1434</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7D6EA70-D4F5-48A8-BB4D-854D666774F3}"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صورة 6" descr="ت.bmp"/>
          <p:cNvPicPr>
            <a:picLocks noGrp="1" noChangeAspect="1"/>
          </p:cNvPicPr>
          <p:nvPr>
            <p:ph type="pic" idx="1"/>
          </p:nvPr>
        </p:nvPicPr>
        <p:blipFill>
          <a:blip r:embed="rId2">
            <a:lum bright="20000"/>
          </a:blip>
          <a:srcRect l="5942" r="5942"/>
          <a:stretch>
            <a:fillRect/>
          </a:stretch>
        </p:blipFill>
        <p:spPr>
          <a:xfrm rot="420000">
            <a:off x="4896979" y="2786628"/>
            <a:ext cx="3723168" cy="32162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مستطيل 8"/>
          <p:cNvSpPr/>
          <p:nvPr/>
        </p:nvSpPr>
        <p:spPr>
          <a:xfrm>
            <a:off x="285720" y="1142984"/>
            <a:ext cx="6643734" cy="175432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ar-SA" sz="5400" dirty="0" smtClean="0">
                <a:cs typeface="Andalus" pitchFamily="2" charset="-78"/>
              </a:rPr>
              <a:t>الأسلوب العلمي</a:t>
            </a:r>
          </a:p>
          <a:p>
            <a:pPr algn="ctr"/>
            <a:r>
              <a:rPr lang="en-US" sz="5400" dirty="0" smtClean="0">
                <a:cs typeface="Andalus" pitchFamily="2" charset="-78"/>
              </a:rPr>
              <a:t>Scientific Approach</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ndalus" pitchFamily="2" charset="-78"/>
            </a:endParaRPr>
          </a:p>
        </p:txBody>
      </p:sp>
      <p:sp>
        <p:nvSpPr>
          <p:cNvPr id="11" name="مستطيل 10"/>
          <p:cNvSpPr/>
          <p:nvPr/>
        </p:nvSpPr>
        <p:spPr>
          <a:xfrm>
            <a:off x="785786" y="4357694"/>
            <a:ext cx="1928826"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rPr>
              <a:t>المحاضرة </a:t>
            </a: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rPr>
              <a:t>الثانية</a:t>
            </a: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428604"/>
            <a:ext cx="8229600" cy="724648"/>
          </a:xfrm>
        </p:spPr>
        <p:txBody>
          <a:bodyPr>
            <a:noAutofit/>
          </a:bodyPr>
          <a:lstStyle/>
          <a:p>
            <a:pPr algn="r"/>
            <a:r>
              <a:rPr lang="ar-SA" sz="5400" b="1" dirty="0" smtClean="0">
                <a:solidFill>
                  <a:srgbClr val="C00000"/>
                </a:solidFill>
                <a:latin typeface="Arabic Typesetting" pitchFamily="66" charset="-78"/>
                <a:cs typeface="Arabic Typesetting" pitchFamily="66" charset="-78"/>
              </a:rPr>
              <a:t>الأسلوب </a:t>
            </a:r>
            <a:r>
              <a:rPr lang="ar-SA" sz="5400" b="1" dirty="0" smtClean="0">
                <a:solidFill>
                  <a:srgbClr val="C00000"/>
                </a:solidFill>
                <a:latin typeface="Arabic Typesetting" pitchFamily="66" charset="-78"/>
                <a:cs typeface="Arabic Typesetting" pitchFamily="66" charset="-78"/>
              </a:rPr>
              <a:t>العلمي </a:t>
            </a:r>
            <a:r>
              <a:rPr lang="en-US" sz="5400" b="1" dirty="0" smtClean="0">
                <a:solidFill>
                  <a:srgbClr val="C00000"/>
                </a:solidFill>
                <a:latin typeface="Arabic Typesetting" pitchFamily="66" charset="-78"/>
                <a:cs typeface="Arabic Typesetting" pitchFamily="66" charset="-78"/>
              </a:rPr>
              <a:t>Scientific Approach</a:t>
            </a:r>
            <a:endParaRPr lang="ar-SA" sz="5400" b="1" dirty="0">
              <a:ln>
                <a:solidFill>
                  <a:schemeClr val="tx1">
                    <a:lumMod val="85000"/>
                    <a:lumOff val="15000"/>
                  </a:schemeClr>
                </a:solidFill>
              </a:ln>
              <a:solidFill>
                <a:srgbClr val="C00000"/>
              </a:solidFill>
              <a:latin typeface="Arabic Typesetting" pitchFamily="66" charset="-78"/>
              <a:cs typeface="Arabic Typesetting" pitchFamily="66" charset="-78"/>
            </a:endParaRPr>
          </a:p>
        </p:txBody>
      </p:sp>
      <p:sp>
        <p:nvSpPr>
          <p:cNvPr id="3" name="عنصر نائب للمحتوى 2"/>
          <p:cNvSpPr>
            <a:spLocks noGrp="1"/>
          </p:cNvSpPr>
          <p:nvPr>
            <p:ph sz="quarter" idx="1"/>
          </p:nvPr>
        </p:nvSpPr>
        <p:spPr>
          <a:xfrm>
            <a:off x="457200" y="1428736"/>
            <a:ext cx="8229600" cy="4895864"/>
          </a:xfrm>
        </p:spPr>
        <p:style>
          <a:lnRef idx="2">
            <a:schemeClr val="accent3"/>
          </a:lnRef>
          <a:fillRef idx="1">
            <a:schemeClr val="lt1"/>
          </a:fillRef>
          <a:effectRef idx="0">
            <a:schemeClr val="accent3"/>
          </a:effectRef>
          <a:fontRef idx="minor">
            <a:schemeClr val="dk1"/>
          </a:fontRef>
        </p:style>
        <p:txBody>
          <a:bodyPr>
            <a:normAutofit/>
          </a:bodyPr>
          <a:lstStyle/>
          <a:p>
            <a:r>
              <a:rPr lang="ar-SA" sz="3600" b="1" dirty="0" smtClean="0">
                <a:latin typeface="Arabic Typesetting" pitchFamily="66" charset="-78"/>
                <a:cs typeface="Arabic Typesetting" pitchFamily="66" charset="-78"/>
              </a:rPr>
              <a:t>يعتبر الأسلوب الكمي أدق من لغة الكلام الوصفية لاعتماده </a:t>
            </a:r>
            <a:r>
              <a:rPr lang="ar-SA" sz="3600" b="1" dirty="0" smtClean="0">
                <a:latin typeface="Arabic Typesetting" pitchFamily="66" charset="-78"/>
                <a:cs typeface="Arabic Typesetting" pitchFamily="66" charset="-78"/>
              </a:rPr>
              <a:t>على </a:t>
            </a:r>
            <a:r>
              <a:rPr lang="ar-SA" sz="3600" b="1" u="sng" dirty="0" smtClean="0">
                <a:latin typeface="Arabic Typesetting" pitchFamily="66" charset="-78"/>
                <a:cs typeface="Arabic Typesetting" pitchFamily="66" charset="-78"/>
              </a:rPr>
              <a:t>الأسلوب </a:t>
            </a:r>
            <a:r>
              <a:rPr lang="ar-SA" sz="3600" b="1" u="sng" dirty="0" smtClean="0">
                <a:latin typeface="Arabic Typesetting" pitchFamily="66" charset="-78"/>
                <a:cs typeface="Arabic Typesetting" pitchFamily="66" charset="-78"/>
              </a:rPr>
              <a:t>العلمي المبني</a:t>
            </a:r>
            <a:r>
              <a:rPr lang="ar-SA" sz="3600" b="1" dirty="0" smtClean="0">
                <a:latin typeface="Arabic Typesetting" pitchFamily="66" charset="-78"/>
                <a:cs typeface="Arabic Typesetting" pitchFamily="66" charset="-78"/>
              </a:rPr>
              <a:t> على </a:t>
            </a:r>
            <a:r>
              <a:rPr lang="ar-SA" sz="3600" b="1" dirty="0" smtClean="0">
                <a:solidFill>
                  <a:srgbClr val="C00000"/>
                </a:solidFill>
                <a:latin typeface="Arabic Typesetting" pitchFamily="66" charset="-78"/>
                <a:cs typeface="Arabic Typesetting" pitchFamily="66" charset="-78"/>
              </a:rPr>
              <a:t>التفكير العلمي أو الطريقة التجريبية في العلوم الطبيعية والتطبيقية </a:t>
            </a:r>
            <a:r>
              <a:rPr lang="ar-SA" sz="3600" b="1" dirty="0" smtClean="0">
                <a:latin typeface="Arabic Typesetting" pitchFamily="66" charset="-78"/>
                <a:cs typeface="Arabic Typesetting" pitchFamily="66" charset="-78"/>
              </a:rPr>
              <a:t>.</a:t>
            </a:r>
          </a:p>
          <a:p>
            <a:r>
              <a:rPr lang="ar-SA" sz="3600" b="1" u="sng" dirty="0" smtClean="0">
                <a:solidFill>
                  <a:srgbClr val="C00000"/>
                </a:solidFill>
                <a:latin typeface="Arabic Typesetting" pitchFamily="66" charset="-78"/>
                <a:cs typeface="Arabic Typesetting" pitchFamily="66" charset="-78"/>
              </a:rPr>
              <a:t>وتتلخص </a:t>
            </a:r>
            <a:r>
              <a:rPr lang="ar-SA" sz="3600" b="1" dirty="0" smtClean="0">
                <a:latin typeface="Arabic Typesetting" pitchFamily="66" charset="-78"/>
                <a:cs typeface="Arabic Typesetting" pitchFamily="66" charset="-78"/>
              </a:rPr>
              <a:t>هذه الطريقة في </a:t>
            </a:r>
            <a:r>
              <a:rPr lang="ar-SA" sz="3600" b="1" u="sng" dirty="0" smtClean="0">
                <a:latin typeface="Arabic Typesetting" pitchFamily="66" charset="-78"/>
                <a:cs typeface="Arabic Typesetting" pitchFamily="66" charset="-78"/>
              </a:rPr>
              <a:t>جمع حقائق </a:t>
            </a:r>
            <a:r>
              <a:rPr lang="ar-SA" sz="3600" b="1" dirty="0" smtClean="0">
                <a:latin typeface="Arabic Typesetting" pitchFamily="66" charset="-78"/>
                <a:cs typeface="Arabic Typesetting" pitchFamily="66" charset="-78"/>
              </a:rPr>
              <a:t>من جزئيات مختلفة </a:t>
            </a:r>
            <a:r>
              <a:rPr lang="ar-SA" sz="3600" b="1" u="sng" dirty="0" smtClean="0">
                <a:latin typeface="Arabic Typesetting" pitchFamily="66" charset="-78"/>
                <a:cs typeface="Arabic Typesetting" pitchFamily="66" charset="-78"/>
              </a:rPr>
              <a:t>وربطها في نسق واحد </a:t>
            </a:r>
            <a:r>
              <a:rPr lang="ar-SA" sz="3600" b="1" dirty="0" smtClean="0">
                <a:latin typeface="Arabic Typesetting" pitchFamily="66" charset="-78"/>
                <a:cs typeface="Arabic Typesetting" pitchFamily="66" charset="-78"/>
              </a:rPr>
              <a:t>، أو إيجاد </a:t>
            </a:r>
            <a:r>
              <a:rPr lang="ar-SA" sz="3600" b="1" dirty="0" err="1" smtClean="0">
                <a:latin typeface="Arabic Typesetting" pitchFamily="66" charset="-78"/>
                <a:cs typeface="Arabic Typesetting" pitchFamily="66" charset="-78"/>
              </a:rPr>
              <a:t>مابينها</a:t>
            </a:r>
            <a:r>
              <a:rPr lang="ar-SA" sz="3600" b="1" dirty="0" smtClean="0">
                <a:latin typeface="Arabic Typesetting" pitchFamily="66" charset="-78"/>
                <a:cs typeface="Arabic Typesetting" pitchFamily="66" charset="-78"/>
              </a:rPr>
              <a:t> من </a:t>
            </a:r>
            <a:r>
              <a:rPr lang="ar-SA" sz="3600" b="1" u="sng" dirty="0" smtClean="0">
                <a:latin typeface="Arabic Typesetting" pitchFamily="66" charset="-78"/>
                <a:cs typeface="Arabic Typesetting" pitchFamily="66" charset="-78"/>
              </a:rPr>
              <a:t>علاقات</a:t>
            </a:r>
            <a:r>
              <a:rPr lang="ar-SA" sz="3600" b="1" dirty="0" smtClean="0">
                <a:latin typeface="Arabic Typesetting" pitchFamily="66" charset="-78"/>
                <a:cs typeface="Arabic Typesetting" pitchFamily="66" charset="-78"/>
              </a:rPr>
              <a:t> على صورة </a:t>
            </a:r>
            <a:r>
              <a:rPr lang="ar-SA" sz="3600" b="1" dirty="0" smtClean="0">
                <a:solidFill>
                  <a:srgbClr val="C00000"/>
                </a:solidFill>
                <a:latin typeface="Arabic Typesetting" pitchFamily="66" charset="-78"/>
                <a:cs typeface="Arabic Typesetting" pitchFamily="66" charset="-78"/>
              </a:rPr>
              <a:t>تعميميات أو قوانين أو قواعد عامة </a:t>
            </a:r>
            <a:r>
              <a:rPr lang="ar-SA" sz="3600" b="1" dirty="0" smtClean="0">
                <a:latin typeface="Arabic Typesetting" pitchFamily="66" charset="-78"/>
                <a:cs typeface="Arabic Typesetting" pitchFamily="66" charset="-78"/>
              </a:rPr>
              <a:t>. ورغم اختلاف الطريقة العلمية لكل </a:t>
            </a:r>
            <a:r>
              <a:rPr lang="ar-SA" sz="3600" b="1" dirty="0" smtClean="0">
                <a:latin typeface="Arabic Typesetting" pitchFamily="66" charset="-78"/>
                <a:cs typeface="Arabic Typesetting" pitchFamily="66" charset="-78"/>
              </a:rPr>
              <a:t>علم من </a:t>
            </a:r>
            <a:r>
              <a:rPr lang="ar-SA" sz="3600" b="1" dirty="0" smtClean="0">
                <a:latin typeface="Arabic Typesetting" pitchFamily="66" charset="-78"/>
                <a:cs typeface="Arabic Typesetting" pitchFamily="66" charset="-78"/>
              </a:rPr>
              <a:t>العلوم إلا أنها تتفق في </a:t>
            </a:r>
            <a:r>
              <a:rPr lang="ar-SA" sz="3600" b="1" dirty="0" smtClean="0">
                <a:solidFill>
                  <a:srgbClr val="C00000"/>
                </a:solidFill>
                <a:latin typeface="Arabic Typesetting" pitchFamily="66" charset="-78"/>
                <a:cs typeface="Arabic Typesetting" pitchFamily="66" charset="-78"/>
              </a:rPr>
              <a:t>عدة قواعد مشتركة بينها منها : </a:t>
            </a:r>
            <a:endParaRPr lang="ar-SA" sz="3600" b="1" dirty="0" smtClean="0">
              <a:solidFill>
                <a:srgbClr val="C00000"/>
              </a:solidFill>
              <a:latin typeface="Arabic Typesetting" pitchFamily="66" charset="-78"/>
              <a:cs typeface="Arabic Typesetting" pitchFamily="66" charset="-78"/>
            </a:endParaRPr>
          </a:p>
          <a:p>
            <a:pPr>
              <a:buNone/>
            </a:pPr>
            <a:endParaRPr lang="ar-SA" dirty="0">
              <a:ln>
                <a:solidFill>
                  <a:schemeClr val="tx1">
                    <a:lumMod val="85000"/>
                    <a:lumOff val="15000"/>
                  </a:schemeClr>
                </a:solidFill>
              </a:ln>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slide(fromBottom)">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slide(fromBottom)">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slide(fromBottom)">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85720" y="785794"/>
            <a:ext cx="8543956" cy="5786478"/>
          </a:xfrm>
        </p:spPr>
        <p:style>
          <a:lnRef idx="2">
            <a:schemeClr val="accent3"/>
          </a:lnRef>
          <a:fillRef idx="1001">
            <a:schemeClr val="lt1"/>
          </a:fillRef>
          <a:effectRef idx="0">
            <a:schemeClr val="accent3"/>
          </a:effectRef>
          <a:fontRef idx="minor">
            <a:schemeClr val="dk1"/>
          </a:fontRef>
        </p:style>
        <p:txBody>
          <a:bodyPr>
            <a:noAutofit/>
          </a:bodyPr>
          <a:lstStyle/>
          <a:p>
            <a:r>
              <a:rPr lang="ar-SA" sz="3600" b="1" dirty="0" smtClean="0">
                <a:solidFill>
                  <a:srgbClr val="C00000"/>
                </a:solidFill>
                <a:latin typeface="Arabic Typesetting" pitchFamily="66" charset="-78"/>
                <a:cs typeface="Arabic Typesetting" pitchFamily="66" charset="-78"/>
              </a:rPr>
              <a:t>تحديد </a:t>
            </a:r>
            <a:r>
              <a:rPr lang="ar-SA" sz="3600" b="1" dirty="0" smtClean="0">
                <a:solidFill>
                  <a:srgbClr val="C00000"/>
                </a:solidFill>
                <a:latin typeface="Arabic Typesetting" pitchFamily="66" charset="-78"/>
                <a:cs typeface="Arabic Typesetting" pitchFamily="66" charset="-78"/>
              </a:rPr>
              <a:t>المشكلة </a:t>
            </a:r>
            <a:r>
              <a:rPr lang="en-US" sz="3600" b="1" dirty="0" smtClean="0">
                <a:solidFill>
                  <a:srgbClr val="C00000"/>
                </a:solidFill>
                <a:latin typeface="Arabic Typesetting" pitchFamily="66" charset="-78"/>
                <a:cs typeface="Arabic Typesetting" pitchFamily="66" charset="-78"/>
              </a:rPr>
              <a:t>Problem </a:t>
            </a:r>
            <a:r>
              <a:rPr lang="ar-SA" sz="3600" b="1" dirty="0" smtClean="0">
                <a:solidFill>
                  <a:srgbClr val="C00000"/>
                </a:solidFill>
                <a:latin typeface="Arabic Typesetting" pitchFamily="66" charset="-78"/>
                <a:cs typeface="Arabic Typesetting" pitchFamily="66" charset="-78"/>
              </a:rPr>
              <a:t>:-</a:t>
            </a:r>
          </a:p>
          <a:p>
            <a:r>
              <a:rPr lang="ar-SA" sz="3600" b="1" dirty="0" smtClean="0">
                <a:latin typeface="Arabic Typesetting" pitchFamily="66" charset="-78"/>
                <a:cs typeface="Arabic Typesetting" pitchFamily="66" charset="-78"/>
              </a:rPr>
              <a:t>لايوجد </a:t>
            </a:r>
            <a:r>
              <a:rPr lang="ar-SA" sz="3600" b="1" dirty="0" smtClean="0">
                <a:latin typeface="Arabic Typesetting" pitchFamily="66" charset="-78"/>
                <a:cs typeface="Arabic Typesetting" pitchFamily="66" charset="-78"/>
              </a:rPr>
              <a:t>بحث بدون </a:t>
            </a:r>
            <a:r>
              <a:rPr lang="ar-SA" sz="3600" b="1" dirty="0" smtClean="0">
                <a:solidFill>
                  <a:srgbClr val="C00000"/>
                </a:solidFill>
                <a:latin typeface="Arabic Typesetting" pitchFamily="66" charset="-78"/>
                <a:cs typeface="Arabic Typesetting" pitchFamily="66" charset="-78"/>
              </a:rPr>
              <a:t>مشكلة</a:t>
            </a:r>
            <a:r>
              <a:rPr lang="ar-SA" sz="3600" b="1" dirty="0" smtClean="0">
                <a:latin typeface="Arabic Typesetting" pitchFamily="66" charset="-78"/>
                <a:cs typeface="Arabic Typesetting" pitchFamily="66" charset="-78"/>
              </a:rPr>
              <a:t> فالشعور بوجود مشكلة هو </a:t>
            </a:r>
            <a:r>
              <a:rPr lang="ar-SA" sz="3600" b="1" dirty="0" smtClean="0">
                <a:solidFill>
                  <a:srgbClr val="C00000"/>
                </a:solidFill>
                <a:latin typeface="Arabic Typesetting" pitchFamily="66" charset="-78"/>
                <a:cs typeface="Arabic Typesetting" pitchFamily="66" charset="-78"/>
              </a:rPr>
              <a:t>الحافز للبحث </a:t>
            </a:r>
            <a:r>
              <a:rPr lang="ar-SA" sz="3600" b="1" dirty="0" smtClean="0">
                <a:solidFill>
                  <a:srgbClr val="C00000"/>
                </a:solidFill>
                <a:latin typeface="Arabic Typesetting" pitchFamily="66" charset="-78"/>
                <a:cs typeface="Arabic Typesetting" pitchFamily="66" charset="-78"/>
              </a:rPr>
              <a:t>والاستقصاء</a:t>
            </a:r>
            <a:r>
              <a:rPr lang="ar-SA" sz="3600" b="1" dirty="0" smtClean="0">
                <a:latin typeface="Arabic Typesetting" pitchFamily="66" charset="-78"/>
                <a:cs typeface="Arabic Typesetting" pitchFamily="66" charset="-78"/>
              </a:rPr>
              <a:t>. فقد </a:t>
            </a:r>
            <a:r>
              <a:rPr lang="ar-SA" sz="3600" b="1" dirty="0" err="1" smtClean="0">
                <a:latin typeface="Arabic Typesetting" pitchFamily="66" charset="-78"/>
                <a:cs typeface="Arabic Typesetting" pitchFamily="66" charset="-78"/>
              </a:rPr>
              <a:t>يستهوي</a:t>
            </a:r>
            <a:r>
              <a:rPr lang="ar-SA" sz="3600" b="1" dirty="0" smtClean="0">
                <a:latin typeface="Arabic Typesetting" pitchFamily="66" charset="-78"/>
                <a:cs typeface="Arabic Typesetting" pitchFamily="66" charset="-78"/>
              </a:rPr>
              <a:t> الباحث موضوع معين أو حدد مشكلة معينة يريد بحثها لا بد من </a:t>
            </a:r>
            <a:r>
              <a:rPr lang="ar-SA" sz="3600" b="1" dirty="0" smtClean="0">
                <a:latin typeface="Arabic Typesetting" pitchFamily="66" charset="-78"/>
                <a:cs typeface="Arabic Typesetting" pitchFamily="66" charset="-78"/>
              </a:rPr>
              <a:t>أن </a:t>
            </a:r>
            <a:r>
              <a:rPr lang="ar-SA" sz="3600" b="1" u="sng" dirty="0" smtClean="0">
                <a:solidFill>
                  <a:srgbClr val="C00000"/>
                </a:solidFill>
                <a:latin typeface="Arabic Typesetting" pitchFamily="66" charset="-78"/>
                <a:cs typeface="Arabic Typesetting" pitchFamily="66" charset="-78"/>
              </a:rPr>
              <a:t>يجيب </a:t>
            </a:r>
            <a:r>
              <a:rPr lang="ar-SA" sz="3600" b="1" u="sng" dirty="0" smtClean="0">
                <a:solidFill>
                  <a:srgbClr val="C00000"/>
                </a:solidFill>
                <a:latin typeface="Arabic Typesetting" pitchFamily="66" charset="-78"/>
                <a:cs typeface="Arabic Typesetting" pitchFamily="66" charset="-78"/>
              </a:rPr>
              <a:t>على الأسئلة التالية:</a:t>
            </a:r>
          </a:p>
          <a:p>
            <a:pPr>
              <a:buFont typeface="Wingdings" pitchFamily="2" charset="2"/>
              <a:buChar char="q"/>
            </a:pPr>
            <a:r>
              <a:rPr lang="ar-SA" sz="3600" b="1" dirty="0" smtClean="0">
                <a:latin typeface="Arabic Typesetting" pitchFamily="66" charset="-78"/>
                <a:cs typeface="Arabic Typesetting" pitchFamily="66" charset="-78"/>
              </a:rPr>
              <a:t>هل يستحق هذا الموضوع </a:t>
            </a:r>
            <a:r>
              <a:rPr lang="ar-SA" sz="3600" b="1" dirty="0" smtClean="0">
                <a:latin typeface="Arabic Typesetting" pitchFamily="66" charset="-78"/>
                <a:cs typeface="Arabic Typesetting" pitchFamily="66" charset="-78"/>
              </a:rPr>
              <a:t>ما سيبذل </a:t>
            </a:r>
            <a:r>
              <a:rPr lang="ar-SA" sz="3600" b="1" dirty="0" smtClean="0">
                <a:latin typeface="Arabic Typesetting" pitchFamily="66" charset="-78"/>
                <a:cs typeface="Arabic Typesetting" pitchFamily="66" charset="-78"/>
              </a:rPr>
              <a:t>فيه من جهد ؟</a:t>
            </a:r>
          </a:p>
          <a:p>
            <a:pPr>
              <a:buFont typeface="Wingdings" pitchFamily="2" charset="2"/>
              <a:buChar char="q"/>
            </a:pPr>
            <a:r>
              <a:rPr lang="ar-SA" sz="3600" b="1" dirty="0" smtClean="0">
                <a:latin typeface="Arabic Typesetting" pitchFamily="66" charset="-78"/>
                <a:cs typeface="Arabic Typesetting" pitchFamily="66" charset="-78"/>
              </a:rPr>
              <a:t>هل </a:t>
            </a:r>
            <a:r>
              <a:rPr lang="ar-SA" sz="3600" b="1" dirty="0" smtClean="0">
                <a:latin typeface="Arabic Typesetting" pitchFamily="66" charset="-78"/>
                <a:cs typeface="Arabic Typesetting" pitchFamily="66" charset="-78"/>
              </a:rPr>
              <a:t>من الممكن كتابة شيء جديد عن هذا الموضوع؟</a:t>
            </a:r>
          </a:p>
          <a:p>
            <a:pPr>
              <a:buFont typeface="Wingdings" pitchFamily="2" charset="2"/>
              <a:buChar char="q"/>
            </a:pPr>
            <a:r>
              <a:rPr lang="ar-SA" sz="3600" b="1" dirty="0" smtClean="0">
                <a:latin typeface="Arabic Typesetting" pitchFamily="66" charset="-78"/>
                <a:cs typeface="Arabic Typesetting" pitchFamily="66" charset="-78"/>
              </a:rPr>
              <a:t>هل </a:t>
            </a:r>
            <a:r>
              <a:rPr lang="ar-SA" sz="3600" b="1" dirty="0" smtClean="0">
                <a:latin typeface="Arabic Typesetting" pitchFamily="66" charset="-78"/>
                <a:cs typeface="Arabic Typesetting" pitchFamily="66" charset="-78"/>
              </a:rPr>
              <a:t>هناك مادة تعين على كتابة هذا الموضوع؟</a:t>
            </a:r>
          </a:p>
          <a:p>
            <a:pPr>
              <a:buFont typeface="Wingdings" pitchFamily="2" charset="2"/>
              <a:buChar char="q"/>
            </a:pPr>
            <a:r>
              <a:rPr lang="ar-SA" sz="3600" dirty="0" smtClean="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هل تتحمل طاقات الباحث العلمية واللغوية القيام بهذا الموضوع؟</a:t>
            </a:r>
            <a:endParaRPr lang="ar-SA" sz="3600" dirty="0">
              <a:ln>
                <a:solidFill>
                  <a:schemeClr val="tx1">
                    <a:lumMod val="85000"/>
                    <a:lumOff val="15000"/>
                  </a:schemeClr>
                </a:solidFill>
              </a:ln>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285720" y="142852"/>
            <a:ext cx="8643998" cy="6357982"/>
          </a:xfrm>
        </p:spPr>
        <p:style>
          <a:lnRef idx="2">
            <a:schemeClr val="accent5"/>
          </a:lnRef>
          <a:fillRef idx="1">
            <a:schemeClr val="lt1"/>
          </a:fillRef>
          <a:effectRef idx="0">
            <a:schemeClr val="accent5"/>
          </a:effectRef>
          <a:fontRef idx="minor">
            <a:schemeClr val="dk1"/>
          </a:fontRef>
        </p:style>
        <p:txBody>
          <a:bodyPr>
            <a:normAutofit fontScale="70000" lnSpcReduction="20000"/>
          </a:bodyPr>
          <a:lstStyle/>
          <a:p>
            <a:r>
              <a:rPr lang="ar-SA" sz="4600" b="1" dirty="0" smtClean="0">
                <a:solidFill>
                  <a:srgbClr val="FF0000"/>
                </a:solidFill>
                <a:latin typeface="Arabic Typesetting" pitchFamily="66" charset="-78"/>
                <a:cs typeface="Arabic Typesetting" pitchFamily="66" charset="-78"/>
              </a:rPr>
              <a:t>ومن المهم أن يحدد الباحث لنفسه عناصر المشكلة قبل بحثها. ومن أهم الأشياء التي</a:t>
            </a:r>
          </a:p>
          <a:p>
            <a:r>
              <a:rPr lang="ar-SA" sz="4600" b="1" dirty="0" smtClean="0">
                <a:solidFill>
                  <a:srgbClr val="FF0000"/>
                </a:solidFill>
                <a:latin typeface="Arabic Typesetting" pitchFamily="66" charset="-78"/>
                <a:cs typeface="Arabic Typesetting" pitchFamily="66" charset="-78"/>
              </a:rPr>
              <a:t>يجب على الباحث تحديدها :</a:t>
            </a:r>
          </a:p>
          <a:p>
            <a:pPr>
              <a:buFont typeface="Wingdings" pitchFamily="2" charset="2"/>
              <a:buChar char="Ø"/>
            </a:pPr>
            <a:r>
              <a:rPr lang="ar-SA" sz="4600" dirty="0" smtClean="0">
                <a:latin typeface="Arabic Typesetting" pitchFamily="66" charset="-78"/>
                <a:cs typeface="Arabic Typesetting" pitchFamily="66" charset="-78"/>
              </a:rPr>
              <a:t> </a:t>
            </a:r>
            <a:r>
              <a:rPr lang="ar-SA" sz="4600" b="1" dirty="0" smtClean="0">
                <a:latin typeface="Arabic Typesetting" pitchFamily="66" charset="-78"/>
                <a:cs typeface="Arabic Typesetting" pitchFamily="66" charset="-78"/>
              </a:rPr>
              <a:t>المفاهيم</a:t>
            </a:r>
          </a:p>
          <a:p>
            <a:pPr>
              <a:buFont typeface="Wingdings" pitchFamily="2" charset="2"/>
              <a:buChar char="Ø"/>
            </a:pPr>
            <a:r>
              <a:rPr lang="ar-SA" sz="4600" dirty="0" smtClean="0">
                <a:latin typeface="Arabic Typesetting" pitchFamily="66" charset="-78"/>
                <a:cs typeface="Arabic Typesetting" pitchFamily="66" charset="-78"/>
              </a:rPr>
              <a:t> </a:t>
            </a:r>
            <a:r>
              <a:rPr lang="ar-SA" sz="4600" b="1" dirty="0" smtClean="0">
                <a:latin typeface="Arabic Typesetting" pitchFamily="66" charset="-78"/>
                <a:cs typeface="Arabic Typesetting" pitchFamily="66" charset="-78"/>
              </a:rPr>
              <a:t>الألفاظ </a:t>
            </a:r>
            <a:r>
              <a:rPr lang="ar-SA" sz="4600" b="1" dirty="0" smtClean="0">
                <a:latin typeface="Arabic Typesetting" pitchFamily="66" charset="-78"/>
                <a:cs typeface="Arabic Typesetting" pitchFamily="66" charset="-78"/>
              </a:rPr>
              <a:t>العلمية</a:t>
            </a:r>
          </a:p>
          <a:p>
            <a:pPr>
              <a:buNone/>
            </a:pPr>
            <a:r>
              <a:rPr lang="ar-SA" sz="4600" dirty="0" smtClean="0">
                <a:latin typeface="Arabic Typesetting" pitchFamily="66" charset="-78"/>
                <a:cs typeface="Arabic Typesetting" pitchFamily="66" charset="-78"/>
              </a:rPr>
              <a:t>ففي ذلك توضيح للمشكلة في ذهن الباحث نفسه،وذهن القارئ الذي يتابع البحث</a:t>
            </a:r>
          </a:p>
          <a:p>
            <a:pPr>
              <a:buFont typeface="Wingdings" pitchFamily="2" charset="2"/>
              <a:buChar char="Ø"/>
            </a:pPr>
            <a:r>
              <a:rPr lang="ar-SA" sz="4600" b="1" dirty="0" smtClean="0">
                <a:latin typeface="Arabic Typesetting" pitchFamily="66" charset="-78"/>
                <a:cs typeface="Arabic Typesetting" pitchFamily="66" charset="-78"/>
              </a:rPr>
              <a:t>التعريف الإجرائي</a:t>
            </a:r>
          </a:p>
          <a:p>
            <a:pPr>
              <a:buNone/>
            </a:pPr>
            <a:r>
              <a:rPr lang="ar-SA" sz="4600" b="1" dirty="0" smtClean="0">
                <a:latin typeface="Arabic Typesetting" pitchFamily="66" charset="-78"/>
                <a:cs typeface="Arabic Typesetting" pitchFamily="66" charset="-78"/>
              </a:rPr>
              <a:t>يفضل كثير من الباحثين المعاصرين الالتجاء إلى التعريف الإجرائي حتى لا يكون هناك أي خلاف على المقصود من كل مفهوم يستخدمونه في البحث.يقصد به تعريف الأشياء بطريقة يصطلح عليها الباحث دون الالتزام بالشروط المنطقية بحيث لا يترك مجالاً للبس أو الغموض.</a:t>
            </a:r>
            <a:endParaRPr lang="ar-SA" sz="4600" b="1" dirty="0" smtClean="0">
              <a:latin typeface="Arabic Typesetting" pitchFamily="66" charset="-78"/>
              <a:cs typeface="Arabic Typesetting" pitchFamily="66" charset="-78"/>
            </a:endParaRPr>
          </a:p>
          <a:p>
            <a:r>
              <a:rPr lang="ar-SA" sz="4600" b="1" dirty="0" smtClean="0">
                <a:solidFill>
                  <a:srgbClr val="C00000"/>
                </a:solidFill>
                <a:latin typeface="Arabic Typesetting" pitchFamily="66" charset="-78"/>
                <a:cs typeface="Arabic Typesetting" pitchFamily="66" charset="-78"/>
              </a:rPr>
              <a:t>مثال : </a:t>
            </a:r>
            <a:endParaRPr lang="ar-SA" sz="4600" b="1" dirty="0" smtClean="0">
              <a:solidFill>
                <a:srgbClr val="C00000"/>
              </a:solidFill>
              <a:latin typeface="Arabic Typesetting" pitchFamily="66" charset="-78"/>
              <a:cs typeface="Arabic Typesetting" pitchFamily="66" charset="-78"/>
            </a:endParaRPr>
          </a:p>
          <a:p>
            <a:r>
              <a:rPr lang="ar-SA" sz="4600" b="1" dirty="0" smtClean="0">
                <a:solidFill>
                  <a:srgbClr val="C00000"/>
                </a:solidFill>
                <a:latin typeface="Arabic Typesetting" pitchFamily="66" charset="-78"/>
                <a:cs typeface="Arabic Typesetting" pitchFamily="66" charset="-78"/>
              </a:rPr>
              <a:t>حيازات </a:t>
            </a:r>
            <a:r>
              <a:rPr lang="ar-SA" sz="4600" b="1" dirty="0" smtClean="0">
                <a:solidFill>
                  <a:srgbClr val="C00000"/>
                </a:solidFill>
                <a:latin typeface="Arabic Typesetting" pitchFamily="66" charset="-78"/>
                <a:cs typeface="Arabic Typesetting" pitchFamily="66" charset="-78"/>
              </a:rPr>
              <a:t>صغيرة تقل عن 50 </a:t>
            </a:r>
            <a:r>
              <a:rPr lang="ar-SA" sz="4600" b="1" dirty="0" err="1" smtClean="0">
                <a:solidFill>
                  <a:srgbClr val="C00000"/>
                </a:solidFill>
                <a:latin typeface="Arabic Typesetting" pitchFamily="66" charset="-78"/>
                <a:cs typeface="Arabic Typesetting" pitchFamily="66" charset="-78"/>
              </a:rPr>
              <a:t>دونم</a:t>
            </a:r>
            <a:r>
              <a:rPr lang="ar-SA" sz="4600" b="1" dirty="0" smtClean="0">
                <a:solidFill>
                  <a:srgbClr val="C00000"/>
                </a:solidFill>
                <a:latin typeface="Arabic Typesetting" pitchFamily="66" charset="-78"/>
                <a:cs typeface="Arabic Typesetting" pitchFamily="66" charset="-78"/>
              </a:rPr>
              <a:t> </a:t>
            </a:r>
          </a:p>
          <a:p>
            <a:r>
              <a:rPr lang="ar-SA" sz="4600" b="1" dirty="0" smtClean="0">
                <a:solidFill>
                  <a:srgbClr val="C00000"/>
                </a:solidFill>
                <a:latin typeface="Arabic Typesetting" pitchFamily="66" charset="-78"/>
                <a:cs typeface="Arabic Typesetting" pitchFamily="66" charset="-78"/>
              </a:rPr>
              <a:t>وحيازات </a:t>
            </a:r>
            <a:r>
              <a:rPr lang="ar-SA" sz="4600" b="1" dirty="0" smtClean="0">
                <a:solidFill>
                  <a:srgbClr val="C00000"/>
                </a:solidFill>
                <a:latin typeface="Arabic Typesetting" pitchFamily="66" charset="-78"/>
                <a:cs typeface="Arabic Typesetting" pitchFamily="66" charset="-78"/>
              </a:rPr>
              <a:t>متوسطة </a:t>
            </a:r>
            <a:r>
              <a:rPr lang="ar-SA" sz="4600" b="1" dirty="0" smtClean="0">
                <a:solidFill>
                  <a:srgbClr val="C00000"/>
                </a:solidFill>
                <a:latin typeface="Arabic Typesetting" pitchFamily="66" charset="-78"/>
                <a:cs typeface="Arabic Typesetting" pitchFamily="66" charset="-78"/>
              </a:rPr>
              <a:t>تتراوح </a:t>
            </a:r>
            <a:r>
              <a:rPr lang="ar-SA" sz="4600" b="1" dirty="0" smtClean="0">
                <a:solidFill>
                  <a:srgbClr val="C00000"/>
                </a:solidFill>
                <a:latin typeface="Arabic Typesetting" pitchFamily="66" charset="-78"/>
                <a:cs typeface="Arabic Typesetting" pitchFamily="66" charset="-78"/>
              </a:rPr>
              <a:t>مابين 50 - </a:t>
            </a:r>
            <a:r>
              <a:rPr lang="ar-SA" sz="4600" b="1" dirty="0" smtClean="0">
                <a:solidFill>
                  <a:srgbClr val="C00000"/>
                </a:solidFill>
                <a:latin typeface="Arabic Typesetting" pitchFamily="66" charset="-78"/>
                <a:cs typeface="Arabic Typesetting" pitchFamily="66" charset="-78"/>
              </a:rPr>
              <a:t>100دونم </a:t>
            </a:r>
          </a:p>
          <a:p>
            <a:r>
              <a:rPr lang="ar-SA" sz="4600" b="1" dirty="0" smtClean="0">
                <a:solidFill>
                  <a:srgbClr val="C00000"/>
                </a:solidFill>
                <a:latin typeface="Arabic Typesetting" pitchFamily="66" charset="-78"/>
                <a:cs typeface="Arabic Typesetting" pitchFamily="66" charset="-78"/>
              </a:rPr>
              <a:t>وحيازات </a:t>
            </a:r>
            <a:r>
              <a:rPr lang="ar-SA" sz="4600" b="1" dirty="0" smtClean="0">
                <a:solidFill>
                  <a:srgbClr val="C00000"/>
                </a:solidFill>
                <a:latin typeface="Arabic Typesetting" pitchFamily="66" charset="-78"/>
                <a:cs typeface="Arabic Typesetting" pitchFamily="66" charset="-78"/>
              </a:rPr>
              <a:t>كبيرة تزيد عن 100 </a:t>
            </a:r>
            <a:r>
              <a:rPr lang="ar-SA" sz="4600" b="1" dirty="0" err="1" smtClean="0">
                <a:solidFill>
                  <a:srgbClr val="C00000"/>
                </a:solidFill>
                <a:latin typeface="Arabic Typesetting" pitchFamily="66" charset="-78"/>
                <a:cs typeface="Arabic Typesetting" pitchFamily="66" charset="-78"/>
              </a:rPr>
              <a:t>دونم</a:t>
            </a:r>
            <a:r>
              <a:rPr lang="ar-SA" sz="4600" b="1" dirty="0" smtClean="0">
                <a:solidFill>
                  <a:srgbClr val="C00000"/>
                </a:solidFill>
                <a:latin typeface="Arabic Typesetting" pitchFamily="66" charset="-78"/>
                <a:cs typeface="Arabic Typesetting" pitchFamily="66" charset="-78"/>
              </a:rPr>
              <a:t>.</a:t>
            </a:r>
          </a:p>
          <a:p>
            <a:pPr>
              <a:buFont typeface="Wingdings" pitchFamily="2" charset="2"/>
              <a:buChar char="Ø"/>
            </a:pPr>
            <a:endParaRPr lang="ar-SA" b="1"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285720" y="1071546"/>
            <a:ext cx="8401080" cy="5253054"/>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r>
              <a:rPr lang="ar-SA" sz="3600" b="1" dirty="0" smtClean="0">
                <a:solidFill>
                  <a:srgbClr val="FF0000"/>
                </a:solidFill>
                <a:latin typeface="Arabic Typesetting" pitchFamily="66" charset="-78"/>
                <a:cs typeface="Arabic Typesetting" pitchFamily="66" charset="-78"/>
              </a:rPr>
              <a:t>صياغة </a:t>
            </a:r>
            <a:r>
              <a:rPr lang="ar-SA" sz="3600" b="1" dirty="0" smtClean="0">
                <a:solidFill>
                  <a:srgbClr val="FF0000"/>
                </a:solidFill>
                <a:latin typeface="Arabic Typesetting" pitchFamily="66" charset="-78"/>
                <a:cs typeface="Arabic Typesetting" pitchFamily="66" charset="-78"/>
              </a:rPr>
              <a:t>الفرضيات</a:t>
            </a:r>
            <a:r>
              <a:rPr lang="en-US" sz="3600" b="1" dirty="0" smtClean="0">
                <a:solidFill>
                  <a:srgbClr val="FF0000"/>
                </a:solidFill>
                <a:latin typeface="Arabic Typesetting" pitchFamily="66" charset="-78"/>
                <a:cs typeface="Arabic Typesetting" pitchFamily="66" charset="-78"/>
              </a:rPr>
              <a:t> :-Hypothesis </a:t>
            </a:r>
            <a:endParaRPr lang="ar-SA" sz="3600" b="1" dirty="0" smtClean="0">
              <a:solidFill>
                <a:srgbClr val="FF0000"/>
              </a:solidFill>
              <a:latin typeface="Arabic Typesetting" pitchFamily="66" charset="-78"/>
              <a:cs typeface="Arabic Typesetting" pitchFamily="66" charset="-78"/>
            </a:endParaRPr>
          </a:p>
          <a:p>
            <a:r>
              <a:rPr lang="ar-SA" sz="3600" b="1" u="sng" dirty="0" err="1" smtClean="0">
                <a:latin typeface="Arabic Typesetting" pitchFamily="66" charset="-78"/>
                <a:cs typeface="Arabic Typesetting" pitchFamily="66" charset="-78"/>
              </a:rPr>
              <a:t>ماهي</a:t>
            </a:r>
            <a:r>
              <a:rPr lang="ar-SA" sz="3600" b="1" u="sng" dirty="0" smtClean="0">
                <a:latin typeface="Arabic Typesetting" pitchFamily="66" charset="-78"/>
                <a:cs typeface="Arabic Typesetting" pitchFamily="66" charset="-78"/>
              </a:rPr>
              <a:t> الفرضية: </a:t>
            </a:r>
            <a:r>
              <a:rPr lang="ar-SA" sz="3600" b="1" dirty="0" smtClean="0">
                <a:latin typeface="Arabic Typesetting" pitchFamily="66" charset="-78"/>
                <a:cs typeface="Arabic Typesetting" pitchFamily="66" charset="-78"/>
              </a:rPr>
              <a:t>هي </a:t>
            </a:r>
            <a:r>
              <a:rPr lang="ar-SA" sz="3600" b="1" dirty="0" smtClean="0">
                <a:latin typeface="Arabic Typesetting" pitchFamily="66" charset="-78"/>
                <a:cs typeface="Arabic Typesetting" pitchFamily="66" charset="-78"/>
              </a:rPr>
              <a:t>تفسير مبدئي للظاهرة </a:t>
            </a:r>
            <a:r>
              <a:rPr lang="ar-SA" sz="3600" b="1" dirty="0" smtClean="0">
                <a:latin typeface="Arabic Typesetting" pitchFamily="66" charset="-78"/>
                <a:cs typeface="Arabic Typesetting" pitchFamily="66" charset="-78"/>
              </a:rPr>
              <a:t>موضوع الدراسة. </a:t>
            </a:r>
            <a:r>
              <a:rPr lang="ar-SA" sz="3600" b="1" dirty="0" smtClean="0">
                <a:latin typeface="Arabic Typesetting" pitchFamily="66" charset="-78"/>
                <a:cs typeface="Arabic Typesetting" pitchFamily="66" charset="-78"/>
              </a:rPr>
              <a:t>ويصل الباحث إلى فرضية ما عن طريق معرفته السابقة بحالات </a:t>
            </a:r>
            <a:r>
              <a:rPr lang="ar-SA" sz="3600" b="1" dirty="0" smtClean="0">
                <a:latin typeface="Arabic Typesetting" pitchFamily="66" charset="-78"/>
                <a:cs typeface="Arabic Typesetting" pitchFamily="66" charset="-78"/>
              </a:rPr>
              <a:t>مشابهة للظاهرة </a:t>
            </a:r>
            <a:r>
              <a:rPr lang="ar-SA" sz="3600" b="1" dirty="0" smtClean="0">
                <a:latin typeface="Arabic Typesetting" pitchFamily="66" charset="-78"/>
                <a:cs typeface="Arabic Typesetting" pitchFamily="66" charset="-78"/>
              </a:rPr>
              <a:t>، وعن طريق الحدس على أساس منطقي . وهي أشبه </a:t>
            </a:r>
            <a:r>
              <a:rPr lang="ar-SA" sz="3600" b="1" dirty="0" err="1" smtClean="0">
                <a:latin typeface="Arabic Typesetting" pitchFamily="66" charset="-78"/>
                <a:cs typeface="Arabic Typesetting" pitchFamily="66" charset="-78"/>
              </a:rPr>
              <a:t>بالسقالات</a:t>
            </a:r>
            <a:r>
              <a:rPr lang="ar-SA" sz="3600" b="1" dirty="0" smtClean="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التي يقام </a:t>
            </a:r>
            <a:r>
              <a:rPr lang="ar-SA" sz="3600" b="1" dirty="0" smtClean="0">
                <a:latin typeface="Arabic Typesetting" pitchFamily="66" charset="-78"/>
                <a:cs typeface="Arabic Typesetting" pitchFamily="66" charset="-78"/>
              </a:rPr>
              <a:t>عليها البناء </a:t>
            </a:r>
            <a:r>
              <a:rPr lang="ar-SA" sz="3600" b="1" dirty="0" smtClean="0">
                <a:latin typeface="Arabic Typesetting" pitchFamily="66" charset="-78"/>
                <a:cs typeface="Arabic Typesetting" pitchFamily="66" charset="-78"/>
              </a:rPr>
              <a:t>.</a:t>
            </a:r>
          </a:p>
          <a:p>
            <a:r>
              <a:rPr lang="ar-SA" sz="3600" b="1" dirty="0" smtClean="0">
                <a:latin typeface="Arabic Typesetting" pitchFamily="66" charset="-78"/>
                <a:cs typeface="Arabic Typesetting" pitchFamily="66" charset="-78"/>
              </a:rPr>
              <a:t> </a:t>
            </a:r>
            <a:r>
              <a:rPr lang="ar-SA" sz="3600" b="1" u="sng" dirty="0" smtClean="0">
                <a:solidFill>
                  <a:srgbClr val="FF0000"/>
                </a:solidFill>
                <a:latin typeface="Arabic Typesetting" pitchFamily="66" charset="-78"/>
                <a:cs typeface="Arabic Typesetting" pitchFamily="66" charset="-78"/>
              </a:rPr>
              <a:t>ويجب توافر شروط معينة في الفرضيات منها :</a:t>
            </a:r>
          </a:p>
          <a:p>
            <a:pPr>
              <a:buFont typeface="Wingdings" pitchFamily="2" charset="2"/>
              <a:buChar char="q"/>
            </a:pPr>
            <a:r>
              <a:rPr lang="ar-SA" sz="3600" b="1" dirty="0" smtClean="0">
                <a:latin typeface="Arabic Typesetting" pitchFamily="66" charset="-78"/>
                <a:cs typeface="Arabic Typesetting" pitchFamily="66" charset="-78"/>
              </a:rPr>
              <a:t>أن </a:t>
            </a:r>
            <a:r>
              <a:rPr lang="ar-SA" sz="3600" b="1" dirty="0" smtClean="0">
                <a:latin typeface="Arabic Typesetting" pitchFamily="66" charset="-78"/>
                <a:cs typeface="Arabic Typesetting" pitchFamily="66" charset="-78"/>
              </a:rPr>
              <a:t>تكون الفرضية موضوعية وليست </a:t>
            </a:r>
            <a:r>
              <a:rPr lang="ar-SA" sz="3600" b="1" dirty="0" smtClean="0">
                <a:latin typeface="Arabic Typesetting" pitchFamily="66" charset="-78"/>
                <a:cs typeface="Arabic Typesetting" pitchFamily="66" charset="-78"/>
              </a:rPr>
              <a:t>غائية...17</a:t>
            </a:r>
            <a:endParaRPr lang="ar-SA" sz="3600" b="1" dirty="0" smtClean="0">
              <a:latin typeface="Arabic Typesetting" pitchFamily="66" charset="-78"/>
              <a:cs typeface="Arabic Typesetting" pitchFamily="66" charset="-78"/>
            </a:endParaRPr>
          </a:p>
          <a:p>
            <a:pPr>
              <a:buFont typeface="Wingdings" pitchFamily="2" charset="2"/>
              <a:buChar char="q"/>
            </a:pPr>
            <a:r>
              <a:rPr lang="ar-SA" sz="3600" dirty="0" smtClean="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أن تكون الفرضية ممكنة </a:t>
            </a:r>
            <a:r>
              <a:rPr lang="ar-SA" sz="3600" b="1" dirty="0" smtClean="0">
                <a:latin typeface="Arabic Typesetting" pitchFamily="66" charset="-78"/>
                <a:cs typeface="Arabic Typesetting" pitchFamily="66" charset="-78"/>
              </a:rPr>
              <a:t>التحقيق....18</a:t>
            </a:r>
            <a:endParaRPr lang="ar-SA" sz="3600" b="1" dirty="0" smtClean="0">
              <a:latin typeface="Arabic Typesetting" pitchFamily="66" charset="-78"/>
              <a:cs typeface="Arabic Typesetting" pitchFamily="66" charset="-78"/>
            </a:endParaRPr>
          </a:p>
          <a:p>
            <a:pPr>
              <a:buFont typeface="Wingdings" pitchFamily="2" charset="2"/>
              <a:buChar char="q"/>
            </a:pPr>
            <a:r>
              <a:rPr lang="ar-SA" sz="3600" b="1" dirty="0" smtClean="0">
                <a:latin typeface="Arabic Typesetting" pitchFamily="66" charset="-78"/>
                <a:cs typeface="Arabic Typesetting" pitchFamily="66" charset="-78"/>
              </a:rPr>
              <a:t>أن </a:t>
            </a:r>
            <a:r>
              <a:rPr lang="ar-SA" sz="3600" b="1" dirty="0" smtClean="0">
                <a:latin typeface="Arabic Typesetting" pitchFamily="66" charset="-78"/>
                <a:cs typeface="Arabic Typesetting" pitchFamily="66" charset="-78"/>
              </a:rPr>
              <a:t>لا تتعارض الفرضية مع العلوم اليقينية </a:t>
            </a:r>
            <a:r>
              <a:rPr lang="ar-SA" sz="3600" b="1" dirty="0" smtClean="0">
                <a:latin typeface="Arabic Typesetting" pitchFamily="66" charset="-78"/>
                <a:cs typeface="Arabic Typesetting" pitchFamily="66" charset="-78"/>
              </a:rPr>
              <a:t>المؤكدة...18</a:t>
            </a:r>
          </a:p>
          <a:p>
            <a:r>
              <a:rPr lang="ar-SA" sz="3600" b="1" dirty="0" smtClean="0">
                <a:latin typeface="Arabic Typesetting" pitchFamily="66" charset="-78"/>
                <a:cs typeface="Arabic Typesetting" pitchFamily="66" charset="-78"/>
              </a:rPr>
              <a:t>إن صياغة الفرضيات تساعد الباحث على تحديد بحثه والعوامل التي يشتمل عليها هذا البحث.</a:t>
            </a:r>
            <a:endParaRPr lang="ar-SA" b="1" dirty="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slide(fromBottom)">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slide(fromBottom)">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714356"/>
            <a:ext cx="8329642" cy="5610244"/>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r>
              <a:rPr lang="ar-SA" sz="3600" b="1" dirty="0" smtClean="0">
                <a:solidFill>
                  <a:srgbClr val="FF0000"/>
                </a:solidFill>
              </a:rPr>
              <a:t>جمع البيانات وتصنيفها </a:t>
            </a:r>
            <a:r>
              <a:rPr lang="en-US" sz="3600" b="1" dirty="0" smtClean="0">
                <a:solidFill>
                  <a:srgbClr val="FF0000"/>
                </a:solidFill>
              </a:rPr>
              <a:t> :-Data Collection</a:t>
            </a:r>
            <a:endParaRPr lang="ar-SA" sz="3600" b="1" dirty="0" smtClean="0">
              <a:solidFill>
                <a:srgbClr val="FF0000"/>
              </a:solidFill>
            </a:endParaRPr>
          </a:p>
          <a:p>
            <a:r>
              <a:rPr lang="ar-SA" sz="3900" b="1" dirty="0" smtClean="0">
                <a:latin typeface="Arabic Typesetting" pitchFamily="66" charset="-78"/>
                <a:cs typeface="Arabic Typesetting" pitchFamily="66" charset="-78"/>
              </a:rPr>
              <a:t>الغرض </a:t>
            </a:r>
            <a:r>
              <a:rPr lang="ar-SA" sz="3900" b="1" dirty="0" smtClean="0">
                <a:latin typeface="Arabic Typesetting" pitchFamily="66" charset="-78"/>
                <a:cs typeface="Arabic Typesetting" pitchFamily="66" charset="-78"/>
              </a:rPr>
              <a:t>من جمع </a:t>
            </a:r>
            <a:r>
              <a:rPr lang="ar-SA" sz="3900" b="1" dirty="0" smtClean="0">
                <a:latin typeface="Arabic Typesetting" pitchFamily="66" charset="-78"/>
                <a:cs typeface="Arabic Typesetting" pitchFamily="66" charset="-78"/>
              </a:rPr>
              <a:t>البيانات </a:t>
            </a:r>
            <a:r>
              <a:rPr lang="ar-SA" sz="3900" dirty="0" smtClean="0">
                <a:latin typeface="Arabic Typesetting" pitchFamily="66" charset="-78"/>
                <a:cs typeface="Arabic Typesetting" pitchFamily="66" charset="-78"/>
              </a:rPr>
              <a:t>وتصنيفها هو( </a:t>
            </a:r>
            <a:r>
              <a:rPr lang="ar-SA" sz="3900" b="1" dirty="0" smtClean="0">
                <a:solidFill>
                  <a:srgbClr val="C00000"/>
                </a:solidFill>
                <a:latin typeface="Arabic Typesetting" pitchFamily="66" charset="-78"/>
                <a:cs typeface="Arabic Typesetting" pitchFamily="66" charset="-78"/>
              </a:rPr>
              <a:t>أثبات أو نفي الفرضيات التي وضعت </a:t>
            </a:r>
            <a:r>
              <a:rPr lang="ar-SA" sz="3900" b="1" dirty="0" smtClean="0">
                <a:solidFill>
                  <a:srgbClr val="C00000"/>
                </a:solidFill>
                <a:latin typeface="Arabic Typesetting" pitchFamily="66" charset="-78"/>
                <a:cs typeface="Arabic Typesetting" pitchFamily="66" charset="-78"/>
              </a:rPr>
              <a:t>سابقاً)</a:t>
            </a:r>
            <a:r>
              <a:rPr lang="ar-SA" sz="3900" dirty="0" smtClean="0">
                <a:latin typeface="Arabic Typesetting" pitchFamily="66" charset="-78"/>
                <a:cs typeface="Arabic Typesetting" pitchFamily="66" charset="-78"/>
              </a:rPr>
              <a:t>.</a:t>
            </a:r>
          </a:p>
          <a:p>
            <a:r>
              <a:rPr lang="ar-SA" sz="3900" dirty="0" smtClean="0">
                <a:latin typeface="Arabic Typesetting" pitchFamily="66" charset="-78"/>
                <a:cs typeface="Arabic Typesetting" pitchFamily="66" charset="-78"/>
              </a:rPr>
              <a:t>ويلزم </a:t>
            </a:r>
            <a:r>
              <a:rPr lang="ar-SA" sz="3900" dirty="0" smtClean="0">
                <a:latin typeface="Arabic Typesetting" pitchFamily="66" charset="-78"/>
                <a:cs typeface="Arabic Typesetting" pitchFamily="66" charset="-78"/>
              </a:rPr>
              <a:t>الباحث قبل </a:t>
            </a:r>
            <a:r>
              <a:rPr lang="ar-SA" sz="3900" dirty="0" smtClean="0">
                <a:latin typeface="Arabic Typesetting" pitchFamily="66" charset="-78"/>
                <a:cs typeface="Arabic Typesetting" pitchFamily="66" charset="-78"/>
              </a:rPr>
              <a:t>جمع البيانات </a:t>
            </a:r>
            <a:r>
              <a:rPr lang="ar-SA" sz="3900" dirty="0" smtClean="0">
                <a:latin typeface="Arabic Typesetting" pitchFamily="66" charset="-78"/>
                <a:cs typeface="Arabic Typesetting" pitchFamily="66" charset="-78"/>
              </a:rPr>
              <a:t>الاطلاع على المصادر المتصلة بموضوع البحث . وقد يجد أن </a:t>
            </a:r>
            <a:r>
              <a:rPr lang="ar-SA" sz="3900" dirty="0" smtClean="0">
                <a:latin typeface="Arabic Typesetting" pitchFamily="66" charset="-78"/>
                <a:cs typeface="Arabic Typesetting" pitchFamily="66" charset="-78"/>
              </a:rPr>
              <a:t>البيانات متوفرة </a:t>
            </a:r>
            <a:r>
              <a:rPr lang="ar-SA" sz="3900" dirty="0" smtClean="0">
                <a:latin typeface="Arabic Typesetting" pitchFamily="66" charset="-78"/>
                <a:cs typeface="Arabic Typesetting" pitchFamily="66" charset="-78"/>
              </a:rPr>
              <a:t>والبعض غير متوفر ، فيلجأ إلى العمل الميداني بجمع البيانات غير </a:t>
            </a:r>
            <a:r>
              <a:rPr lang="ar-SA" sz="3900" dirty="0" smtClean="0">
                <a:latin typeface="Arabic Typesetting" pitchFamily="66" charset="-78"/>
                <a:cs typeface="Arabic Typesetting" pitchFamily="66" charset="-78"/>
              </a:rPr>
              <a:t>المتوفرة </a:t>
            </a:r>
            <a:r>
              <a:rPr lang="ar-SA" sz="3900" b="1" dirty="0" smtClean="0">
                <a:solidFill>
                  <a:srgbClr val="C00000"/>
                </a:solidFill>
                <a:latin typeface="Arabic Typesetting" pitchFamily="66" charset="-78"/>
                <a:cs typeface="Arabic Typesetting" pitchFamily="66" charset="-78"/>
              </a:rPr>
              <a:t>بالمشاهدة </a:t>
            </a:r>
            <a:r>
              <a:rPr lang="ar-SA" sz="3900" b="1" dirty="0" smtClean="0">
                <a:solidFill>
                  <a:srgbClr val="C00000"/>
                </a:solidFill>
                <a:latin typeface="Arabic Typesetting" pitchFamily="66" charset="-78"/>
                <a:cs typeface="Arabic Typesetting" pitchFamily="66" charset="-78"/>
              </a:rPr>
              <a:t>المباشرة والتجربة أو المقابلة أو </a:t>
            </a:r>
            <a:r>
              <a:rPr lang="ar-SA" sz="3900" b="1" dirty="0" err="1" smtClean="0">
                <a:solidFill>
                  <a:srgbClr val="C00000"/>
                </a:solidFill>
                <a:latin typeface="Arabic Typesetting" pitchFamily="66" charset="-78"/>
                <a:cs typeface="Arabic Typesetting" pitchFamily="66" charset="-78"/>
              </a:rPr>
              <a:t>الاستبانات</a:t>
            </a:r>
            <a:r>
              <a:rPr lang="ar-SA" sz="3900" b="1" dirty="0" smtClean="0">
                <a:solidFill>
                  <a:srgbClr val="C00000"/>
                </a:solidFill>
                <a:latin typeface="Arabic Typesetting" pitchFamily="66" charset="-78"/>
                <a:cs typeface="Arabic Typesetting" pitchFamily="66" charset="-78"/>
              </a:rPr>
              <a:t>. </a:t>
            </a:r>
            <a:r>
              <a:rPr lang="ar-SA" sz="3900" dirty="0" smtClean="0">
                <a:latin typeface="Arabic Typesetting" pitchFamily="66" charset="-78"/>
                <a:cs typeface="Arabic Typesetting" pitchFamily="66" charset="-78"/>
              </a:rPr>
              <a:t>وقد تكون في الغالب </a:t>
            </a:r>
            <a:r>
              <a:rPr lang="ar-SA" sz="3900" dirty="0" smtClean="0">
                <a:latin typeface="Arabic Typesetting" pitchFamily="66" charset="-78"/>
                <a:cs typeface="Arabic Typesetting" pitchFamily="66" charset="-78"/>
              </a:rPr>
              <a:t>كثيرة. لابد </a:t>
            </a:r>
            <a:r>
              <a:rPr lang="ar-SA" sz="3900" dirty="0" smtClean="0">
                <a:latin typeface="Arabic Typesetting" pitchFamily="66" charset="-78"/>
                <a:cs typeface="Arabic Typesetting" pitchFamily="66" charset="-78"/>
              </a:rPr>
              <a:t>من </a:t>
            </a:r>
            <a:r>
              <a:rPr lang="ar-SA" sz="3900" b="1" u="sng" dirty="0" smtClean="0">
                <a:latin typeface="Arabic Typesetting" pitchFamily="66" charset="-78"/>
                <a:cs typeface="Arabic Typesetting" pitchFamily="66" charset="-78"/>
              </a:rPr>
              <a:t>تبويبها وتصنيفها </a:t>
            </a:r>
            <a:r>
              <a:rPr lang="ar-SA" sz="3900" dirty="0" smtClean="0">
                <a:latin typeface="Arabic Typesetting" pitchFamily="66" charset="-78"/>
                <a:cs typeface="Arabic Typesetting" pitchFamily="66" charset="-78"/>
              </a:rPr>
              <a:t>ليسهل التعامل معها </a:t>
            </a:r>
            <a:r>
              <a:rPr lang="ar-SA" sz="3900" dirty="0" smtClean="0">
                <a:latin typeface="Arabic Typesetting" pitchFamily="66" charset="-78"/>
                <a:cs typeface="Arabic Typesetting" pitchFamily="66" charset="-78"/>
              </a:rPr>
              <a:t>بالدراسة </a:t>
            </a:r>
            <a:r>
              <a:rPr lang="ar-SA" sz="3900" dirty="0" smtClean="0">
                <a:latin typeface="Arabic Typesetting" pitchFamily="66" charset="-78"/>
                <a:cs typeface="Arabic Typesetting" pitchFamily="66" charset="-78"/>
              </a:rPr>
              <a:t>والتحليل . </a:t>
            </a:r>
            <a:r>
              <a:rPr lang="ar-SA" sz="3900" dirty="0" smtClean="0">
                <a:latin typeface="Arabic Typesetting" pitchFamily="66" charset="-78"/>
                <a:cs typeface="Arabic Typesetting" pitchFamily="66" charset="-78"/>
              </a:rPr>
              <a:t>إما </a:t>
            </a:r>
            <a:r>
              <a:rPr lang="ar-SA" sz="3900" dirty="0" smtClean="0">
                <a:latin typeface="Arabic Typesetting" pitchFamily="66" charset="-78"/>
                <a:cs typeface="Arabic Typesetting" pitchFamily="66" charset="-78"/>
              </a:rPr>
              <a:t>إذا كان </a:t>
            </a:r>
            <a:r>
              <a:rPr lang="ar-SA" sz="3900" b="1" dirty="0" smtClean="0">
                <a:latin typeface="Arabic Typesetting" pitchFamily="66" charset="-78"/>
                <a:cs typeface="Arabic Typesetting" pitchFamily="66" charset="-78"/>
              </a:rPr>
              <a:t>حجم البيانات كبيراً </a:t>
            </a:r>
            <a:r>
              <a:rPr lang="ar-SA" sz="3900" dirty="0" smtClean="0">
                <a:latin typeface="Arabic Typesetting" pitchFamily="66" charset="-78"/>
                <a:cs typeface="Arabic Typesetting" pitchFamily="66" charset="-78"/>
              </a:rPr>
              <a:t>لابد من </a:t>
            </a:r>
            <a:r>
              <a:rPr lang="ar-SA" sz="3900" dirty="0" smtClean="0">
                <a:latin typeface="Arabic Typesetting" pitchFamily="66" charset="-78"/>
                <a:cs typeface="Arabic Typesetting" pitchFamily="66" charset="-78"/>
              </a:rPr>
              <a:t>إتباع </a:t>
            </a:r>
            <a:r>
              <a:rPr lang="ar-SA" sz="3900" b="1" dirty="0" smtClean="0">
                <a:solidFill>
                  <a:srgbClr val="C00000"/>
                </a:solidFill>
                <a:latin typeface="Arabic Typesetting" pitchFamily="66" charset="-78"/>
                <a:cs typeface="Arabic Typesetting" pitchFamily="66" charset="-78"/>
              </a:rPr>
              <a:t>الأسلوب الآلي بالترميز </a:t>
            </a:r>
            <a:r>
              <a:rPr lang="en-US" sz="3900" dirty="0" smtClean="0">
                <a:latin typeface="Arabic Typesetting" pitchFamily="66" charset="-78"/>
                <a:cs typeface="Arabic Typesetting" pitchFamily="66" charset="-78"/>
              </a:rPr>
              <a:t>(Coding) </a:t>
            </a:r>
            <a:r>
              <a:rPr lang="ar-SA" sz="3900" dirty="0" smtClean="0">
                <a:latin typeface="Arabic Typesetting" pitchFamily="66" charset="-78"/>
                <a:cs typeface="Arabic Typesetting" pitchFamily="66" charset="-78"/>
              </a:rPr>
              <a:t> </a:t>
            </a:r>
            <a:r>
              <a:rPr lang="ar-SA" sz="3900" dirty="0" smtClean="0">
                <a:solidFill>
                  <a:srgbClr val="C00000"/>
                </a:solidFill>
                <a:latin typeface="Arabic Typesetting" pitchFamily="66" charset="-78"/>
                <a:cs typeface="Arabic Typesetting" pitchFamily="66" charset="-78"/>
              </a:rPr>
              <a:t>أي استبدال الإجابات </a:t>
            </a:r>
            <a:r>
              <a:rPr lang="ar-SA" sz="3900" dirty="0" smtClean="0">
                <a:solidFill>
                  <a:srgbClr val="C00000"/>
                </a:solidFill>
                <a:latin typeface="Arabic Typesetting" pitchFamily="66" charset="-78"/>
                <a:cs typeface="Arabic Typesetting" pitchFamily="66" charset="-78"/>
              </a:rPr>
              <a:t>الوصفية برموز </a:t>
            </a:r>
            <a:r>
              <a:rPr lang="ar-SA" sz="3900" dirty="0" smtClean="0">
                <a:solidFill>
                  <a:srgbClr val="C00000"/>
                </a:solidFill>
                <a:latin typeface="Arabic Typesetting" pitchFamily="66" charset="-78"/>
                <a:cs typeface="Arabic Typesetting" pitchFamily="66" charset="-78"/>
              </a:rPr>
              <a:t>رقمية</a:t>
            </a:r>
            <a:r>
              <a:rPr lang="ar-SA" sz="3900" dirty="0" smtClean="0">
                <a:solidFill>
                  <a:srgbClr val="C00000"/>
                </a:solidFill>
                <a:latin typeface="Arabic Typesetting" pitchFamily="66" charset="-78"/>
                <a:cs typeface="Arabic Typesetting" pitchFamily="66" charset="-78"/>
              </a:rPr>
              <a:t> </a:t>
            </a:r>
            <a:r>
              <a:rPr lang="ar-SA" sz="3900" dirty="0" smtClean="0">
                <a:solidFill>
                  <a:srgbClr val="C00000"/>
                </a:solidFill>
                <a:latin typeface="Arabic Typesetting" pitchFamily="66" charset="-78"/>
                <a:cs typeface="Arabic Typesetting" pitchFamily="66" charset="-78"/>
              </a:rPr>
              <a:t>تسهل عملية تفريغ البيانات وتجميعها في مجموعات متشابهة.</a:t>
            </a:r>
            <a:endParaRPr lang="ar-SA" sz="3900" b="1" u="sng" dirty="0">
              <a:solidFill>
                <a:srgbClr val="C000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714356"/>
            <a:ext cx="8429684" cy="5286412"/>
          </a:xfrm>
        </p:spPr>
        <p:style>
          <a:lnRef idx="2">
            <a:schemeClr val="accent5"/>
          </a:lnRef>
          <a:fillRef idx="1">
            <a:schemeClr val="lt1"/>
          </a:fillRef>
          <a:effectRef idx="0">
            <a:schemeClr val="accent5"/>
          </a:effectRef>
          <a:fontRef idx="minor">
            <a:schemeClr val="dk1"/>
          </a:fontRef>
        </p:style>
        <p:txBody>
          <a:bodyPr>
            <a:normAutofit/>
          </a:bodyPr>
          <a:lstStyle/>
          <a:p>
            <a:r>
              <a:rPr lang="ar-SA" sz="3600" b="1" dirty="0" smtClean="0">
                <a:solidFill>
                  <a:srgbClr val="C00000"/>
                </a:solidFill>
                <a:latin typeface="Arabic Typesetting" pitchFamily="66" charset="-78"/>
                <a:cs typeface="Arabic Typesetting" pitchFamily="66" charset="-78"/>
              </a:rPr>
              <a:t>تحليل البيانات وتفسير النتائج </a:t>
            </a:r>
            <a:r>
              <a:rPr lang="en-US" sz="3600" b="1" dirty="0" smtClean="0">
                <a:solidFill>
                  <a:srgbClr val="C00000"/>
                </a:solidFill>
                <a:latin typeface="Arabic Typesetting" pitchFamily="66" charset="-78"/>
                <a:cs typeface="Arabic Typesetting" pitchFamily="66" charset="-78"/>
              </a:rPr>
              <a:t>:-Data Analysis</a:t>
            </a:r>
            <a:endParaRPr lang="ar-SA" sz="3600" b="1" dirty="0" smtClean="0">
              <a:solidFill>
                <a:srgbClr val="C00000"/>
              </a:solidFill>
              <a:latin typeface="Arabic Typesetting" pitchFamily="66" charset="-78"/>
              <a:cs typeface="Arabic Typesetting" pitchFamily="66" charset="-78"/>
            </a:endParaRPr>
          </a:p>
          <a:p>
            <a:r>
              <a:rPr lang="ar-SA" sz="3600" b="1" dirty="0" smtClean="0">
                <a:latin typeface="Arabic Typesetting" pitchFamily="66" charset="-78"/>
                <a:cs typeface="Arabic Typesetting" pitchFamily="66" charset="-78"/>
              </a:rPr>
              <a:t>تعالج </a:t>
            </a:r>
            <a:r>
              <a:rPr lang="ar-SA" sz="3600" b="1" dirty="0" smtClean="0">
                <a:latin typeface="Arabic Typesetting" pitchFamily="66" charset="-78"/>
                <a:cs typeface="Arabic Typesetting" pitchFamily="66" charset="-78"/>
              </a:rPr>
              <a:t>البيانات التي </a:t>
            </a:r>
            <a:r>
              <a:rPr lang="ar-SA" sz="3600" b="1" dirty="0" smtClean="0">
                <a:latin typeface="Arabic Typesetting" pitchFamily="66" charset="-78"/>
                <a:cs typeface="Arabic Typesetting" pitchFamily="66" charset="-78"/>
              </a:rPr>
              <a:t>جمعت </a:t>
            </a:r>
            <a:r>
              <a:rPr lang="ar-SA" sz="3600" dirty="0" smtClean="0">
                <a:latin typeface="Arabic Typesetting" pitchFamily="66" charset="-78"/>
                <a:cs typeface="Arabic Typesetting" pitchFamily="66" charset="-78"/>
              </a:rPr>
              <a:t>رياضياً </a:t>
            </a:r>
            <a:r>
              <a:rPr lang="ar-SA" sz="3600" dirty="0" smtClean="0">
                <a:latin typeface="Arabic Typesetting" pitchFamily="66" charset="-78"/>
                <a:cs typeface="Arabic Typesetting" pitchFamily="66" charset="-78"/>
              </a:rPr>
              <a:t>لاستخلاص أرقام أكثر </a:t>
            </a:r>
            <a:r>
              <a:rPr lang="ar-SA" sz="3600" dirty="0" smtClean="0">
                <a:latin typeface="Arabic Typesetting" pitchFamily="66" charset="-78"/>
                <a:cs typeface="Arabic Typesetting" pitchFamily="66" charset="-78"/>
              </a:rPr>
              <a:t>تلخيصاً وإيضاحاً وشمولاً </a:t>
            </a:r>
            <a:r>
              <a:rPr lang="ar-SA" sz="3600" dirty="0" smtClean="0">
                <a:latin typeface="Arabic Typesetting" pitchFamily="66" charset="-78"/>
                <a:cs typeface="Arabic Typesetting" pitchFamily="66" charset="-78"/>
              </a:rPr>
              <a:t>. أن تحليل البيانات </a:t>
            </a:r>
            <a:r>
              <a:rPr lang="ar-SA" sz="3600" dirty="0" smtClean="0">
                <a:latin typeface="Arabic Typesetting" pitchFamily="66" charset="-78"/>
                <a:cs typeface="Arabic Typesetting" pitchFamily="66" charset="-78"/>
              </a:rPr>
              <a:t>يعطينا المؤشرات </a:t>
            </a:r>
            <a:r>
              <a:rPr lang="ar-SA" sz="3600" dirty="0" smtClean="0">
                <a:latin typeface="Arabic Typesetting" pitchFamily="66" charset="-78"/>
                <a:cs typeface="Arabic Typesetting" pitchFamily="66" charset="-78"/>
              </a:rPr>
              <a:t>التي نستطيع على أساسها استخلاص النتائج التي تؤيد أو </a:t>
            </a:r>
            <a:r>
              <a:rPr lang="ar-SA" sz="3600" dirty="0" smtClean="0">
                <a:latin typeface="Arabic Typesetting" pitchFamily="66" charset="-78"/>
                <a:cs typeface="Arabic Typesetting" pitchFamily="66" charset="-78"/>
              </a:rPr>
              <a:t>تنفي الفرضيات </a:t>
            </a:r>
            <a:r>
              <a:rPr lang="ar-SA" sz="3600" dirty="0" smtClean="0">
                <a:latin typeface="Arabic Typesetting" pitchFamily="66" charset="-78"/>
                <a:cs typeface="Arabic Typesetting" pitchFamily="66" charset="-78"/>
              </a:rPr>
              <a:t>الموضوعة </a:t>
            </a:r>
            <a:r>
              <a:rPr lang="ar-SA" sz="3600" dirty="0" smtClean="0">
                <a:latin typeface="Arabic Typesetting" pitchFamily="66" charset="-78"/>
                <a:cs typeface="Arabic Typesetting" pitchFamily="66" charset="-78"/>
              </a:rPr>
              <a:t>مسبقاً </a:t>
            </a:r>
            <a:r>
              <a:rPr lang="ar-SA" sz="3600" b="1" dirty="0" smtClean="0">
                <a:solidFill>
                  <a:srgbClr val="C00000"/>
                </a:solidFill>
                <a:latin typeface="Arabic Typesetting" pitchFamily="66" charset="-78"/>
                <a:cs typeface="Arabic Typesetting" pitchFamily="66" charset="-78"/>
              </a:rPr>
              <a:t>فعلى سبيل المثال </a:t>
            </a:r>
            <a:r>
              <a:rPr lang="ar-SA" sz="3600" dirty="0" smtClean="0">
                <a:latin typeface="Arabic Typesetting" pitchFamily="66" charset="-78"/>
                <a:cs typeface="Arabic Typesetting" pitchFamily="66" charset="-78"/>
              </a:rPr>
              <a:t>:</a:t>
            </a:r>
          </a:p>
          <a:p>
            <a:r>
              <a:rPr lang="ar-SA" sz="3600" dirty="0" smtClean="0">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فرضية عدد الأطفال في </a:t>
            </a:r>
            <a:r>
              <a:rPr lang="ar-SA" sz="3600" dirty="0" smtClean="0">
                <a:latin typeface="Arabic Typesetting" pitchFamily="66" charset="-78"/>
                <a:cs typeface="Arabic Typesetting" pitchFamily="66" charset="-78"/>
              </a:rPr>
              <a:t>الأسرة السعودية </a:t>
            </a:r>
            <a:r>
              <a:rPr lang="ar-SA" sz="3600" dirty="0" smtClean="0">
                <a:latin typeface="Arabic Typesetting" pitchFamily="66" charset="-78"/>
                <a:cs typeface="Arabic Typesetting" pitchFamily="66" charset="-78"/>
              </a:rPr>
              <a:t>يتناسب </a:t>
            </a:r>
            <a:r>
              <a:rPr lang="ar-SA" sz="3600" dirty="0" smtClean="0">
                <a:latin typeface="Arabic Typesetting" pitchFamily="66" charset="-78"/>
                <a:cs typeface="Arabic Typesetting" pitchFamily="66" charset="-78"/>
              </a:rPr>
              <a:t>تناسباً عكسياً </a:t>
            </a:r>
            <a:r>
              <a:rPr lang="ar-SA" sz="3600" dirty="0" smtClean="0">
                <a:latin typeface="Arabic Typesetting" pitchFamily="66" charset="-78"/>
                <a:cs typeface="Arabic Typesetting" pitchFamily="66" charset="-78"/>
              </a:rPr>
              <a:t>مع مستوى الثقافة لدى الزوجين . </a:t>
            </a:r>
            <a:r>
              <a:rPr lang="ar-SA" sz="3600" dirty="0" smtClean="0">
                <a:latin typeface="Arabic Typesetting" pitchFamily="66" charset="-78"/>
                <a:cs typeface="Arabic Typesetting" pitchFamily="66" charset="-78"/>
              </a:rPr>
              <a:t>إن </a:t>
            </a:r>
            <a:r>
              <a:rPr lang="ar-SA" sz="3600" dirty="0" smtClean="0">
                <a:latin typeface="Arabic Typesetting" pitchFamily="66" charset="-78"/>
                <a:cs typeface="Arabic Typesetting" pitchFamily="66" charset="-78"/>
              </a:rPr>
              <a:t>هذه </a:t>
            </a:r>
            <a:r>
              <a:rPr lang="ar-SA" sz="3600" dirty="0" smtClean="0">
                <a:latin typeface="Arabic Typesetting" pitchFamily="66" charset="-78"/>
                <a:cs typeface="Arabic Typesetting" pitchFamily="66" charset="-78"/>
              </a:rPr>
              <a:t>الفرضية تعني </a:t>
            </a:r>
            <a:r>
              <a:rPr lang="ar-SA" sz="3600" dirty="0" smtClean="0">
                <a:latin typeface="Arabic Typesetting" pitchFamily="66" charset="-78"/>
                <a:cs typeface="Arabic Typesetting" pitchFamily="66" charset="-78"/>
              </a:rPr>
              <a:t>أنه </a:t>
            </a:r>
            <a:r>
              <a:rPr lang="ar-SA" sz="3600" dirty="0" smtClean="0">
                <a:latin typeface="Arabic Typesetting" pitchFamily="66" charset="-78"/>
                <a:cs typeface="Arabic Typesetting" pitchFamily="66" charset="-78"/>
              </a:rPr>
              <a:t>كلما زاد </a:t>
            </a:r>
            <a:r>
              <a:rPr lang="ar-SA" sz="3600" dirty="0" smtClean="0">
                <a:latin typeface="Arabic Typesetting" pitchFamily="66" charset="-78"/>
                <a:cs typeface="Arabic Typesetting" pitchFamily="66" charset="-78"/>
              </a:rPr>
              <a:t>التحصيل العلمي للزوجين قل عدد الأطفال في الأسرة . إن </a:t>
            </a:r>
            <a:r>
              <a:rPr lang="ar-SA" sz="3600" dirty="0" smtClean="0">
                <a:latin typeface="Arabic Typesetting" pitchFamily="66" charset="-78"/>
                <a:cs typeface="Arabic Typesetting" pitchFamily="66" charset="-78"/>
              </a:rPr>
              <a:t>هذه الفرضية </a:t>
            </a:r>
            <a:r>
              <a:rPr lang="ar-SA" sz="3600" dirty="0" smtClean="0">
                <a:latin typeface="Arabic Typesetting" pitchFamily="66" charset="-78"/>
                <a:cs typeface="Arabic Typesetting" pitchFamily="66" charset="-78"/>
              </a:rPr>
              <a:t>حين وُضعت اعتمدت على الارتباط العكسي الواضح في أوربا وأمريكا </a:t>
            </a:r>
            <a:r>
              <a:rPr lang="ar-SA" sz="3600" dirty="0" smtClean="0">
                <a:latin typeface="Arabic Typesetting" pitchFamily="66" charset="-78"/>
                <a:cs typeface="Arabic Typesetting" pitchFamily="66" charset="-78"/>
              </a:rPr>
              <a:t>بين الثقافة </a:t>
            </a:r>
            <a:r>
              <a:rPr lang="ar-SA" sz="3600" dirty="0" smtClean="0">
                <a:latin typeface="Arabic Typesetting" pitchFamily="66" charset="-78"/>
                <a:cs typeface="Arabic Typesetting" pitchFamily="66" charset="-78"/>
              </a:rPr>
              <a:t>والإنجاب </a:t>
            </a:r>
            <a:r>
              <a:rPr lang="ar-SA" sz="3600" dirty="0" smtClean="0">
                <a:latin typeface="Arabic Typesetting" pitchFamily="66" charset="-78"/>
                <a:cs typeface="Arabic Typesetting" pitchFamily="66" charset="-78"/>
              </a:rPr>
              <a:t>.21</a:t>
            </a:r>
            <a:endParaRPr lang="ar-SA" sz="3600" b="1" u="sng" dirty="0">
              <a:solidFill>
                <a:srgbClr val="FF00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1071546"/>
            <a:ext cx="8329642" cy="5214974"/>
          </a:xfrm>
        </p:spPr>
        <p:style>
          <a:lnRef idx="2">
            <a:schemeClr val="accent5"/>
          </a:lnRef>
          <a:fillRef idx="1">
            <a:schemeClr val="lt1"/>
          </a:fillRef>
          <a:effectRef idx="0">
            <a:schemeClr val="accent5"/>
          </a:effectRef>
          <a:fontRef idx="minor">
            <a:schemeClr val="dk1"/>
          </a:fontRef>
        </p:style>
        <p:txBody>
          <a:bodyPr>
            <a:noAutofit/>
          </a:bodyPr>
          <a:lstStyle/>
          <a:p>
            <a:r>
              <a:rPr lang="ar-SA" sz="3600" b="1" dirty="0" smtClean="0">
                <a:solidFill>
                  <a:srgbClr val="C00000"/>
                </a:solidFill>
                <a:latin typeface="Arabic Typesetting" pitchFamily="66" charset="-78"/>
                <a:cs typeface="Arabic Typesetting" pitchFamily="66" charset="-78"/>
              </a:rPr>
              <a:t>التعميمات </a:t>
            </a:r>
            <a:r>
              <a:rPr lang="en-US" sz="3600" b="1" dirty="0" smtClean="0">
                <a:solidFill>
                  <a:srgbClr val="C00000"/>
                </a:solidFill>
                <a:latin typeface="Arabic Typesetting" pitchFamily="66" charset="-78"/>
                <a:cs typeface="Arabic Typesetting" pitchFamily="66" charset="-78"/>
              </a:rPr>
              <a:t>Generalizations </a:t>
            </a:r>
            <a:r>
              <a:rPr lang="ar-SA" sz="3600" b="1" dirty="0" smtClean="0">
                <a:solidFill>
                  <a:srgbClr val="C00000"/>
                </a:solidFill>
                <a:latin typeface="Arabic Typesetting" pitchFamily="66" charset="-78"/>
                <a:cs typeface="Arabic Typesetting" pitchFamily="66" charset="-78"/>
              </a:rPr>
              <a:t>والقوانين </a:t>
            </a:r>
            <a:r>
              <a:rPr lang="en-US" sz="3600" b="1" dirty="0" smtClean="0">
                <a:solidFill>
                  <a:srgbClr val="C00000"/>
                </a:solidFill>
                <a:latin typeface="Arabic Typesetting" pitchFamily="66" charset="-78"/>
                <a:cs typeface="Arabic Typesetting" pitchFamily="66" charset="-78"/>
              </a:rPr>
              <a:t>Lows</a:t>
            </a:r>
            <a:endParaRPr lang="ar-SA" sz="3600" b="1" dirty="0" smtClean="0">
              <a:solidFill>
                <a:srgbClr val="C00000"/>
              </a:solidFill>
              <a:latin typeface="Arabic Typesetting" pitchFamily="66" charset="-78"/>
              <a:cs typeface="Arabic Typesetting" pitchFamily="66" charset="-78"/>
            </a:endParaRPr>
          </a:p>
          <a:p>
            <a:r>
              <a:rPr lang="ar-SA" sz="3600" b="1" dirty="0" smtClean="0">
                <a:latin typeface="Arabic Typesetting" pitchFamily="66" charset="-78"/>
                <a:cs typeface="Arabic Typesetting" pitchFamily="66" charset="-78"/>
              </a:rPr>
              <a:t>إذا </a:t>
            </a:r>
            <a:r>
              <a:rPr lang="ar-SA" sz="3600" b="1" dirty="0" smtClean="0">
                <a:latin typeface="Arabic Typesetting" pitchFamily="66" charset="-78"/>
                <a:cs typeface="Arabic Typesetting" pitchFamily="66" charset="-78"/>
              </a:rPr>
              <a:t>أيدت البيانات </a:t>
            </a:r>
            <a:r>
              <a:rPr lang="ar-SA" sz="3600" b="1" dirty="0" smtClean="0">
                <a:latin typeface="Arabic Typesetting" pitchFamily="66" charset="-78"/>
                <a:cs typeface="Arabic Typesetting" pitchFamily="66" charset="-78"/>
              </a:rPr>
              <a:t>المجمعة </a:t>
            </a:r>
            <a:r>
              <a:rPr lang="ar-SA" sz="3600" dirty="0" smtClean="0">
                <a:latin typeface="Arabic Typesetting" pitchFamily="66" charset="-78"/>
                <a:cs typeface="Arabic Typesetting" pitchFamily="66" charset="-78"/>
              </a:rPr>
              <a:t>الفرضية </a:t>
            </a:r>
            <a:r>
              <a:rPr lang="ar-SA" sz="3600" dirty="0" smtClean="0">
                <a:latin typeface="Arabic Typesetting" pitchFamily="66" charset="-78"/>
                <a:cs typeface="Arabic Typesetting" pitchFamily="66" charset="-78"/>
              </a:rPr>
              <a:t>العلمية ، فهذه </a:t>
            </a:r>
            <a:r>
              <a:rPr lang="ar-SA" sz="3600" u="sng" dirty="0" smtClean="0">
                <a:latin typeface="Arabic Typesetting" pitchFamily="66" charset="-78"/>
                <a:cs typeface="Arabic Typesetting" pitchFamily="66" charset="-78"/>
              </a:rPr>
              <a:t>الفرضية</a:t>
            </a:r>
            <a:r>
              <a:rPr lang="ar-SA" sz="3600" dirty="0" smtClean="0">
                <a:latin typeface="Arabic Typesetting" pitchFamily="66" charset="-78"/>
                <a:cs typeface="Arabic Typesetting" pitchFamily="66" charset="-78"/>
              </a:rPr>
              <a:t> تعتبر </a:t>
            </a:r>
            <a:r>
              <a:rPr lang="ar-SA" sz="3600" dirty="0" smtClean="0">
                <a:latin typeface="Arabic Typesetting" pitchFamily="66" charset="-78"/>
                <a:cs typeface="Arabic Typesetting" pitchFamily="66" charset="-78"/>
              </a:rPr>
              <a:t>تفسيراً </a:t>
            </a:r>
            <a:r>
              <a:rPr lang="ar-SA" sz="3600" dirty="0" smtClean="0">
                <a:latin typeface="Arabic Typesetting" pitchFamily="66" charset="-78"/>
                <a:cs typeface="Arabic Typesetting" pitchFamily="66" charset="-78"/>
              </a:rPr>
              <a:t>للمشكلة أو </a:t>
            </a:r>
            <a:r>
              <a:rPr lang="ar-SA" sz="3600" dirty="0" smtClean="0">
                <a:latin typeface="Arabic Typesetting" pitchFamily="66" charset="-78"/>
                <a:cs typeface="Arabic Typesetting" pitchFamily="66" charset="-78"/>
              </a:rPr>
              <a:t>حكماً عليها </a:t>
            </a:r>
            <a:r>
              <a:rPr lang="ar-SA" sz="3600" dirty="0" smtClean="0">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وإذا تكرر هذا </a:t>
            </a:r>
            <a:r>
              <a:rPr lang="ar-SA" sz="3600" dirty="0" smtClean="0">
                <a:latin typeface="Arabic Typesetting" pitchFamily="66" charset="-78"/>
                <a:cs typeface="Arabic Typesetting" pitchFamily="66" charset="-78"/>
              </a:rPr>
              <a:t>التفسير أو الحكم </a:t>
            </a:r>
            <a:r>
              <a:rPr lang="ar-SA" sz="3600" dirty="0" smtClean="0">
                <a:latin typeface="Arabic Typesetting" pitchFamily="66" charset="-78"/>
                <a:cs typeface="Arabic Typesetting" pitchFamily="66" charset="-78"/>
              </a:rPr>
              <a:t>مراراً وتكراراً فقد يسمى </a:t>
            </a:r>
            <a:r>
              <a:rPr lang="ar-SA" sz="3600" b="1" dirty="0" smtClean="0">
                <a:latin typeface="Arabic Typesetting" pitchFamily="66" charset="-78"/>
                <a:cs typeface="Arabic Typesetting" pitchFamily="66" charset="-78"/>
              </a:rPr>
              <a:t>تعميماً أو قاعدة أو قانوناً عاماً أو نظرية </a:t>
            </a:r>
            <a:r>
              <a:rPr lang="ar-SA" sz="3600" b="1" dirty="0" smtClean="0">
                <a:latin typeface="Arabic Typesetting" pitchFamily="66" charset="-78"/>
                <a:cs typeface="Arabic Typesetting" pitchFamily="66" charset="-78"/>
              </a:rPr>
              <a:t>علمية</a:t>
            </a:r>
            <a:r>
              <a:rPr lang="ar-SA" sz="3600" dirty="0" smtClean="0">
                <a:latin typeface="Arabic Typesetting" pitchFamily="66" charset="-78"/>
                <a:cs typeface="Arabic Typesetting" pitchFamily="66" charset="-78"/>
              </a:rPr>
              <a:t> . وفي هذه الحالة يطبق على الظواهر والحالات المماثلة </a:t>
            </a:r>
            <a:r>
              <a:rPr lang="ar-SA" sz="3600" dirty="0" smtClean="0">
                <a:latin typeface="Arabic Typesetting" pitchFamily="66" charset="-78"/>
                <a:cs typeface="Arabic Typesetting" pitchFamily="66" charset="-78"/>
              </a:rPr>
              <a:t>الماضية والحاضرة </a:t>
            </a:r>
            <a:r>
              <a:rPr lang="ar-SA" sz="3600" dirty="0" smtClean="0">
                <a:latin typeface="Arabic Typesetting" pitchFamily="66" charset="-78"/>
                <a:cs typeface="Arabic Typesetting" pitchFamily="66" charset="-78"/>
              </a:rPr>
              <a:t>والمستجدة . </a:t>
            </a:r>
            <a:endParaRPr lang="ar-SA" sz="3600" dirty="0" smtClean="0">
              <a:latin typeface="Arabic Typesetting" pitchFamily="66" charset="-78"/>
              <a:cs typeface="Arabic Typesetting" pitchFamily="66" charset="-78"/>
            </a:endParaRPr>
          </a:p>
          <a:p>
            <a:r>
              <a:rPr lang="ar-SA" sz="3600" dirty="0" smtClean="0">
                <a:latin typeface="Arabic Typesetting" pitchFamily="66" charset="-78"/>
                <a:cs typeface="Arabic Typesetting" pitchFamily="66" charset="-78"/>
              </a:rPr>
              <a:t>وإذا جد </a:t>
            </a:r>
            <a:r>
              <a:rPr lang="ar-SA" sz="3600" dirty="0" smtClean="0">
                <a:latin typeface="Arabic Typesetting" pitchFamily="66" charset="-78"/>
                <a:cs typeface="Arabic Typesetting" pitchFamily="66" charset="-78"/>
              </a:rPr>
              <a:t>من الظواهر ما يخالف هذا القانون بدأ الشك </a:t>
            </a:r>
            <a:r>
              <a:rPr lang="ar-SA" sz="3600" dirty="0" smtClean="0">
                <a:latin typeface="Arabic Typesetting" pitchFamily="66" charset="-78"/>
                <a:cs typeface="Arabic Typesetting" pitchFamily="66" charset="-78"/>
              </a:rPr>
              <a:t>في صحته </a:t>
            </a:r>
            <a:r>
              <a:rPr lang="ar-SA" sz="3600" dirty="0" smtClean="0">
                <a:latin typeface="Arabic Typesetting" pitchFamily="66" charset="-78"/>
                <a:cs typeface="Arabic Typesetting" pitchFamily="66" charset="-78"/>
              </a:rPr>
              <a:t>، ووجب بدء البحث لتصحيحه من جديد أو تعديله أو إيجاد قانون </a:t>
            </a:r>
            <a:r>
              <a:rPr lang="ar-SA" sz="3600" dirty="0" smtClean="0">
                <a:latin typeface="Arabic Typesetting" pitchFamily="66" charset="-78"/>
                <a:cs typeface="Arabic Typesetting" pitchFamily="66" charset="-78"/>
              </a:rPr>
              <a:t>أفضل منه </a:t>
            </a:r>
            <a:r>
              <a:rPr lang="ar-SA" sz="3600" dirty="0" smtClean="0">
                <a:latin typeface="Arabic Typesetting" pitchFamily="66" charset="-78"/>
                <a:cs typeface="Arabic Typesetting" pitchFamily="66" charset="-78"/>
              </a:rPr>
              <a:t>باستخدام الخطوات السابقة.</a:t>
            </a:r>
            <a:endParaRPr lang="ar-SA" sz="3600" b="1" u="sng" dirty="0">
              <a:solidFill>
                <a:srgbClr val="FF00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357158" y="214290"/>
            <a:ext cx="8329642" cy="6110310"/>
          </a:xfrm>
        </p:spPr>
        <p:style>
          <a:lnRef idx="2">
            <a:schemeClr val="accent5"/>
          </a:lnRef>
          <a:fillRef idx="1">
            <a:schemeClr val="lt1"/>
          </a:fillRef>
          <a:effectRef idx="0">
            <a:schemeClr val="accent5"/>
          </a:effectRef>
          <a:fontRef idx="minor">
            <a:schemeClr val="dk1"/>
          </a:fontRef>
        </p:style>
        <p:txBody>
          <a:bodyPr>
            <a:normAutofit lnSpcReduction="10000"/>
          </a:bodyPr>
          <a:lstStyle/>
          <a:p>
            <a:pPr algn="ctr">
              <a:buNone/>
            </a:pPr>
            <a:r>
              <a:rPr lang="ar-SA" sz="3600" dirty="0" smtClean="0">
                <a:solidFill>
                  <a:srgbClr val="C00000"/>
                </a:solidFill>
              </a:rPr>
              <a:t>خطوات المنهج الكمي</a:t>
            </a:r>
          </a:p>
          <a:p>
            <a:pPr marL="742950" indent="-742950" algn="ctr">
              <a:buFont typeface="+mj-lt"/>
              <a:buAutoNum type="arabicPeriod"/>
            </a:pPr>
            <a:r>
              <a:rPr lang="ar-SA" sz="4000" dirty="0" smtClean="0">
                <a:latin typeface="Arabic Typesetting" pitchFamily="66" charset="-78"/>
                <a:cs typeface="Arabic Typesetting" pitchFamily="66" charset="-78"/>
              </a:rPr>
              <a:t>معلومات تختص بالتوزيعات المكانية على سطح الأرض(تحديد المشكلة)</a:t>
            </a:r>
          </a:p>
          <a:p>
            <a:pPr marL="742950" indent="-742950" algn="ctr">
              <a:buFont typeface="+mj-lt"/>
              <a:buAutoNum type="arabicPeriod"/>
            </a:pPr>
            <a:r>
              <a:rPr lang="ar-SA" sz="4000" dirty="0" smtClean="0">
                <a:latin typeface="Arabic Typesetting" pitchFamily="66" charset="-78"/>
                <a:cs typeface="Arabic Typesetting" pitchFamily="66" charset="-78"/>
              </a:rPr>
              <a:t>تخمينات حول العلاقة بين التوزيعات الملاحظة(الفرضيات)</a:t>
            </a:r>
          </a:p>
          <a:p>
            <a:pPr marL="742950" indent="-742950" algn="ctr">
              <a:buFont typeface="+mj-lt"/>
              <a:buAutoNum type="arabicPeriod"/>
            </a:pPr>
            <a:r>
              <a:rPr lang="ar-SA" sz="4000" dirty="0" smtClean="0">
                <a:latin typeface="Arabic Typesetting" pitchFamily="66" charset="-78"/>
                <a:cs typeface="Arabic Typesetting" pitchFamily="66" charset="-78"/>
              </a:rPr>
              <a:t>اختبار البيانات</a:t>
            </a:r>
          </a:p>
          <a:p>
            <a:pPr marL="742950" indent="-742950" algn="ctr">
              <a:buFont typeface="+mj-lt"/>
              <a:buAutoNum type="arabicPeriod"/>
            </a:pPr>
            <a:r>
              <a:rPr lang="ar-SA" sz="4000" dirty="0" smtClean="0">
                <a:latin typeface="Arabic Typesetting" pitchFamily="66" charset="-78"/>
                <a:cs typeface="Arabic Typesetting" pitchFamily="66" charset="-78"/>
              </a:rPr>
              <a:t>تحليل البيانات</a:t>
            </a:r>
          </a:p>
          <a:p>
            <a:pPr marL="742950" indent="-742950" algn="ctr">
              <a:buFont typeface="+mj-lt"/>
              <a:buAutoNum type="arabicPeriod"/>
            </a:pPr>
            <a:r>
              <a:rPr lang="ar-SA" sz="4000" dirty="0" smtClean="0">
                <a:latin typeface="Arabic Typesetting" pitchFamily="66" charset="-78"/>
                <a:cs typeface="Arabic Typesetting" pitchFamily="66" charset="-78"/>
              </a:rPr>
              <a:t>مقارنة النتائج</a:t>
            </a:r>
          </a:p>
          <a:p>
            <a:pPr marL="742950" indent="-742950" algn="ctr">
              <a:buFont typeface="+mj-lt"/>
              <a:buAutoNum type="arabicPeriod"/>
            </a:pPr>
            <a:r>
              <a:rPr lang="ar-SA" sz="4000" dirty="0" smtClean="0">
                <a:latin typeface="Arabic Typesetting" pitchFamily="66" charset="-78"/>
                <a:cs typeface="Arabic Typesetting" pitchFamily="66" charset="-78"/>
              </a:rPr>
              <a:t>صياغة التعميمات</a:t>
            </a:r>
          </a:p>
          <a:p>
            <a:pPr marL="742950" indent="-742950" algn="ctr">
              <a:buFont typeface="+mj-lt"/>
              <a:buAutoNum type="arabicPeriod"/>
            </a:pPr>
            <a:r>
              <a:rPr lang="ar-SA" sz="4000" dirty="0" smtClean="0">
                <a:latin typeface="Arabic Typesetting" pitchFamily="66" charset="-78"/>
                <a:cs typeface="Arabic Typesetting" pitchFamily="66" charset="-78"/>
              </a:rPr>
              <a:t>إمكانية التنبؤ</a:t>
            </a:r>
            <a:endParaRPr lang="ar-SA" sz="4000" dirty="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lide(fromBottom)">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slide(fromBottom)">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slide(fromBottom)">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slide(fromBottom)">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slide(fromBottom)">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slide(fromBottom)">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slide(fromBottom)">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slide(fromBottom)">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rot="19815545">
            <a:off x="1500166" y="2428868"/>
            <a:ext cx="5429288" cy="1714512"/>
          </a:xfrm>
        </p:spPr>
        <p:style>
          <a:lnRef idx="2">
            <a:schemeClr val="accent5"/>
          </a:lnRef>
          <a:fillRef idx="1">
            <a:schemeClr val="lt1"/>
          </a:fillRef>
          <a:effectRef idx="0">
            <a:schemeClr val="accent5"/>
          </a:effectRef>
          <a:fontRef idx="minor">
            <a:schemeClr val="dk1"/>
          </a:fontRef>
        </p:style>
        <p:txBody>
          <a:bodyPr>
            <a:normAutofit/>
          </a:bodyPr>
          <a:lstStyle/>
          <a:p>
            <a:pPr algn="ctr">
              <a:buNone/>
            </a:pPr>
            <a:endParaRPr lang="ar-SA" sz="3600" b="1" dirty="0" smtClean="0">
              <a:solidFill>
                <a:srgbClr val="FF0000"/>
              </a:solidFill>
              <a:latin typeface="Arabic Typesetting" pitchFamily="66" charset="-78"/>
              <a:cs typeface="Arabic Typesetting" pitchFamily="66" charset="-78"/>
            </a:endParaRPr>
          </a:p>
          <a:p>
            <a:pPr algn="ctr">
              <a:buNone/>
            </a:pPr>
            <a:r>
              <a:rPr lang="ar-SA" sz="5200" b="1" dirty="0" smtClean="0">
                <a:solidFill>
                  <a:srgbClr val="FF0000"/>
                </a:solidFill>
                <a:latin typeface="Arabic Typesetting" pitchFamily="66" charset="-78"/>
                <a:cs typeface="Arabic Typesetting" pitchFamily="66" charset="-78"/>
              </a:rPr>
              <a:t>انتهت المحاضرة</a:t>
            </a:r>
            <a:endParaRPr lang="ar-SA" sz="5200" b="1" dirty="0">
              <a:solidFill>
                <a:schemeClr val="tx1"/>
              </a:solidFill>
              <a:latin typeface="Arabic Typesetting" pitchFamily="66" charset="-78"/>
              <a:cs typeface="Arabic Typesetting" pitchFamily="66" charset="-78"/>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339</TotalTime>
  <Words>659</Words>
  <Application>Microsoft Office PowerPoint</Application>
  <PresentationFormat>عرض على الشاشة (3:4)‏</PresentationFormat>
  <Paragraphs>49</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مدني</vt:lpstr>
      <vt:lpstr>الشريحة 1</vt:lpstr>
      <vt:lpstr>الأسلوب العلمي Scientific Approach</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الكشوف الجغرافية  وأثرها في نمو المعرفة الجغرافية</dc:title>
  <dc:creator>pttc</dc:creator>
  <cp:lastModifiedBy>pttc</cp:lastModifiedBy>
  <cp:revision>69</cp:revision>
  <dcterms:created xsi:type="dcterms:W3CDTF">2011-09-25T18:43:07Z</dcterms:created>
  <dcterms:modified xsi:type="dcterms:W3CDTF">2013-02-18T03:12:24Z</dcterms:modified>
</cp:coreProperties>
</file>