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9" r:id="rId1"/>
  </p:sldMasterIdLst>
  <p:sldIdLst>
    <p:sldId id="257" r:id="rId2"/>
    <p:sldId id="258" r:id="rId3"/>
    <p:sldId id="270" r:id="rId4"/>
    <p:sldId id="263" r:id="rId5"/>
    <p:sldId id="271" r:id="rId6"/>
    <p:sldId id="272" r:id="rId7"/>
    <p:sldId id="274" r:id="rId8"/>
    <p:sldId id="273" r:id="rId9"/>
    <p:sldId id="275"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76"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autoAdjust="0"/>
    <p:restoredTop sz="94681" autoAdjust="0"/>
  </p:normalViewPr>
  <p:slideViewPr>
    <p:cSldViewPr>
      <p:cViewPr varScale="1">
        <p:scale>
          <a:sx n="88" d="100"/>
          <a:sy n="88" d="100"/>
        </p:scale>
        <p:origin x="-96" y="-4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4361688" y="1026372"/>
            <a:ext cx="457200" cy="441325"/>
          </a:xfrm>
        </p:spPr>
        <p:txBody>
          <a:bodyPr/>
          <a:lstStyle/>
          <a:p>
            <a:fld id="{F7D6EA70-D4F5-48A8-BB4D-854D666774F3}" type="slidenum">
              <a:rPr lang="ar-SA" smtClean="0"/>
              <a:pPr/>
              <a:t>‹#›</a:t>
            </a:fld>
            <a:endParaRPr lang="ar-S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5FC53A1C-7B55-4D62-B71C-DC06FF220E21}" type="datetimeFigureOut">
              <a:rPr lang="ar-SA" smtClean="0"/>
              <a:pPr/>
              <a:t>15/04/1434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D6EA70-D4F5-48A8-BB4D-854D666774F3}" type="slidenum">
              <a:rPr lang="ar-SA" smtClean="0"/>
              <a:pPr/>
              <a:t>‹#›</a:t>
            </a:fld>
            <a:endParaRPr lang="ar-S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F7D6EA70-D4F5-48A8-BB4D-854D666774F3}" type="slidenum">
              <a:rPr lang="ar-SA" smtClean="0"/>
              <a:pPr/>
              <a:t>‹#›</a:t>
            </a:fld>
            <a:endParaRPr lang="ar-SA"/>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a:xfrm>
            <a:off x="4343400" y="1036020"/>
            <a:ext cx="457200" cy="441325"/>
          </a:xfrm>
        </p:spPr>
        <p:txBody>
          <a:bodyPr/>
          <a:lstStyle/>
          <a:p>
            <a:fld id="{F7D6EA70-D4F5-48A8-BB4D-854D666774F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7D6EA70-D4F5-48A8-BB4D-854D666774F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fld id="{F7D6EA70-D4F5-48A8-BB4D-854D666774F3}" type="slidenum">
              <a:rPr lang="ar-SA" smtClean="0"/>
              <a:pPr/>
              <a:t>‹#›</a:t>
            </a:fld>
            <a:endParaRPr lang="ar-S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fld id="{5FC53A1C-7B55-4D62-B71C-DC06FF220E21}" type="datetimeFigureOut">
              <a:rPr lang="ar-SA" smtClean="0"/>
              <a:pPr/>
              <a:t>15/04/1434</a:t>
            </a:fld>
            <a:endParaRPr lang="ar-SA"/>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D6EA70-D4F5-48A8-BB4D-854D666774F3}"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fld id="{F7D6EA70-D4F5-48A8-BB4D-854D666774F3}" type="slidenum">
              <a:rPr lang="ar-SA" smtClean="0"/>
              <a:pPr/>
              <a:t>‹#›</a:t>
            </a:fld>
            <a:endParaRPr lang="ar-S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15/04/1434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FC53A1C-7B55-4D62-B71C-DC06FF220E21}" type="datetimeFigureOut">
              <a:rPr lang="ar-SA" smtClean="0"/>
              <a:pPr/>
              <a:t>15/04/1434</a:t>
            </a:fld>
            <a:endParaRPr lang="ar-S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7D6EA70-D4F5-48A8-BB4D-854D666774F3}" type="slidenum">
              <a:rPr lang="ar-SA" smtClean="0"/>
              <a:pPr/>
              <a:t>‹#›</a:t>
            </a:fld>
            <a:endParaRPr lang="ar-S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عنصر نائب للصورة 6" descr="ت.bmp"/>
          <p:cNvPicPr>
            <a:picLocks noGrp="1" noChangeAspect="1"/>
          </p:cNvPicPr>
          <p:nvPr>
            <p:ph type="pic" idx="1"/>
          </p:nvPr>
        </p:nvPicPr>
        <p:blipFill>
          <a:blip r:embed="rId2">
            <a:lum bright="20000"/>
          </a:blip>
          <a:srcRect l="5942" r="5942"/>
          <a:stretch>
            <a:fillRect/>
          </a:stretch>
        </p:blipFill>
        <p:spPr>
          <a:xfrm rot="420000">
            <a:off x="5099242" y="978419"/>
            <a:ext cx="3723168" cy="32162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مستطيل 8"/>
          <p:cNvSpPr/>
          <p:nvPr/>
        </p:nvSpPr>
        <p:spPr>
          <a:xfrm>
            <a:off x="500034" y="1142984"/>
            <a:ext cx="4572032" cy="1754326"/>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ar-SA"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odoni MT Black" pitchFamily="18" charset="0"/>
              </a:rPr>
              <a:t>العينـــات</a:t>
            </a:r>
          </a:p>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odoni MT Black" pitchFamily="18" charset="0"/>
              </a:rPr>
              <a:t>Samples</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مستطيل 10"/>
          <p:cNvSpPr/>
          <p:nvPr/>
        </p:nvSpPr>
        <p:spPr>
          <a:xfrm>
            <a:off x="785786" y="3143248"/>
            <a:ext cx="1928826"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rPr>
              <a:t>المحاضرة الثالثة</a:t>
            </a:r>
            <a:endPar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8229600" cy="724648"/>
          </a:xfrm>
        </p:spPr>
        <p:txBody>
          <a:bodyPr>
            <a:normAutofit/>
          </a:bodyPr>
          <a:lstStyle/>
          <a:p>
            <a:r>
              <a:rPr lang="ar-SA"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odoni MT Black" pitchFamily="18" charset="0"/>
              </a:rPr>
              <a:t>العينـــات</a:t>
            </a:r>
          </a:p>
        </p:txBody>
      </p:sp>
      <p:sp>
        <p:nvSpPr>
          <p:cNvPr id="3" name="عنصر نائب للمحتوى 2"/>
          <p:cNvSpPr>
            <a:spLocks noGrp="1"/>
          </p:cNvSpPr>
          <p:nvPr>
            <p:ph sz="quarter" idx="1"/>
          </p:nvPr>
        </p:nvSpPr>
        <p:spPr>
          <a:xfrm>
            <a:off x="457200" y="1428736"/>
            <a:ext cx="8229600" cy="4895864"/>
          </a:xfrm>
        </p:spPr>
        <p:style>
          <a:lnRef idx="2">
            <a:schemeClr val="accent3"/>
          </a:lnRef>
          <a:fillRef idx="1">
            <a:schemeClr val="lt1"/>
          </a:fillRef>
          <a:effectRef idx="0">
            <a:schemeClr val="accent3"/>
          </a:effectRef>
          <a:fontRef idx="minor">
            <a:schemeClr val="dk1"/>
          </a:fontRef>
        </p:style>
        <p:txBody>
          <a:bodyPr>
            <a:normAutofit lnSpcReduction="10000"/>
          </a:bodyPr>
          <a:lstStyle/>
          <a:p>
            <a:r>
              <a:rPr lang="ar-SA" sz="3600" b="1" dirty="0" smtClean="0">
                <a:solidFill>
                  <a:srgbClr val="FF0000"/>
                </a:solidFill>
                <a:latin typeface="Arabic Typesetting" pitchFamily="66" charset="-78"/>
                <a:cs typeface="Arabic Typesetting" pitchFamily="66" charset="-78"/>
              </a:rPr>
              <a:t>عند جمع البيانات بقصد دراسة  ظاهرة معينة يلجأ الباحث إلى أحد الأسلوبين التاليين:-</a:t>
            </a:r>
          </a:p>
          <a:p>
            <a:pPr marL="742950" indent="-742950">
              <a:buFont typeface="+mj-lt"/>
              <a:buAutoNum type="arabicPeriod"/>
            </a:pPr>
            <a:r>
              <a:rPr lang="ar-SA" sz="3600" b="1" dirty="0" smtClean="0">
                <a:latin typeface="Arabic Typesetting" pitchFamily="66" charset="-78"/>
                <a:cs typeface="Arabic Typesetting" pitchFamily="66" charset="-78"/>
              </a:rPr>
              <a:t>أسلوب الحصر الشامل للظاهرة المدروسة :وفيه تدرس كل وحدات المجتمع ، وهذا الأسلوب دقيق جداً، ونسبة الخطأ فيه ضئيلة. غير أنه :</a:t>
            </a:r>
          </a:p>
          <a:p>
            <a:r>
              <a:rPr lang="ar-SA" sz="3600" b="1" dirty="0" smtClean="0">
                <a:latin typeface="Arabic Typesetting" pitchFamily="66" charset="-78"/>
                <a:cs typeface="Arabic Typesetting" pitchFamily="66" charset="-78"/>
              </a:rPr>
              <a:t>1- يحتاج مجهوداً كبيراً</a:t>
            </a:r>
          </a:p>
          <a:p>
            <a:r>
              <a:rPr lang="ar-SA" sz="3600" b="1" dirty="0" smtClean="0">
                <a:latin typeface="Arabic Typesetting" pitchFamily="66" charset="-78"/>
                <a:cs typeface="Arabic Typesetting" pitchFamily="66" charset="-78"/>
              </a:rPr>
              <a:t>2- يحتاج عمليات حسابية مرهقة</a:t>
            </a:r>
          </a:p>
          <a:p>
            <a:r>
              <a:rPr lang="ar-SA" sz="3600" b="1" dirty="0" smtClean="0">
                <a:latin typeface="Arabic Typesetting" pitchFamily="66" charset="-78"/>
                <a:cs typeface="Arabic Typesetting" pitchFamily="66" charset="-78"/>
              </a:rPr>
              <a:t>3- يحتاج إلى أموال كثيرة</a:t>
            </a:r>
          </a:p>
          <a:p>
            <a:r>
              <a:rPr lang="ar-SA" sz="3600" b="1" dirty="0" smtClean="0">
                <a:latin typeface="Arabic Typesetting" pitchFamily="66" charset="-78"/>
                <a:cs typeface="Arabic Typesetting" pitchFamily="66" charset="-78"/>
              </a:rPr>
              <a:t>4- يحتاج وقت طويل</a:t>
            </a:r>
          </a:p>
          <a:p>
            <a:pPr>
              <a:buNone/>
            </a:pPr>
            <a:endParaRPr lang="ar-SA" dirty="0">
              <a:ln>
                <a:solidFill>
                  <a:schemeClr val="tx1">
                    <a:lumMod val="85000"/>
                    <a:lumOff val="15000"/>
                  </a:schemeClr>
                </a:solidFill>
              </a:ln>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slide(fromBottom)">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slide(fromBottom)">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slide(fromBottom)">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slide(fromBottom)">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slide(fromBottom)">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slide(fromBottom)">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slide(fromBottom)">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142852"/>
            <a:ext cx="8229600" cy="724648"/>
          </a:xfrm>
        </p:spPr>
        <p:txBody>
          <a:bodyPr>
            <a:normAutofit/>
          </a:bodyPr>
          <a:lstStyle/>
          <a:p>
            <a:pPr algn="r"/>
            <a:r>
              <a:rPr lang="ar-SA" dirty="0" smtClean="0">
                <a:ln>
                  <a:solidFill>
                    <a:schemeClr val="tx1">
                      <a:lumMod val="85000"/>
                      <a:lumOff val="15000"/>
                    </a:schemeClr>
                  </a:solidFill>
                </a:ln>
                <a:solidFill>
                  <a:schemeClr val="tx1">
                    <a:lumMod val="95000"/>
                    <a:lumOff val="5000"/>
                  </a:schemeClr>
                </a:solidFill>
              </a:rPr>
              <a:t>العينــــات</a:t>
            </a:r>
            <a:endParaRPr lang="ar-SA" dirty="0">
              <a:ln>
                <a:solidFill>
                  <a:schemeClr val="tx1">
                    <a:lumMod val="85000"/>
                    <a:lumOff val="15000"/>
                  </a:schemeClr>
                </a:solidFill>
              </a:ln>
              <a:solidFill>
                <a:schemeClr val="tx1">
                  <a:lumMod val="95000"/>
                  <a:lumOff val="5000"/>
                </a:schemeClr>
              </a:solidFill>
            </a:endParaRPr>
          </a:p>
        </p:txBody>
      </p:sp>
      <p:sp>
        <p:nvSpPr>
          <p:cNvPr id="3" name="عنصر نائب للمحتوى 2"/>
          <p:cNvSpPr>
            <a:spLocks noGrp="1"/>
          </p:cNvSpPr>
          <p:nvPr>
            <p:ph sz="quarter" idx="1"/>
          </p:nvPr>
        </p:nvSpPr>
        <p:spPr>
          <a:xfrm>
            <a:off x="285720" y="785794"/>
            <a:ext cx="8543956" cy="5786478"/>
          </a:xfrm>
        </p:spPr>
        <p:style>
          <a:lnRef idx="2">
            <a:schemeClr val="accent3"/>
          </a:lnRef>
          <a:fillRef idx="1001">
            <a:schemeClr val="lt1"/>
          </a:fillRef>
          <a:effectRef idx="0">
            <a:schemeClr val="accent3"/>
          </a:effectRef>
          <a:fontRef idx="minor">
            <a:schemeClr val="dk1"/>
          </a:fontRef>
        </p:style>
        <p:txBody>
          <a:bodyPr>
            <a:noAutofit/>
          </a:bodyPr>
          <a:lstStyle/>
          <a:p>
            <a:pPr>
              <a:buNone/>
            </a:pPr>
            <a:endParaRPr lang="ar-SA" sz="1800" b="1" dirty="0" smtClean="0"/>
          </a:p>
          <a:p>
            <a:pPr marL="342900" indent="-342900">
              <a:buFont typeface="+mj-lt"/>
              <a:buAutoNum type="arabicPeriod" startAt="2"/>
            </a:pPr>
            <a:r>
              <a:rPr lang="ar-SA" sz="3600" b="1" dirty="0" smtClean="0">
                <a:solidFill>
                  <a:srgbClr val="FF0000"/>
                </a:solidFill>
                <a:latin typeface="Arabic Typesetting" pitchFamily="66" charset="-78"/>
                <a:cs typeface="Arabic Typesetting" pitchFamily="66" charset="-78"/>
              </a:rPr>
              <a:t>أسلوب العينات: </a:t>
            </a:r>
            <a:r>
              <a:rPr lang="ar-SA" sz="3600" dirty="0" smtClean="0">
                <a:latin typeface="Arabic Typesetting" pitchFamily="66" charset="-78"/>
                <a:cs typeface="Arabic Typesetting" pitchFamily="66" charset="-78"/>
              </a:rPr>
              <a:t>وفيه يقتصر على دراسة جزء من المجتمع الكلي ، يختار بطريقة معينة تمثل المجتمع ، يستخلص منها حقائق معينة تعمم على المجتمع الأصلي وهذا الأسلوب :</a:t>
            </a:r>
          </a:p>
          <a:p>
            <a:r>
              <a:rPr lang="ar-SA" sz="3600" dirty="0" smtClean="0">
                <a:latin typeface="Arabic Typesetting" pitchFamily="66" charset="-78"/>
                <a:cs typeface="Arabic Typesetting" pitchFamily="66" charset="-78"/>
              </a:rPr>
              <a:t>1- أقل دقة من الحصر الشامل</a:t>
            </a:r>
          </a:p>
          <a:p>
            <a:r>
              <a:rPr lang="ar-SA" sz="3600" dirty="0" smtClean="0">
                <a:latin typeface="Arabic Typesetting" pitchFamily="66" charset="-78"/>
                <a:cs typeface="Arabic Typesetting" pitchFamily="66" charset="-78"/>
              </a:rPr>
              <a:t>2- نفقاته قليلة نسبياً</a:t>
            </a:r>
          </a:p>
          <a:p>
            <a:r>
              <a:rPr lang="ar-SA" sz="3600" dirty="0" smtClean="0">
                <a:latin typeface="Arabic Typesetting" pitchFamily="66" charset="-78"/>
                <a:cs typeface="Arabic Typesetting" pitchFamily="66" charset="-78"/>
              </a:rPr>
              <a:t>3- الوقت والجهد المبذولين فيه أقل بكثير من أسلوب الحصر الشامل</a:t>
            </a:r>
          </a:p>
          <a:p>
            <a:r>
              <a:rPr lang="ar-SA" sz="3600" dirty="0" smtClean="0">
                <a:latin typeface="Arabic Typesetting" pitchFamily="66" charset="-78"/>
                <a:cs typeface="Arabic Typesetting" pitchFamily="66" charset="-78"/>
              </a:rPr>
              <a:t>4- لا تختلف نتائجه الإجمالية عن نتائج الحصر الشامل إذا كان مجتمع الدراسة متجانساً</a:t>
            </a:r>
            <a:endParaRPr lang="ar-SA" sz="3600" dirty="0">
              <a:ln>
                <a:solidFill>
                  <a:schemeClr val="tx1">
                    <a:lumMod val="85000"/>
                    <a:lumOff val="15000"/>
                  </a:schemeClr>
                </a:solidFill>
              </a:ln>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slide(fromBottom)">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lide(fromBottom)">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lide(fromBottom)">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slide(fromBottom)">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285720" y="1071546"/>
            <a:ext cx="8401080" cy="5253054"/>
          </a:xfrm>
        </p:spPr>
        <p:style>
          <a:lnRef idx="2">
            <a:schemeClr val="accent5"/>
          </a:lnRef>
          <a:fillRef idx="1">
            <a:schemeClr val="lt1"/>
          </a:fillRef>
          <a:effectRef idx="0">
            <a:schemeClr val="accent5"/>
          </a:effectRef>
          <a:fontRef idx="minor">
            <a:schemeClr val="dk1"/>
          </a:fontRef>
        </p:style>
        <p:txBody>
          <a:bodyPr>
            <a:normAutofit/>
          </a:bodyPr>
          <a:lstStyle/>
          <a:p>
            <a:r>
              <a:rPr lang="ar-SA" sz="4000" dirty="0" smtClean="0">
                <a:latin typeface="Arabic Typesetting" pitchFamily="66" charset="-78"/>
                <a:cs typeface="Arabic Transparent" pitchFamily="2" charset="-78"/>
              </a:rPr>
              <a:t>الجغرافيون عموماً لا يستطيعون استخدام </a:t>
            </a:r>
            <a:r>
              <a:rPr lang="ar-SA" sz="4000" dirty="0" smtClean="0">
                <a:solidFill>
                  <a:srgbClr val="FF0000"/>
                </a:solidFill>
                <a:latin typeface="Arabic Typesetting" pitchFamily="66" charset="-78"/>
                <a:cs typeface="Arabic Transparent" pitchFamily="2" charset="-78"/>
              </a:rPr>
              <a:t>أسلوب الحصر الشامل </a:t>
            </a:r>
            <a:r>
              <a:rPr lang="ar-SA" sz="4000" dirty="0" smtClean="0">
                <a:latin typeface="Arabic Typesetting" pitchFamily="66" charset="-78"/>
                <a:cs typeface="Arabic Transparent" pitchFamily="2" charset="-78"/>
              </a:rPr>
              <a:t>إلا في حالات محدودة جداً </a:t>
            </a:r>
            <a:r>
              <a:rPr lang="ar-SA" sz="4000" b="1" dirty="0" smtClean="0">
                <a:solidFill>
                  <a:srgbClr val="FF0000"/>
                </a:solidFill>
                <a:latin typeface="Arabic Typesetting" pitchFamily="66" charset="-78"/>
                <a:cs typeface="Arabic Transparent" pitchFamily="2" charset="-78"/>
              </a:rPr>
              <a:t>لطبيعة المجتمع موضوع الدراسة، وطبيعة الظاهرة المدروسة ، وطبيعة البيانات.</a:t>
            </a:r>
            <a:r>
              <a:rPr lang="ar-SA" sz="4000" dirty="0" smtClean="0">
                <a:latin typeface="Arabic Typesetting" pitchFamily="66" charset="-78"/>
                <a:cs typeface="Arabic Transparent" pitchFamily="2" charset="-78"/>
              </a:rPr>
              <a:t>وأخيراً الإمكانات </a:t>
            </a:r>
            <a:r>
              <a:rPr lang="ar-SA" sz="4000" b="1" dirty="0" smtClean="0">
                <a:latin typeface="Arabic Typesetting" pitchFamily="66" charset="-78"/>
                <a:cs typeface="Arabic Transparent" pitchFamily="2" charset="-78"/>
              </a:rPr>
              <a:t>المادية والفنية والوقت المتاح </a:t>
            </a:r>
            <a:r>
              <a:rPr lang="ar-SA" sz="4000" dirty="0" smtClean="0">
                <a:latin typeface="Arabic Typesetting" pitchFamily="66" charset="-78"/>
                <a:cs typeface="Arabic Transparent" pitchFamily="2" charset="-78"/>
              </a:rPr>
              <a:t>للدراسة.غير أن الغالبية العظمى من الجغرافيين تلجأ إلى أسلوب العينة في الدراسة.</a:t>
            </a:r>
            <a:endParaRPr lang="ar-SA" sz="4000" dirty="0">
              <a:latin typeface="Arabic Typesetting" pitchFamily="66" charset="-78"/>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285720" y="1071546"/>
            <a:ext cx="8401080" cy="525305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solidFill>
                  <a:srgbClr val="FF0000"/>
                </a:solidFill>
                <a:latin typeface="Arabic Typesetting" pitchFamily="66" charset="-78"/>
                <a:cs typeface="Arabic Typesetting" pitchFamily="66" charset="-78"/>
              </a:rPr>
              <a:t>تعريف لبعض المصطلحات المستخدمة في أسلوب العينات:</a:t>
            </a:r>
          </a:p>
          <a:p>
            <a:pPr marL="742950" indent="-742950">
              <a:buFont typeface="+mj-lt"/>
              <a:buAutoNum type="arabicPeriod"/>
            </a:pPr>
            <a:r>
              <a:rPr lang="ar-SA" sz="3600" b="1" dirty="0" smtClean="0">
                <a:solidFill>
                  <a:srgbClr val="FF0000"/>
                </a:solidFill>
                <a:latin typeface="Arabic Typesetting" pitchFamily="66" charset="-78"/>
                <a:cs typeface="Arabic Typesetting" pitchFamily="66" charset="-78"/>
              </a:rPr>
              <a:t>المجتمع والعينة </a:t>
            </a:r>
            <a:r>
              <a:rPr lang="ar-SA" sz="3600" b="1" dirty="0" smtClean="0">
                <a:latin typeface="Arabic Typesetting" pitchFamily="66" charset="-78"/>
                <a:cs typeface="Arabic Typesetting" pitchFamily="66" charset="-78"/>
              </a:rPr>
              <a:t>: يعرف </a:t>
            </a:r>
            <a:r>
              <a:rPr lang="ar-SA" sz="3600" b="1" dirty="0" smtClean="0">
                <a:solidFill>
                  <a:srgbClr val="FF0000"/>
                </a:solidFill>
                <a:latin typeface="Arabic Typesetting" pitchFamily="66" charset="-78"/>
                <a:cs typeface="Arabic Typesetting" pitchFamily="66" charset="-78"/>
              </a:rPr>
              <a:t>المجتمع/</a:t>
            </a:r>
            <a:r>
              <a:rPr lang="ar-SA" sz="3600" b="1" dirty="0" smtClean="0">
                <a:latin typeface="Arabic Typesetting" pitchFamily="66" charset="-78"/>
                <a:cs typeface="Arabic Typesetting" pitchFamily="66" charset="-78"/>
              </a:rPr>
              <a:t> بأنه تجمع لأفراد أو أشياء تشترك في صفة أوصفات معينة تهم </a:t>
            </a:r>
            <a:r>
              <a:rPr lang="ar-SA" sz="3600" b="1" dirty="0" smtClean="0">
                <a:latin typeface="Arabic Typesetting" pitchFamily="66" charset="-78"/>
                <a:cs typeface="Arabic Typesetting" pitchFamily="66" charset="-78"/>
              </a:rPr>
              <a:t>الباحث،وبعبارة أخرى:هو مجموع </a:t>
            </a:r>
            <a:r>
              <a:rPr lang="ar-SA" sz="3600" b="1" dirty="0" smtClean="0">
                <a:latin typeface="Arabic Typesetting" pitchFamily="66" charset="-78"/>
                <a:cs typeface="Arabic Typesetting" pitchFamily="66" charset="-78"/>
              </a:rPr>
              <a:t>وحدات البحث التي نريد الحصول على بيانات منها أو </a:t>
            </a:r>
            <a:r>
              <a:rPr lang="ar-SA" sz="3600" b="1" dirty="0" smtClean="0">
                <a:latin typeface="Arabic Typesetting" pitchFamily="66" charset="-78"/>
                <a:cs typeface="Arabic Typesetting" pitchFamily="66" charset="-78"/>
              </a:rPr>
              <a:t>عنها.</a:t>
            </a:r>
          </a:p>
          <a:p>
            <a:pPr marL="742950" indent="-742950">
              <a:buNone/>
            </a:pPr>
            <a:r>
              <a:rPr lang="ar-SA" sz="3600" b="1" dirty="0" smtClean="0">
                <a:latin typeface="Arabic Typesetting" pitchFamily="66" charset="-78"/>
                <a:cs typeface="Arabic Typesetting" pitchFamily="66" charset="-78"/>
              </a:rPr>
              <a:t>فقد </a:t>
            </a:r>
            <a:r>
              <a:rPr lang="ar-SA" sz="3600" b="1" dirty="0" smtClean="0">
                <a:latin typeface="Arabic Typesetting" pitchFamily="66" charset="-78"/>
                <a:cs typeface="Arabic Typesetting" pitchFamily="66" charset="-78"/>
              </a:rPr>
              <a:t>تكون مثلاً:الوحدات الإدارية- المناطق الصناعية،</a:t>
            </a:r>
            <a:r>
              <a:rPr lang="ar-SA" sz="3600" b="1" dirty="0" err="1" smtClean="0">
                <a:latin typeface="Arabic Typesetting" pitchFamily="66" charset="-78"/>
                <a:cs typeface="Arabic Typesetting" pitchFamily="66" charset="-78"/>
              </a:rPr>
              <a:t>او</a:t>
            </a:r>
            <a:r>
              <a:rPr lang="ar-SA" sz="3600" b="1" dirty="0" smtClean="0">
                <a:latin typeface="Arabic Typesetting" pitchFamily="66" charset="-78"/>
                <a:cs typeface="Arabic Typesetting" pitchFamily="66" charset="-78"/>
              </a:rPr>
              <a:t> يكون مجموعة من البشر مثل دراسة حجم الأسرة وعلاقتها بالدخل.</a:t>
            </a:r>
          </a:p>
          <a:p>
            <a:r>
              <a:rPr lang="ar-SA" sz="3600" b="1" dirty="0" smtClean="0">
                <a:solidFill>
                  <a:srgbClr val="FF0000"/>
                </a:solidFill>
                <a:latin typeface="Arabic Typesetting" pitchFamily="66" charset="-78"/>
                <a:cs typeface="Arabic Typesetting" pitchFamily="66" charset="-78"/>
              </a:rPr>
              <a:t>تعرف العينة </a:t>
            </a:r>
            <a:r>
              <a:rPr lang="ar-SA" sz="3600" b="1" dirty="0" smtClean="0">
                <a:latin typeface="Arabic Typesetting" pitchFamily="66" charset="-78"/>
                <a:cs typeface="Arabic Typesetting" pitchFamily="66" charset="-78"/>
              </a:rPr>
              <a:t>: بأنها جزء من ذلك المجتمع يختار بطريقة أو بأخرى بقصد دراسة المجتمع الأصلي .</a:t>
            </a:r>
            <a:endParaRPr lang="ar-SA" b="1" dirty="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additive="base">
                                        <p:cTn id="2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071546"/>
            <a:ext cx="8329642" cy="5253054"/>
          </a:xfrm>
        </p:spPr>
        <p:style>
          <a:lnRef idx="2">
            <a:schemeClr val="accent5"/>
          </a:lnRef>
          <a:fillRef idx="1">
            <a:schemeClr val="lt1"/>
          </a:fillRef>
          <a:effectRef idx="0">
            <a:schemeClr val="accent5"/>
          </a:effectRef>
          <a:fontRef idx="minor">
            <a:schemeClr val="dk1"/>
          </a:fontRef>
        </p:style>
        <p:txBody>
          <a:bodyPr>
            <a:normAutofit/>
          </a:bodyPr>
          <a:lstStyle/>
          <a:p>
            <a:pPr marL="742950" indent="-742950">
              <a:buFont typeface="+mj-lt"/>
              <a:buAutoNum type="arabicPeriod" startAt="2"/>
            </a:pPr>
            <a:r>
              <a:rPr lang="ar-SA" sz="3600" b="1" dirty="0" smtClean="0">
                <a:solidFill>
                  <a:srgbClr val="FF0000"/>
                </a:solidFill>
                <a:latin typeface="Arabic Typesetting" pitchFamily="66" charset="-78"/>
                <a:cs typeface="Arabic Typesetting" pitchFamily="66" charset="-78"/>
              </a:rPr>
              <a:t>وحدة المعاينة </a:t>
            </a:r>
            <a:r>
              <a:rPr lang="en-US" sz="3600" b="1" dirty="0" smtClean="0">
                <a:solidFill>
                  <a:srgbClr val="FF0000"/>
                </a:solidFill>
                <a:latin typeface="Arabic Typesetting" pitchFamily="66" charset="-78"/>
                <a:cs typeface="Arabic Typesetting" pitchFamily="66" charset="-78"/>
              </a:rPr>
              <a:t>Sampling Unit</a:t>
            </a:r>
            <a:r>
              <a:rPr lang="ar-SA" sz="3600" b="1" dirty="0" smtClean="0">
                <a:solidFill>
                  <a:srgbClr val="FF0000"/>
                </a:solidFill>
                <a:latin typeface="Arabic Typesetting" pitchFamily="66" charset="-78"/>
                <a:cs typeface="Arabic Typesetting" pitchFamily="66" charset="-78"/>
              </a:rPr>
              <a:t> :</a:t>
            </a:r>
          </a:p>
          <a:p>
            <a:pPr>
              <a:buNone/>
            </a:pPr>
            <a:r>
              <a:rPr lang="ar-SA" sz="3600" b="1" dirty="0" smtClean="0">
                <a:latin typeface="Arabic Typesetting" pitchFamily="66" charset="-78"/>
                <a:cs typeface="Arabic Typesetting" pitchFamily="66" charset="-78"/>
              </a:rPr>
              <a:t>هي الوحدات التي </a:t>
            </a:r>
            <a:r>
              <a:rPr lang="ar-SA" sz="3600" b="1" dirty="0" smtClean="0">
                <a:solidFill>
                  <a:srgbClr val="FF0000"/>
                </a:solidFill>
                <a:latin typeface="Arabic Typesetting" pitchFamily="66" charset="-78"/>
                <a:cs typeface="Arabic Typesetting" pitchFamily="66" charset="-78"/>
              </a:rPr>
              <a:t>يقسم المجتمع على أساسها بغرض اختيار العينة </a:t>
            </a:r>
            <a:r>
              <a:rPr lang="ar-SA" sz="3600" b="1" dirty="0" smtClean="0">
                <a:latin typeface="Arabic Typesetting" pitchFamily="66" charset="-78"/>
                <a:cs typeface="Arabic Typesetting" pitchFamily="66" charset="-78"/>
              </a:rPr>
              <a:t>، وعند اختيار العينة تعامل كل </a:t>
            </a:r>
            <a:r>
              <a:rPr lang="ar-SA" sz="3600" b="1" u="sng" dirty="0" smtClean="0">
                <a:latin typeface="Arabic Typesetting" pitchFamily="66" charset="-78"/>
                <a:cs typeface="Arabic Typesetting" pitchFamily="66" charset="-78"/>
              </a:rPr>
              <a:t>وحدة وكأنها مفردة واحدة غير قابلة للتقسيم </a:t>
            </a:r>
            <a:r>
              <a:rPr lang="ar-SA" sz="3600" b="1" dirty="0" smtClean="0">
                <a:latin typeface="Arabic Typesetting" pitchFamily="66" charset="-78"/>
                <a:cs typeface="Arabic Typesetting" pitchFamily="66" charset="-78"/>
              </a:rPr>
              <a:t>.</a:t>
            </a:r>
          </a:p>
          <a:p>
            <a:pPr>
              <a:buNone/>
            </a:pPr>
            <a:r>
              <a:rPr lang="ar-SA" sz="3600" b="1" dirty="0" smtClean="0">
                <a:latin typeface="Arabic Typesetting" pitchFamily="66" charset="-78"/>
                <a:cs typeface="Arabic Typesetting" pitchFamily="66" charset="-78"/>
              </a:rPr>
              <a:t> فإذا كانت الدراسة على المساكن فوحدة المعاينة مسكن ، وإذا كانت الدراسة عن دخل الأسرة فوحدة المعاينة الأسرة.... وهكذا.</a:t>
            </a:r>
            <a:endParaRPr lang="ar-SA" sz="3600" b="1" u="sng" dirty="0">
              <a:solidFill>
                <a:srgbClr val="FF0000"/>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500174"/>
            <a:ext cx="8429684" cy="4714908"/>
          </a:xfrm>
        </p:spPr>
        <p:style>
          <a:lnRef idx="2">
            <a:schemeClr val="accent5"/>
          </a:lnRef>
          <a:fillRef idx="1">
            <a:schemeClr val="lt1"/>
          </a:fillRef>
          <a:effectRef idx="0">
            <a:schemeClr val="accent5"/>
          </a:effectRef>
          <a:fontRef idx="minor">
            <a:schemeClr val="dk1"/>
          </a:fontRef>
        </p:style>
        <p:txBody>
          <a:bodyPr>
            <a:normAutofit fontScale="92500"/>
          </a:bodyPr>
          <a:lstStyle/>
          <a:p>
            <a:r>
              <a:rPr lang="ar-SA" sz="4000" b="1" dirty="0" smtClean="0">
                <a:solidFill>
                  <a:srgbClr val="FF0000"/>
                </a:solidFill>
                <a:latin typeface="Arabic Typesetting" pitchFamily="66" charset="-78"/>
                <a:cs typeface="Arabic Typesetting" pitchFamily="66" charset="-78"/>
              </a:rPr>
              <a:t>الإطار </a:t>
            </a:r>
            <a:r>
              <a:rPr lang="en-US" sz="4000" b="1" dirty="0" smtClean="0">
                <a:solidFill>
                  <a:srgbClr val="FF0000"/>
                </a:solidFill>
                <a:latin typeface="Arabic Typesetting" pitchFamily="66" charset="-78"/>
                <a:cs typeface="Arabic Typesetting" pitchFamily="66" charset="-78"/>
              </a:rPr>
              <a:t>Frame</a:t>
            </a:r>
            <a:r>
              <a:rPr lang="ar-SA" sz="4000" b="1" dirty="0" smtClean="0">
                <a:solidFill>
                  <a:srgbClr val="FF0000"/>
                </a:solidFill>
                <a:latin typeface="Arabic Typesetting" pitchFamily="66" charset="-78"/>
                <a:cs typeface="Arabic Typesetting" pitchFamily="66" charset="-78"/>
              </a:rPr>
              <a:t> :</a:t>
            </a:r>
          </a:p>
          <a:p>
            <a:r>
              <a:rPr lang="ar-SA" sz="4000" dirty="0" smtClean="0">
                <a:latin typeface="Arabic Typesetting" pitchFamily="66" charset="-78"/>
                <a:cs typeface="Arabic Typesetting" pitchFamily="66" charset="-78"/>
              </a:rPr>
              <a:t>هو قائمة تحتوي على جميع وحدات البحث الموجودة في المجتمع المنوي دراسته. </a:t>
            </a:r>
          </a:p>
          <a:p>
            <a:r>
              <a:rPr lang="ar-SA" sz="4000" dirty="0" smtClean="0">
                <a:latin typeface="Arabic Typesetting" pitchFamily="66" charset="-78"/>
                <a:cs typeface="Arabic Typesetting" pitchFamily="66" charset="-78"/>
              </a:rPr>
              <a:t>ويتخذ الإطار أشكالا عديدة ، فقد يكون على </a:t>
            </a:r>
            <a:r>
              <a:rPr lang="ar-SA" sz="4000" b="1" dirty="0" smtClean="0">
                <a:solidFill>
                  <a:srgbClr val="FF0000"/>
                </a:solidFill>
                <a:latin typeface="Arabic Typesetting" pitchFamily="66" charset="-78"/>
                <a:cs typeface="Arabic Typesetting" pitchFamily="66" charset="-78"/>
              </a:rPr>
              <a:t>شكل خريطة </a:t>
            </a:r>
            <a:r>
              <a:rPr lang="ar-SA" sz="4000" dirty="0" smtClean="0">
                <a:latin typeface="Arabic Typesetting" pitchFamily="66" charset="-78"/>
                <a:cs typeface="Arabic Typesetting" pitchFamily="66" charset="-78"/>
              </a:rPr>
              <a:t>تضم جميع المواقع المطلوب بحثها.أو يكون بشكل </a:t>
            </a:r>
            <a:r>
              <a:rPr lang="ar-SA" sz="4000" b="1" dirty="0" smtClean="0">
                <a:solidFill>
                  <a:srgbClr val="FF0000"/>
                </a:solidFill>
                <a:latin typeface="Arabic Typesetting" pitchFamily="66" charset="-78"/>
                <a:cs typeface="Arabic Typesetting" pitchFamily="66" charset="-78"/>
              </a:rPr>
              <a:t>قائمة </a:t>
            </a:r>
            <a:r>
              <a:rPr lang="ar-SA" sz="4000" dirty="0" err="1" smtClean="0">
                <a:latin typeface="Arabic Typesetting" pitchFamily="66" charset="-78"/>
                <a:cs typeface="Arabic Typesetting" pitchFamily="66" charset="-78"/>
              </a:rPr>
              <a:t>بها</a:t>
            </a:r>
            <a:r>
              <a:rPr lang="ar-SA" sz="4000" dirty="0" smtClean="0">
                <a:latin typeface="Arabic Typesetting" pitchFamily="66" charset="-78"/>
                <a:cs typeface="Arabic Typesetting" pitchFamily="66" charset="-78"/>
              </a:rPr>
              <a:t> أسماء وعناوين جميع الأسر المطلوب جمع بيانات عنها.</a:t>
            </a:r>
          </a:p>
          <a:p>
            <a:r>
              <a:rPr lang="ar-SA" sz="4000" dirty="0" smtClean="0">
                <a:latin typeface="Arabic Typesetting" pitchFamily="66" charset="-78"/>
                <a:cs typeface="Arabic Typesetting" pitchFamily="66" charset="-78"/>
              </a:rPr>
              <a:t> ومن المهم دارسة الإطار قبل اختيار العينة،إذ إن له تأثير مباشر على مدى دقة التقديرات. بحيث يكون شامل لجميع وحدات المجتمع التي سيؤخذ منها العينة .</a:t>
            </a:r>
            <a:endParaRPr lang="ar-SA" sz="4000" u="sng" dirty="0">
              <a:solidFill>
                <a:srgbClr val="FF0000"/>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285860"/>
            <a:ext cx="8329642" cy="5143536"/>
          </a:xfrm>
        </p:spPr>
        <p:style>
          <a:lnRef idx="2">
            <a:schemeClr val="accent5"/>
          </a:lnRef>
          <a:fillRef idx="1">
            <a:schemeClr val="lt1"/>
          </a:fillRef>
          <a:effectRef idx="0">
            <a:schemeClr val="accent5"/>
          </a:effectRef>
          <a:fontRef idx="minor">
            <a:schemeClr val="dk1"/>
          </a:fontRef>
        </p:style>
        <p:txBody>
          <a:bodyPr>
            <a:normAutofit/>
          </a:bodyPr>
          <a:lstStyle/>
          <a:p>
            <a:pPr marL="742950" indent="-742950">
              <a:buFont typeface="+mj-lt"/>
              <a:buAutoNum type="arabicPeriod" startAt="3"/>
            </a:pPr>
            <a:r>
              <a:rPr lang="ar-SA" sz="3600" b="1" dirty="0" smtClean="0">
                <a:solidFill>
                  <a:srgbClr val="FF0000"/>
                </a:solidFill>
                <a:latin typeface="Arabic Typesetting" pitchFamily="66" charset="-78"/>
                <a:cs typeface="Arabic Typesetting" pitchFamily="66" charset="-78"/>
              </a:rPr>
              <a:t>الاختيار العشوائي </a:t>
            </a:r>
            <a:r>
              <a:rPr lang="en-US" sz="3600" b="1" dirty="0" smtClean="0">
                <a:solidFill>
                  <a:srgbClr val="FF0000"/>
                </a:solidFill>
                <a:latin typeface="Arabic Typesetting" pitchFamily="66" charset="-78"/>
                <a:cs typeface="Arabic Typesetting" pitchFamily="66" charset="-78"/>
              </a:rPr>
              <a:t>Random Selection</a:t>
            </a:r>
            <a:r>
              <a:rPr lang="ar-SA" sz="3600" b="1" dirty="0" smtClean="0">
                <a:solidFill>
                  <a:srgbClr val="FF0000"/>
                </a:solidFill>
                <a:latin typeface="Arabic Typesetting" pitchFamily="66" charset="-78"/>
                <a:cs typeface="Arabic Typesetting" pitchFamily="66" charset="-78"/>
              </a:rPr>
              <a:t>:</a:t>
            </a:r>
          </a:p>
          <a:p>
            <a:r>
              <a:rPr lang="ar-SA" sz="3600" dirty="0" smtClean="0">
                <a:latin typeface="Arabic Typesetting" pitchFamily="66" charset="-78"/>
                <a:cs typeface="Arabic Typesetting" pitchFamily="66" charset="-78"/>
              </a:rPr>
              <a:t>هي طريقة لاختيار وحدات العينة من الإطار الخاص </a:t>
            </a:r>
            <a:r>
              <a:rPr lang="ar-SA" sz="3600" dirty="0" err="1" smtClean="0">
                <a:latin typeface="Arabic Typesetting" pitchFamily="66" charset="-78"/>
                <a:cs typeface="Arabic Typesetting" pitchFamily="66" charset="-78"/>
              </a:rPr>
              <a:t>بها</a:t>
            </a:r>
            <a:r>
              <a:rPr lang="ar-SA" sz="3600" dirty="0" smtClean="0">
                <a:latin typeface="Arabic Typesetting" pitchFamily="66" charset="-78"/>
                <a:cs typeface="Arabic Typesetting" pitchFamily="66" charset="-78"/>
              </a:rPr>
              <a:t> . والعشوائية تعني </a:t>
            </a:r>
            <a:r>
              <a:rPr lang="ar-SA" sz="3600" dirty="0" smtClean="0">
                <a:solidFill>
                  <a:srgbClr val="FF0000"/>
                </a:solidFill>
                <a:latin typeface="Arabic Typesetting" pitchFamily="66" charset="-78"/>
                <a:cs typeface="Arabic Typesetting" pitchFamily="66" charset="-78"/>
              </a:rPr>
              <a:t>اختيار العينة بواسطة جداول الأعداد العشوائية</a:t>
            </a:r>
            <a:r>
              <a:rPr lang="ar-SA" sz="3600" dirty="0" smtClean="0">
                <a:latin typeface="Arabic Typesetting" pitchFamily="66" charset="-78"/>
                <a:cs typeface="Arabic Typesetting" pitchFamily="66" charset="-78"/>
              </a:rPr>
              <a:t> على النحو التالي :</a:t>
            </a:r>
          </a:p>
          <a:p>
            <a:pPr marL="742950" indent="-742950">
              <a:buFont typeface="+mj-lt"/>
              <a:buAutoNum type="arabicPeriod"/>
            </a:pPr>
            <a:r>
              <a:rPr lang="ar-SA" sz="3600" dirty="0" smtClean="0">
                <a:solidFill>
                  <a:schemeClr val="tx1"/>
                </a:solidFill>
                <a:latin typeface="Arabic Typesetting" pitchFamily="66" charset="-78"/>
                <a:cs typeface="Arabic Typesetting" pitchFamily="66" charset="-78"/>
              </a:rPr>
              <a:t>إن جداول الأعداد العشوائية مكونة من مجموعات من الأعمدة كل منها مكون من عدد معين من الأرقام.....34</a:t>
            </a:r>
          </a:p>
          <a:p>
            <a:pPr marL="742950" indent="-742950">
              <a:buFont typeface="+mj-lt"/>
              <a:buAutoNum type="arabicPeriod"/>
            </a:pPr>
            <a:r>
              <a:rPr lang="ar-SA" sz="3600" dirty="0" smtClean="0">
                <a:solidFill>
                  <a:schemeClr val="tx1"/>
                </a:solidFill>
                <a:latin typeface="Arabic Typesetting" pitchFamily="66" charset="-78"/>
                <a:cs typeface="Arabic Typesetting" pitchFamily="66" charset="-78"/>
              </a:rPr>
              <a:t>يتحدد عدد أرقام الأعداد العشوائية على أساس الحجم الكلي للمجتمع ،مثلاً عدد مفردات المجتمع 200 ستكون مكونة من ثلاثة أرقام</a:t>
            </a: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u="sng" dirty="0">
              <a:solidFill>
                <a:srgbClr val="FF0000"/>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pPr marL="742950" indent="-742950">
              <a:buFont typeface="+mj-lt"/>
              <a:buAutoNum type="arabicPeriod" startAt="3"/>
            </a:pPr>
            <a:r>
              <a:rPr lang="ar-SA" sz="3600" dirty="0" smtClean="0">
                <a:latin typeface="Arabic Typesetting" pitchFamily="66" charset="-78"/>
                <a:cs typeface="Arabic Typesetting" pitchFamily="66" charset="-78"/>
              </a:rPr>
              <a:t>تؤخذ الأعداد العشوائية بأن نبدأ وبطريقة عشوائية من أي مكان في الجدول عند تقاطع أي سطر مع أي عمود بالجدول والسير في اتجاه رأسي أو أفقي أو هندسي منتظم وليس من الضروري أن نبدأ بالعدد الواقع على رأس عمود بالذات .</a:t>
            </a:r>
          </a:p>
          <a:p>
            <a:pPr marL="742950" indent="-742950">
              <a:buFont typeface="+mj-lt"/>
              <a:buAutoNum type="arabicPeriod" startAt="4"/>
            </a:pPr>
            <a:r>
              <a:rPr lang="ar-SA" sz="3600" dirty="0" smtClean="0">
                <a:latin typeface="Arabic Typesetting" pitchFamily="66" charset="-78"/>
                <a:cs typeface="Arabic Typesetting" pitchFamily="66" charset="-78"/>
              </a:rPr>
              <a:t>عند أخذ الأعداد العشوائية من الجدول نستبعد الأعداد التي تم أخذها من قبل أي الأعداد المكررة ، كما نستبعد الأعداد التي تزيد عن حجم المجتمع .</a:t>
            </a:r>
            <a:endParaRPr lang="ar-SA" sz="3600" b="1" dirty="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a:srcRect/>
          <a:stretch>
            <a:fillRect/>
          </a:stretch>
        </p:blipFill>
        <p:spPr bwMode="auto">
          <a:xfrm>
            <a:off x="1428728" y="428604"/>
            <a:ext cx="6429420" cy="592935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solidFill>
                  <a:srgbClr val="FF0000"/>
                </a:solidFill>
              </a:rPr>
              <a:t>أنواع العينات:-</a:t>
            </a:r>
          </a:p>
          <a:p>
            <a:pPr marL="742950" indent="-742950">
              <a:buFont typeface="+mj-lt"/>
              <a:buAutoNum type="arabicPeriod"/>
            </a:pPr>
            <a:r>
              <a:rPr lang="ar-SA" sz="3600" dirty="0" smtClean="0">
                <a:latin typeface="Arabic Typesetting" pitchFamily="66" charset="-78"/>
                <a:cs typeface="Arabic Typesetting" pitchFamily="66" charset="-78"/>
              </a:rPr>
              <a:t>العينات العشوائية</a:t>
            </a:r>
          </a:p>
          <a:p>
            <a:pPr marL="742950" indent="-742950">
              <a:buFont typeface="+mj-lt"/>
              <a:buAutoNum type="arabicPeriod"/>
            </a:pPr>
            <a:r>
              <a:rPr lang="ar-SA" sz="3600" dirty="0" smtClean="0">
                <a:latin typeface="Arabic Typesetting" pitchFamily="66" charset="-78"/>
                <a:cs typeface="Arabic Typesetting" pitchFamily="66" charset="-78"/>
              </a:rPr>
              <a:t> العينات المنتظمة</a:t>
            </a:r>
          </a:p>
          <a:p>
            <a:pPr marL="742950" indent="-742950">
              <a:buFont typeface="+mj-lt"/>
              <a:buAutoNum type="arabicPeriod"/>
            </a:pPr>
            <a:r>
              <a:rPr lang="ar-SA" sz="3600" dirty="0" smtClean="0">
                <a:latin typeface="Arabic Typesetting" pitchFamily="66" charset="-78"/>
                <a:cs typeface="Arabic Typesetting" pitchFamily="66" charset="-78"/>
              </a:rPr>
              <a:t>العينات الطبقية</a:t>
            </a:r>
          </a:p>
          <a:p>
            <a:pPr marL="742950" indent="-742950">
              <a:buFont typeface="+mj-lt"/>
              <a:buAutoNum type="arabicPeriod"/>
            </a:pPr>
            <a:r>
              <a:rPr lang="ar-SA" sz="3600" dirty="0" smtClean="0">
                <a:latin typeface="Arabic Typesetting" pitchFamily="66" charset="-78"/>
                <a:cs typeface="Arabic Typesetting" pitchFamily="66" charset="-78"/>
              </a:rPr>
              <a:t>العينات الطبقية المنتظمة غير الخطية</a:t>
            </a:r>
            <a:endParaRPr lang="ar-SA" sz="36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slide(fromBottom)">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lnSpcReduction="10000"/>
          </a:bodyPr>
          <a:lstStyle/>
          <a:p>
            <a:pPr marL="742950" indent="-742950">
              <a:buNone/>
            </a:pPr>
            <a:r>
              <a:rPr lang="ar-SA" sz="3600" b="1" dirty="0" smtClean="0">
                <a:solidFill>
                  <a:srgbClr val="FF0000"/>
                </a:solidFill>
                <a:latin typeface="Arabic Typesetting" pitchFamily="66" charset="-78"/>
                <a:cs typeface="Arabic Typesetting" pitchFamily="66" charset="-78"/>
              </a:rPr>
              <a:t>1-العينات العشوائية :</a:t>
            </a:r>
          </a:p>
          <a:p>
            <a:pPr marL="742950" indent="-742950">
              <a:buNone/>
            </a:pPr>
            <a:r>
              <a:rPr lang="ar-SA" sz="3600" b="1" dirty="0" smtClean="0">
                <a:latin typeface="Arabic Typesetting" pitchFamily="66" charset="-78"/>
                <a:cs typeface="Arabic Typesetting" pitchFamily="66" charset="-78"/>
              </a:rPr>
              <a:t>تختار وحداتها من الإطار الخاص </a:t>
            </a:r>
            <a:r>
              <a:rPr lang="ar-SA" sz="3600" b="1" dirty="0" err="1" smtClean="0">
                <a:latin typeface="Arabic Typesetting" pitchFamily="66" charset="-78"/>
                <a:cs typeface="Arabic Typesetting" pitchFamily="66" charset="-78"/>
              </a:rPr>
              <a:t>بها</a:t>
            </a:r>
            <a:r>
              <a:rPr lang="ar-SA" sz="3600" b="1" dirty="0" smtClean="0">
                <a:latin typeface="Arabic Typesetting" pitchFamily="66" charset="-78"/>
                <a:cs typeface="Arabic Typesetting" pitchFamily="66" charset="-78"/>
              </a:rPr>
              <a:t> على أساس يهيئ فرص انتقاء متكافئة لجميع وحدات الظاهرة المدروسة بالمفهوم العشوائي،وتنقسم إلى:</a:t>
            </a:r>
          </a:p>
          <a:p>
            <a:r>
              <a:rPr lang="ar-SA" sz="3600" b="1" dirty="0" smtClean="0">
                <a:solidFill>
                  <a:srgbClr val="FF0000"/>
                </a:solidFill>
                <a:latin typeface="Arabic Typesetting" pitchFamily="66" charset="-78"/>
                <a:cs typeface="Arabic Typesetting" pitchFamily="66" charset="-78"/>
              </a:rPr>
              <a:t>عينات القوائم</a:t>
            </a:r>
            <a:r>
              <a:rPr lang="ar-SA" sz="3600" b="1" dirty="0" smtClean="0">
                <a:solidFill>
                  <a:srgbClr val="FF0000"/>
                </a:solidFill>
              </a:rPr>
              <a:t>: </a:t>
            </a:r>
            <a:r>
              <a:rPr lang="ar-SA" sz="3600" b="1" dirty="0" smtClean="0">
                <a:latin typeface="Arabic Typesetting" pitchFamily="66" charset="-78"/>
                <a:cs typeface="Arabic Typesetting" pitchFamily="66" charset="-78"/>
              </a:rPr>
              <a:t>تؤخذ من قوائم موضوعة سلفاً تحتوي أسماء وحدات الظاهرة المدروسة وذلك لتهيئة فرص الاختبار العشوائي .</a:t>
            </a:r>
          </a:p>
          <a:p>
            <a:r>
              <a:rPr lang="ar-SA" sz="3600" b="1" dirty="0" smtClean="0">
                <a:latin typeface="Arabic Typesetting" pitchFamily="66" charset="-78"/>
                <a:cs typeface="Arabic Typesetting" pitchFamily="66" charset="-78"/>
              </a:rPr>
              <a:t>مثال </a:t>
            </a:r>
            <a:r>
              <a:rPr lang="ar-SA" sz="3600" b="1" dirty="0" smtClean="0">
                <a:latin typeface="Arabic Typesetting" pitchFamily="66" charset="-78"/>
                <a:cs typeface="Arabic Typesetting" pitchFamily="66" charset="-78"/>
              </a:rPr>
              <a:t>(1): </a:t>
            </a:r>
            <a:r>
              <a:rPr lang="ar-SA" sz="3600" b="1" dirty="0" smtClean="0">
                <a:latin typeface="Arabic Typesetting" pitchFamily="66" charset="-78"/>
                <a:cs typeface="Arabic Typesetting" pitchFamily="66" charset="-78"/>
              </a:rPr>
              <a:t>إذا كان المطلوب دراسة الأوضاع الاقتصادية لعمال مصنع صفا لمياه</a:t>
            </a:r>
          </a:p>
          <a:p>
            <a:pPr>
              <a:buNone/>
            </a:pPr>
            <a:r>
              <a:rPr lang="ar-SA" sz="3600" b="1" dirty="0" smtClean="0">
                <a:latin typeface="Arabic Typesetting" pitchFamily="66" charset="-78"/>
                <a:cs typeface="Arabic Typesetting" pitchFamily="66" charset="-78"/>
              </a:rPr>
              <a:t>الشرب والبالغ عددهم </a:t>
            </a:r>
            <a:r>
              <a:rPr lang="ar-SA" sz="3600" b="1" dirty="0" smtClean="0">
                <a:solidFill>
                  <a:srgbClr val="FF0000"/>
                </a:solidFill>
                <a:latin typeface="Arabic Typesetting" pitchFamily="66" charset="-78"/>
                <a:cs typeface="Arabic Typesetting" pitchFamily="66" charset="-78"/>
              </a:rPr>
              <a:t>60</a:t>
            </a:r>
            <a:r>
              <a:rPr lang="ar-SA" sz="3600" b="1" dirty="0" smtClean="0">
                <a:latin typeface="Arabic Typesetting" pitchFamily="66" charset="-78"/>
                <a:cs typeface="Arabic Typesetting" pitchFamily="66" charset="-78"/>
              </a:rPr>
              <a:t> عامل عن طريق عينة عشوائية مقدارها خمسة أشخاص .</a:t>
            </a:r>
          </a:p>
          <a:p>
            <a:pPr>
              <a:buNone/>
            </a:pPr>
            <a:r>
              <a:rPr lang="ar-SA" sz="3600" b="1" u="sng" dirty="0" smtClean="0">
                <a:latin typeface="Arabic Typesetting" pitchFamily="66" charset="-78"/>
                <a:cs typeface="Arabic Typesetting" pitchFamily="66" charset="-78"/>
              </a:rPr>
              <a:t>تكتب أسماء العمال جميعهم في كشف وترقم من 1 إلى 60</a:t>
            </a:r>
          </a:p>
          <a:p>
            <a:pPr marL="742950" indent="-742950">
              <a:buNone/>
            </a:pPr>
            <a:endParaRPr lang="ar-SA" sz="3600" b="1" dirty="0" smtClean="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slide(fromBottom)">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slide(fromBottom)">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dirty="0" smtClean="0">
                <a:latin typeface="Arabic Typesetting" pitchFamily="66" charset="-78"/>
                <a:cs typeface="Arabic Typesetting" pitchFamily="66" charset="-78"/>
              </a:rPr>
              <a:t>وعند الاختيار العشوائي للعمال نبدأ من أي رقم في الجدول </a:t>
            </a:r>
            <a:r>
              <a:rPr lang="ar-SA" sz="3600" b="1" dirty="0" smtClean="0">
                <a:latin typeface="Arabic Typesetting" pitchFamily="66" charset="-78"/>
                <a:cs typeface="Arabic Typesetting" pitchFamily="66" charset="-78"/>
              </a:rPr>
              <a:t>)افترضنا بدأنا من بداية العمود الثامن(  ونختار أرقام العينة العشوائية في أي اتجاه )نفترض الاتجاه العمودي نزولا ). وبما أن إجمال عدد العمال هو </a:t>
            </a:r>
            <a:r>
              <a:rPr lang="ar-SA" sz="3600" b="1" dirty="0" smtClean="0">
                <a:solidFill>
                  <a:srgbClr val="FF0000"/>
                </a:solidFill>
                <a:latin typeface="Arabic Typesetting" pitchFamily="66" charset="-78"/>
                <a:cs typeface="Arabic Typesetting" pitchFamily="66" charset="-78"/>
              </a:rPr>
              <a:t>60</a:t>
            </a:r>
            <a:r>
              <a:rPr lang="ar-SA" sz="3600" b="1" dirty="0" smtClean="0">
                <a:latin typeface="Arabic Typesetting" pitchFamily="66" charset="-78"/>
                <a:cs typeface="Arabic Typesetting" pitchFamily="66" charset="-78"/>
              </a:rPr>
              <a:t> عاملاً ومكون من</a:t>
            </a:r>
            <a:r>
              <a:rPr lang="ar-SA" sz="3600" b="1" dirty="0" smtClean="0">
                <a:solidFill>
                  <a:srgbClr val="FF0000"/>
                </a:solidFill>
                <a:latin typeface="Arabic Typesetting" pitchFamily="66" charset="-78"/>
                <a:cs typeface="Arabic Typesetting" pitchFamily="66" charset="-78"/>
              </a:rPr>
              <a:t> رقمين </a:t>
            </a:r>
            <a:r>
              <a:rPr lang="ar-SA" sz="3600" b="1" dirty="0" smtClean="0">
                <a:latin typeface="Arabic Typesetting" pitchFamily="66" charset="-78"/>
                <a:cs typeface="Arabic Typesetting" pitchFamily="66" charset="-78"/>
              </a:rPr>
              <a:t>، فل بد من </a:t>
            </a:r>
            <a:r>
              <a:rPr lang="ar-SA" sz="3600" dirty="0" smtClean="0">
                <a:latin typeface="Arabic Typesetting" pitchFamily="66" charset="-78"/>
                <a:cs typeface="Arabic Typesetting" pitchFamily="66" charset="-78"/>
              </a:rPr>
              <a:t>استخدام </a:t>
            </a:r>
            <a:r>
              <a:rPr lang="ar-SA" sz="3600" dirty="0" smtClean="0">
                <a:solidFill>
                  <a:srgbClr val="FF0000"/>
                </a:solidFill>
                <a:latin typeface="Arabic Typesetting" pitchFamily="66" charset="-78"/>
                <a:cs typeface="Arabic Typesetting" pitchFamily="66" charset="-78"/>
              </a:rPr>
              <a:t>الأعداد العشوائية المدرجة في العمود </a:t>
            </a:r>
            <a:r>
              <a:rPr lang="ar-SA" sz="3600" dirty="0" smtClean="0">
                <a:latin typeface="Arabic Typesetting" pitchFamily="66" charset="-78"/>
                <a:cs typeface="Arabic Typesetting" pitchFamily="66" charset="-78"/>
              </a:rPr>
              <a:t>من </a:t>
            </a:r>
            <a:r>
              <a:rPr lang="ar-SA" sz="3600" b="1" dirty="0" smtClean="0">
                <a:latin typeface="Arabic Typesetting" pitchFamily="66" charset="-78"/>
                <a:cs typeface="Arabic Typesetting" pitchFamily="66" charset="-78"/>
              </a:rPr>
              <a:t>أي نقطة يتم اختيارها </a:t>
            </a:r>
            <a:r>
              <a:rPr lang="ar-SA" sz="3600" dirty="0" smtClean="0">
                <a:latin typeface="Arabic Typesetting" pitchFamily="66" charset="-78"/>
                <a:cs typeface="Arabic Typesetting" pitchFamily="66" charset="-78"/>
              </a:rPr>
              <a:t>من رقمين ليمثل خانتي الآحاد والعشرات، كما يجب اختيار </a:t>
            </a:r>
            <a:r>
              <a:rPr lang="ar-SA" sz="3600" dirty="0" smtClean="0">
                <a:solidFill>
                  <a:srgbClr val="FF0000"/>
                </a:solidFill>
                <a:latin typeface="Arabic Typesetting" pitchFamily="66" charset="-78"/>
                <a:cs typeface="Arabic Typesetting" pitchFamily="66" charset="-78"/>
              </a:rPr>
              <a:t>الأعداد الخمسة الأولى الواقعة</a:t>
            </a:r>
            <a:r>
              <a:rPr lang="ar-SA" sz="3600" dirty="0" smtClean="0">
                <a:latin typeface="Arabic Typesetting" pitchFamily="66" charset="-78"/>
                <a:cs typeface="Arabic Typesetting" pitchFamily="66" charset="-78"/>
              </a:rPr>
              <a:t> بين1 </a:t>
            </a:r>
            <a:r>
              <a:rPr lang="ar-SA" sz="3600" dirty="0" err="1" smtClean="0">
                <a:latin typeface="Arabic Typesetting" pitchFamily="66" charset="-78"/>
                <a:cs typeface="Arabic Typesetting" pitchFamily="66" charset="-78"/>
              </a:rPr>
              <a:t>و</a:t>
            </a:r>
            <a:r>
              <a:rPr lang="ar-SA" sz="3600" dirty="0" smtClean="0">
                <a:latin typeface="Arabic Typesetting" pitchFamily="66" charset="-78"/>
                <a:cs typeface="Arabic Typesetting" pitchFamily="66" charset="-78"/>
              </a:rPr>
              <a:t> 60 دون إسقاط أي رقم كي لا نقع في خطأ التحيز ، مع استبعاد العدد الذي سبق اختياره ، والعدد الذي يزيد عن 60</a:t>
            </a:r>
            <a:endParaRPr lang="ar-SA" sz="3600" b="1" dirty="0" smtClean="0">
              <a:latin typeface="Arabic Typesetting" pitchFamily="66" charset="-78"/>
              <a:cs typeface="Arabic Typesetting" pitchFamily="66" charset="-78"/>
            </a:endParaRPr>
          </a:p>
          <a:p>
            <a:r>
              <a:rPr lang="ar-SA" sz="3600" b="1" dirty="0" smtClean="0">
                <a:latin typeface="Arabic Typesetting" pitchFamily="66" charset="-78"/>
                <a:cs typeface="Arabic Typesetting" pitchFamily="66" charset="-78"/>
              </a:rPr>
              <a:t>العينة التي تم اختيارها : 52-49-37-53-56 )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r>
              <a:rPr lang="ar-SA" sz="3600" dirty="0" smtClean="0">
                <a:latin typeface="Arabic Typesetting" pitchFamily="66" charset="-78"/>
                <a:cs typeface="Arabic Typesetting" pitchFamily="66" charset="-78"/>
              </a:rPr>
              <a:t>مثال ( 2 ) : إذا افترضنا أن بلدية مكة المكرمة تنوي معرفة حجم استهلك المياه لدى سكان الفلل في أحياء </a:t>
            </a:r>
            <a:r>
              <a:rPr lang="ar-SA" sz="3600" b="1" dirty="0" err="1" smtClean="0">
                <a:solidFill>
                  <a:srgbClr val="FF0000"/>
                </a:solidFill>
                <a:latin typeface="Arabic Typesetting" pitchFamily="66" charset="-78"/>
                <a:cs typeface="Arabic Typesetting" pitchFamily="66" charset="-78"/>
              </a:rPr>
              <a:t>العزيزية</a:t>
            </a:r>
            <a:r>
              <a:rPr lang="ar-SA" sz="3600" b="1" dirty="0" smtClean="0">
                <a:solidFill>
                  <a:srgbClr val="FF0000"/>
                </a:solidFill>
                <a:latin typeface="Arabic Typesetting" pitchFamily="66" charset="-78"/>
                <a:cs typeface="Arabic Typesetting" pitchFamily="66" charset="-78"/>
              </a:rPr>
              <a:t> </a:t>
            </a:r>
            <a:r>
              <a:rPr lang="ar-SA" sz="3600" b="1" dirty="0" err="1" smtClean="0">
                <a:solidFill>
                  <a:srgbClr val="FF0000"/>
                </a:solidFill>
                <a:latin typeface="Arabic Typesetting" pitchFamily="66" charset="-78"/>
                <a:cs typeface="Arabic Typesetting" pitchFamily="66" charset="-78"/>
              </a:rPr>
              <a:t>والششة</a:t>
            </a:r>
            <a:r>
              <a:rPr lang="ar-SA" sz="3600" b="1" dirty="0" smtClean="0">
                <a:solidFill>
                  <a:srgbClr val="FF0000"/>
                </a:solidFill>
                <a:latin typeface="Arabic Typesetting" pitchFamily="66" charset="-78"/>
                <a:cs typeface="Arabic Typesetting" pitchFamily="66" charset="-78"/>
              </a:rPr>
              <a:t> </a:t>
            </a:r>
            <a:r>
              <a:rPr lang="ar-SA" sz="3600" b="1" dirty="0" err="1" smtClean="0">
                <a:solidFill>
                  <a:srgbClr val="FF0000"/>
                </a:solidFill>
                <a:latin typeface="Arabic Typesetting" pitchFamily="66" charset="-78"/>
                <a:cs typeface="Arabic Typesetting" pitchFamily="66" charset="-78"/>
              </a:rPr>
              <a:t>وأجياد</a:t>
            </a:r>
            <a:r>
              <a:rPr lang="ar-SA" sz="3600" b="1" dirty="0" smtClean="0">
                <a:solidFill>
                  <a:srgbClr val="FF0000"/>
                </a:solidFill>
                <a:latin typeface="Arabic Typesetting" pitchFamily="66" charset="-78"/>
                <a:cs typeface="Arabic Typesetting" pitchFamily="66" charset="-78"/>
              </a:rPr>
              <a:t> </a:t>
            </a:r>
            <a:r>
              <a:rPr lang="ar-SA" sz="3600" b="1" dirty="0" err="1" smtClean="0">
                <a:solidFill>
                  <a:srgbClr val="FF0000"/>
                </a:solidFill>
                <a:latin typeface="Arabic Typesetting" pitchFamily="66" charset="-78"/>
                <a:cs typeface="Arabic Typesetting" pitchFamily="66" charset="-78"/>
              </a:rPr>
              <a:t>والعتيبية</a:t>
            </a:r>
            <a:r>
              <a:rPr lang="ar-SA" sz="3600" b="1" dirty="0" smtClean="0">
                <a:solidFill>
                  <a:srgbClr val="FF0000"/>
                </a:solidFill>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عن طريق أخذ </a:t>
            </a:r>
            <a:r>
              <a:rPr lang="ar-SA" sz="3600" b="1" dirty="0" smtClean="0">
                <a:solidFill>
                  <a:srgbClr val="FF0000"/>
                </a:solidFill>
                <a:latin typeface="Arabic Typesetting" pitchFamily="66" charset="-78"/>
                <a:cs typeface="Arabic Typesetting" pitchFamily="66" charset="-78"/>
              </a:rPr>
              <a:t>عينة عشوائية</a:t>
            </a:r>
            <a:r>
              <a:rPr lang="ar-SA" sz="3600" dirty="0" smtClean="0">
                <a:latin typeface="Arabic Typesetting" pitchFamily="66" charset="-78"/>
                <a:cs typeface="Arabic Typesetting" pitchFamily="66" charset="-78"/>
              </a:rPr>
              <a:t> مكونة من </a:t>
            </a:r>
            <a:r>
              <a:rPr lang="ar-SA" sz="3600" b="1" dirty="0" smtClean="0">
                <a:solidFill>
                  <a:srgbClr val="FF0000"/>
                </a:solidFill>
                <a:latin typeface="Arabic Typesetting" pitchFamily="66" charset="-78"/>
                <a:cs typeface="Arabic Typesetting" pitchFamily="66" charset="-78"/>
              </a:rPr>
              <a:t>عشر </a:t>
            </a:r>
            <a:r>
              <a:rPr lang="ar-SA" sz="3600" b="1" dirty="0" err="1" smtClean="0">
                <a:solidFill>
                  <a:srgbClr val="FF0000"/>
                </a:solidFill>
                <a:latin typeface="Arabic Typesetting" pitchFamily="66" charset="-78"/>
                <a:cs typeface="Arabic Typesetting" pitchFamily="66" charset="-78"/>
              </a:rPr>
              <a:t>فلل</a:t>
            </a:r>
            <a:r>
              <a:rPr lang="ar-SA" sz="3600" b="1" dirty="0" smtClean="0">
                <a:solidFill>
                  <a:srgbClr val="FF0000"/>
                </a:solidFill>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من بين </a:t>
            </a:r>
            <a:r>
              <a:rPr lang="ar-SA" sz="3600" dirty="0" err="1" smtClean="0">
                <a:latin typeface="Arabic Typesetting" pitchFamily="66" charset="-78"/>
                <a:cs typeface="Arabic Typesetting" pitchFamily="66" charset="-78"/>
              </a:rPr>
              <a:t>فلل</a:t>
            </a:r>
            <a:r>
              <a:rPr lang="ar-SA" sz="3600" dirty="0" smtClean="0">
                <a:latin typeface="Arabic Typesetting" pitchFamily="66" charset="-78"/>
                <a:cs typeface="Arabic Typesetting" pitchFamily="66" charset="-78"/>
              </a:rPr>
              <a:t> الأحياء الأربعة السابقة باستخدام الأعداد العشوائية ، علماً بأن عدد الفلل الموجودة في كل حي على النحو التالي :</a:t>
            </a:r>
          </a:p>
          <a:p>
            <a:endParaRPr lang="ar-SA" sz="3600" dirty="0" smtClean="0">
              <a:latin typeface="Arabic Typesetting" pitchFamily="66" charset="-78"/>
              <a:cs typeface="Arabic Typesetting" pitchFamily="66" charset="-78"/>
            </a:endParaRPr>
          </a:p>
          <a:p>
            <a:r>
              <a:rPr lang="ar-SA" sz="3600" b="1" dirty="0" smtClean="0">
                <a:latin typeface="Arabic Typesetting" pitchFamily="66" charset="-78"/>
                <a:cs typeface="Arabic Typesetting" pitchFamily="66" charset="-78"/>
              </a:rPr>
              <a:t>المجتمع (عدد الفلل في الأحياء) = 300</a:t>
            </a:r>
          </a:p>
          <a:p>
            <a:r>
              <a:rPr lang="ar-SA" sz="3600" b="1" dirty="0" smtClean="0">
                <a:latin typeface="Arabic Typesetting" pitchFamily="66" charset="-78"/>
                <a:cs typeface="Arabic Typesetting" pitchFamily="66" charset="-78"/>
              </a:rPr>
              <a:t>يعمل كشف بأرقام متسلسلة تعطي فيه الوحدات السكنية في حي</a:t>
            </a:r>
            <a:r>
              <a:rPr lang="ar-SA" sz="3600" b="1" dirty="0" smtClean="0">
                <a:solidFill>
                  <a:srgbClr val="FF0000"/>
                </a:solidFill>
                <a:latin typeface="Arabic Typesetting" pitchFamily="66" charset="-78"/>
                <a:cs typeface="Arabic Typesetting" pitchFamily="66" charset="-78"/>
              </a:rPr>
              <a:t> </a:t>
            </a:r>
            <a:r>
              <a:rPr lang="ar-SA" sz="3600" b="1" dirty="0" err="1" smtClean="0">
                <a:solidFill>
                  <a:srgbClr val="FF0000"/>
                </a:solidFill>
                <a:latin typeface="Arabic Typesetting" pitchFamily="66" charset="-78"/>
                <a:cs typeface="Arabic Typesetting" pitchFamily="66" charset="-78"/>
              </a:rPr>
              <a:t>العزيزية</a:t>
            </a:r>
            <a:r>
              <a:rPr lang="ar-SA" sz="3600" b="1" dirty="0" smtClean="0">
                <a:solidFill>
                  <a:srgbClr val="FF0000"/>
                </a:solidFill>
                <a:latin typeface="Arabic Typesetting" pitchFamily="66" charset="-78"/>
                <a:cs typeface="Arabic Typesetting" pitchFamily="66" charset="-78"/>
              </a:rPr>
              <a:t> </a:t>
            </a:r>
            <a:r>
              <a:rPr lang="ar-SA" sz="3600" b="1" dirty="0" smtClean="0">
                <a:latin typeface="Arabic Typesetting" pitchFamily="66" charset="-78"/>
                <a:cs typeface="Arabic Typesetting" pitchFamily="66" charset="-78"/>
              </a:rPr>
              <a:t>من </a:t>
            </a:r>
            <a:r>
              <a:rPr lang="ar-SA" sz="3600" b="1" dirty="0" smtClean="0">
                <a:solidFill>
                  <a:srgbClr val="FF0000"/>
                </a:solidFill>
                <a:latin typeface="Arabic Typesetting" pitchFamily="66" charset="-78"/>
                <a:cs typeface="Arabic Typesetting" pitchFamily="66" charset="-78"/>
              </a:rPr>
              <a:t>1</a:t>
            </a:r>
            <a:r>
              <a:rPr lang="ar-SA" sz="3600" b="1" dirty="0" smtClean="0">
                <a:latin typeface="Arabic Typesetting" pitchFamily="66" charset="-78"/>
                <a:cs typeface="Arabic Typesetting" pitchFamily="66" charset="-78"/>
              </a:rPr>
              <a:t> إلى</a:t>
            </a:r>
          </a:p>
          <a:p>
            <a:r>
              <a:rPr lang="ar-SA" sz="3600" b="1" dirty="0" smtClean="0">
                <a:solidFill>
                  <a:srgbClr val="FF0000"/>
                </a:solidFill>
                <a:latin typeface="Arabic Typesetting" pitchFamily="66" charset="-78"/>
                <a:cs typeface="Arabic Typesetting" pitchFamily="66" charset="-78"/>
              </a:rPr>
              <a:t>75</a:t>
            </a:r>
            <a:r>
              <a:rPr lang="ar-SA" sz="3600" b="1" dirty="0" smtClean="0">
                <a:latin typeface="Arabic Typesetting" pitchFamily="66" charset="-78"/>
                <a:cs typeface="Arabic Typesetting" pitchFamily="66" charset="-78"/>
              </a:rPr>
              <a:t> ، ثم تعطى الوحدات السكنية بحي </a:t>
            </a:r>
            <a:r>
              <a:rPr lang="ar-SA" sz="3600" b="1" dirty="0" err="1" smtClean="0">
                <a:solidFill>
                  <a:srgbClr val="FF0000"/>
                </a:solidFill>
                <a:latin typeface="Arabic Typesetting" pitchFamily="66" charset="-78"/>
                <a:cs typeface="Arabic Typesetting" pitchFamily="66" charset="-78"/>
              </a:rPr>
              <a:t>الششة</a:t>
            </a:r>
            <a:r>
              <a:rPr lang="ar-SA" sz="3600" b="1" dirty="0" smtClean="0">
                <a:latin typeface="Arabic Typesetting" pitchFamily="66" charset="-78"/>
                <a:cs typeface="Arabic Typesetting" pitchFamily="66" charset="-78"/>
              </a:rPr>
              <a:t> الأرقام من </a:t>
            </a:r>
            <a:r>
              <a:rPr lang="ar-SA" sz="3600" b="1" dirty="0" smtClean="0">
                <a:solidFill>
                  <a:srgbClr val="FF0000"/>
                </a:solidFill>
                <a:latin typeface="Arabic Typesetting" pitchFamily="66" charset="-78"/>
                <a:cs typeface="Arabic Typesetting" pitchFamily="66" charset="-78"/>
              </a:rPr>
              <a:t>76 إلى 210 </a:t>
            </a:r>
            <a:r>
              <a:rPr lang="ar-SA" sz="3600" b="1" dirty="0" smtClean="0">
                <a:latin typeface="Arabic Typesetting" pitchFamily="66" charset="-78"/>
                <a:cs typeface="Arabic Typesetting" pitchFamily="66" charset="-78"/>
              </a:rPr>
              <a:t>، والوحدات</a:t>
            </a:r>
          </a:p>
          <a:p>
            <a:pPr>
              <a:buNone/>
            </a:pPr>
            <a:r>
              <a:rPr lang="ar-SA" sz="3600" b="1" dirty="0" smtClean="0">
                <a:latin typeface="Arabic Typesetting" pitchFamily="66" charset="-78"/>
                <a:cs typeface="Arabic Typesetting" pitchFamily="66" charset="-78"/>
              </a:rPr>
              <a:t>السكنية في </a:t>
            </a:r>
            <a:r>
              <a:rPr lang="ar-SA" sz="3600" b="1" dirty="0" err="1" smtClean="0">
                <a:solidFill>
                  <a:srgbClr val="FF0000"/>
                </a:solidFill>
                <a:latin typeface="Arabic Typesetting" pitchFamily="66" charset="-78"/>
                <a:cs typeface="Arabic Typesetting" pitchFamily="66" charset="-78"/>
              </a:rPr>
              <a:t>أجياد</a:t>
            </a:r>
            <a:r>
              <a:rPr lang="ar-SA" sz="3600" b="1" dirty="0" smtClean="0">
                <a:latin typeface="Arabic Typesetting" pitchFamily="66" charset="-78"/>
                <a:cs typeface="Arabic Typesetting" pitchFamily="66" charset="-78"/>
              </a:rPr>
              <a:t> الأرقام </a:t>
            </a:r>
            <a:r>
              <a:rPr lang="ar-SA" sz="3600" b="1" dirty="0" smtClean="0">
                <a:solidFill>
                  <a:srgbClr val="FF0000"/>
                </a:solidFill>
                <a:latin typeface="Arabic Typesetting" pitchFamily="66" charset="-78"/>
                <a:cs typeface="Arabic Typesetting" pitchFamily="66" charset="-78"/>
              </a:rPr>
              <a:t>من 211 إلى 240 </a:t>
            </a:r>
            <a:r>
              <a:rPr lang="ar-SA" sz="3600" b="1" dirty="0" smtClean="0">
                <a:latin typeface="Arabic Typesetting" pitchFamily="66" charset="-78"/>
                <a:cs typeface="Arabic Typesetting" pitchFamily="66" charset="-78"/>
              </a:rPr>
              <a:t>، </a:t>
            </a:r>
            <a:r>
              <a:rPr lang="ar-SA" sz="3600" b="1" dirty="0" err="1" smtClean="0">
                <a:solidFill>
                  <a:srgbClr val="FF0000"/>
                </a:solidFill>
                <a:latin typeface="Arabic Typesetting" pitchFamily="66" charset="-78"/>
                <a:cs typeface="Arabic Typesetting" pitchFamily="66" charset="-78"/>
              </a:rPr>
              <a:t>والعتيبية</a:t>
            </a:r>
            <a:r>
              <a:rPr lang="ar-SA" sz="3600" b="1" dirty="0" smtClean="0">
                <a:solidFill>
                  <a:srgbClr val="FF0000"/>
                </a:solidFill>
                <a:latin typeface="Arabic Typesetting" pitchFamily="66" charset="-78"/>
                <a:cs typeface="Arabic Typesetting" pitchFamily="66" charset="-78"/>
              </a:rPr>
              <a:t> من 241 إلى 300</a:t>
            </a:r>
            <a:endParaRPr lang="ar-SA" sz="3600" dirty="0" smtClean="0">
              <a:solidFill>
                <a:srgbClr val="FF0000"/>
              </a:solidFill>
              <a:latin typeface="Arabic Typesetting" pitchFamily="66" charset="-78"/>
              <a:cs typeface="Arabic Typesetting" pitchFamily="66" charset="-78"/>
            </a:endParaRPr>
          </a:p>
        </p:txBody>
      </p:sp>
      <p:pic>
        <p:nvPicPr>
          <p:cNvPr id="5" name="Picture 2"/>
          <p:cNvPicPr>
            <a:picLocks noChangeAspect="1" noChangeArrowheads="1"/>
          </p:cNvPicPr>
          <p:nvPr/>
        </p:nvPicPr>
        <p:blipFill>
          <a:blip r:embed="rId2"/>
          <a:srcRect/>
          <a:stretch>
            <a:fillRect/>
          </a:stretch>
        </p:blipFill>
        <p:spPr bwMode="auto">
          <a:xfrm>
            <a:off x="1643042" y="3214686"/>
            <a:ext cx="6715172" cy="69784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slide(fromBottom)">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slide(fromBottom)">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slide(fromBottom)">
                                      <p:cBhvr>
                                        <p:cTn id="33" dur="500"/>
                                        <p:tgtEl>
                                          <p:spTgt spid="4">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nodeType="click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Effect transition="in" filter="slide(fromBottom)">
                                      <p:cBhvr>
                                        <p:cTn id="3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latin typeface="Arabic Typesetting" pitchFamily="66" charset="-78"/>
                <a:cs typeface="Arabic Typesetting" pitchFamily="66" charset="-78"/>
              </a:rPr>
              <a:t>العينة التي تم اختيارها من العمود الثالث والرابع، الرابع والخامس : 210 ، 115 ،151 ، 67 ، 278 ، 227 ، 208 ، 190 ، 86 ، 254 وبترتيب هذه العينة تصاعدياً تصبح على النحو التالي : 67 ، 86 ، 115 ، 151 ، 190 ، 208 ، 210، 227 ، 254 ،</a:t>
            </a:r>
          </a:p>
        </p:txBody>
      </p:sp>
      <p:pic>
        <p:nvPicPr>
          <p:cNvPr id="3" name="Picture 2"/>
          <p:cNvPicPr>
            <a:picLocks noChangeAspect="1" noChangeArrowheads="1"/>
          </p:cNvPicPr>
          <p:nvPr/>
        </p:nvPicPr>
        <p:blipFill>
          <a:blip r:embed="rId2"/>
          <a:srcRect/>
          <a:stretch>
            <a:fillRect/>
          </a:stretch>
        </p:blipFill>
        <p:spPr bwMode="auto">
          <a:xfrm>
            <a:off x="1071538" y="3929066"/>
            <a:ext cx="7072362" cy="119062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latin typeface="Arabic Typesetting" pitchFamily="66" charset="-78"/>
                <a:cs typeface="Arabic Typesetting" pitchFamily="66" charset="-78"/>
              </a:rPr>
              <a:t>وبهذه الطريقة تم </a:t>
            </a:r>
            <a:r>
              <a:rPr lang="ar-SA" sz="3600" b="1" dirty="0" smtClean="0">
                <a:solidFill>
                  <a:srgbClr val="FF0000"/>
                </a:solidFill>
                <a:latin typeface="Arabic Typesetting" pitchFamily="66" charset="-78"/>
                <a:cs typeface="Arabic Typesetting" pitchFamily="66" charset="-78"/>
              </a:rPr>
              <a:t>تحديد المساكن </a:t>
            </a:r>
            <a:r>
              <a:rPr lang="ar-SA" sz="3600" b="1" dirty="0" smtClean="0">
                <a:latin typeface="Arabic Typesetting" pitchFamily="66" charset="-78"/>
                <a:cs typeface="Arabic Typesetting" pitchFamily="66" charset="-78"/>
              </a:rPr>
              <a:t>قبل النزول إلى الميدان وعلينا إرسال جميع البيانات إلى المساكن في الأحياء التي تم تحديدها لعمل الدارسة الميدانية فيما يخص أوضاع المياه .</a:t>
            </a:r>
          </a:p>
          <a:p>
            <a:r>
              <a:rPr lang="ar-SA" sz="3600" b="1" dirty="0" smtClean="0">
                <a:latin typeface="Arabic Typesetting" pitchFamily="66" charset="-78"/>
                <a:cs typeface="Arabic Typesetting" pitchFamily="66" charset="-78"/>
              </a:rPr>
              <a:t>هناك طريقة أخرى للعينات العشوائية وهي </a:t>
            </a:r>
            <a:r>
              <a:rPr lang="ar-SA" sz="3600" b="1" dirty="0" smtClean="0">
                <a:solidFill>
                  <a:srgbClr val="FF0000"/>
                </a:solidFill>
                <a:latin typeface="Arabic Typesetting" pitchFamily="66" charset="-78"/>
                <a:cs typeface="Arabic Typesetting" pitchFamily="66" charset="-78"/>
              </a:rPr>
              <a:t>عينة المساحة </a:t>
            </a:r>
            <a:r>
              <a:rPr lang="ar-SA" sz="3600" b="1" dirty="0" smtClean="0">
                <a:latin typeface="Arabic Typesetting" pitchFamily="66" charset="-78"/>
                <a:cs typeface="Arabic Typesetting" pitchFamily="66" charset="-78"/>
              </a:rPr>
              <a:t>وتتم عن طريق تقسيم منطقة الدارسة إلى شبكة بخطوط متساوية (مربعات) بالطول والعرض وترقيم تلك المربعات الصغيرة ثم اختيار المساحات عن طريق جدول العينات العشوائية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solidFill>
                  <a:srgbClr val="FF0000"/>
                </a:solidFill>
                <a:latin typeface="Arabic Typesetting" pitchFamily="66" charset="-78"/>
                <a:cs typeface="Arabic Typesetting" pitchFamily="66" charset="-78"/>
              </a:rPr>
              <a:t>العينات المنتظمة </a:t>
            </a:r>
            <a:r>
              <a:rPr lang="en-US" sz="3600" b="1" dirty="0" smtClean="0">
                <a:solidFill>
                  <a:srgbClr val="FF0000"/>
                </a:solidFill>
                <a:latin typeface="Arabic Typesetting" pitchFamily="66" charset="-78"/>
                <a:cs typeface="Arabic Typesetting" pitchFamily="66" charset="-78"/>
              </a:rPr>
              <a:t>Systematic Samples</a:t>
            </a:r>
            <a:endParaRPr lang="ar-SA" sz="3600" b="1" dirty="0" smtClean="0">
              <a:solidFill>
                <a:srgbClr val="FF0000"/>
              </a:solidFill>
              <a:latin typeface="Arabic Typesetting" pitchFamily="66" charset="-78"/>
              <a:cs typeface="Arabic Typesetting" pitchFamily="66" charset="-78"/>
            </a:endParaRPr>
          </a:p>
          <a:p>
            <a:r>
              <a:rPr lang="ar-SA" sz="3600" b="1" dirty="0" smtClean="0">
                <a:latin typeface="Arabic Typesetting" pitchFamily="66" charset="-78"/>
                <a:cs typeface="Arabic Typesetting" pitchFamily="66" charset="-78"/>
              </a:rPr>
              <a:t>وهي التي تختار وحداتها من </a:t>
            </a:r>
            <a:r>
              <a:rPr lang="ar-SA" sz="3600" dirty="0" smtClean="0">
                <a:latin typeface="Arabic Typesetting" pitchFamily="66" charset="-78"/>
                <a:cs typeface="Arabic Typesetting" pitchFamily="66" charset="-78"/>
              </a:rPr>
              <a:t>بين الإطار الخاص </a:t>
            </a:r>
            <a:r>
              <a:rPr lang="ar-SA" sz="3600" dirty="0" err="1" smtClean="0">
                <a:latin typeface="Arabic Typesetting" pitchFamily="66" charset="-78"/>
                <a:cs typeface="Arabic Typesetting" pitchFamily="66" charset="-78"/>
              </a:rPr>
              <a:t>بها</a:t>
            </a:r>
            <a:r>
              <a:rPr lang="ar-SA" sz="3600" dirty="0" smtClean="0">
                <a:latin typeface="Arabic Typesetting" pitchFamily="66" charset="-78"/>
                <a:cs typeface="Arabic Typesetting" pitchFamily="66" charset="-78"/>
              </a:rPr>
              <a:t> بحيث تكون المسافة بين جميع وحداتها ثابتة وهي كسابقتها تأخذ صورتين هما : </a:t>
            </a:r>
            <a:r>
              <a:rPr lang="ar-SA" sz="3600" b="1" dirty="0" smtClean="0">
                <a:solidFill>
                  <a:srgbClr val="FF0000"/>
                </a:solidFill>
                <a:latin typeface="Arabic Typesetting" pitchFamily="66" charset="-78"/>
                <a:cs typeface="Arabic Typesetting" pitchFamily="66" charset="-78"/>
              </a:rPr>
              <a:t>عينات القوائم ، والعينات المكانية</a:t>
            </a:r>
            <a:r>
              <a:rPr lang="ar-SA" sz="3600" dirty="0" smtClean="0">
                <a:latin typeface="Arabic Typesetting" pitchFamily="66" charset="-78"/>
                <a:cs typeface="Arabic Typesetting" pitchFamily="66" charset="-78"/>
              </a:rPr>
              <a:t>.</a:t>
            </a:r>
          </a:p>
          <a:p>
            <a:r>
              <a:rPr lang="ar-SA" sz="3600" b="1" dirty="0" smtClean="0">
                <a:latin typeface="Arabic Typesetting" pitchFamily="66" charset="-78"/>
                <a:cs typeface="Arabic Typesetting" pitchFamily="66" charset="-78"/>
              </a:rPr>
              <a:t>مثال ( 1 ) : إذا كان المطلوب </a:t>
            </a:r>
            <a:r>
              <a:rPr lang="ar-SA" sz="3600" b="1" dirty="0" smtClean="0">
                <a:solidFill>
                  <a:srgbClr val="FF0000"/>
                </a:solidFill>
                <a:latin typeface="Arabic Typesetting" pitchFamily="66" charset="-78"/>
                <a:cs typeface="Arabic Typesetting" pitchFamily="66" charset="-78"/>
              </a:rPr>
              <a:t>دراسة الأوضاع الاقتصادية لعمال مصنع صفا لمياه</a:t>
            </a:r>
          </a:p>
          <a:p>
            <a:pPr>
              <a:buNone/>
            </a:pPr>
            <a:r>
              <a:rPr lang="ar-SA" sz="3600" b="1" dirty="0" smtClean="0">
                <a:latin typeface="Arabic Typesetting" pitchFamily="66" charset="-78"/>
                <a:cs typeface="Arabic Typesetting" pitchFamily="66" charset="-78"/>
              </a:rPr>
              <a:t>الشرب والبالغ عددهم </a:t>
            </a:r>
            <a:r>
              <a:rPr lang="ar-SA" sz="3600" b="1" dirty="0" smtClean="0">
                <a:solidFill>
                  <a:srgbClr val="FF0000"/>
                </a:solidFill>
                <a:latin typeface="Arabic Typesetting" pitchFamily="66" charset="-78"/>
                <a:cs typeface="Arabic Typesetting" pitchFamily="66" charset="-78"/>
              </a:rPr>
              <a:t>60</a:t>
            </a:r>
            <a:r>
              <a:rPr lang="ar-SA" sz="3600" b="1" dirty="0" smtClean="0">
                <a:latin typeface="Arabic Typesetting" pitchFamily="66" charset="-78"/>
                <a:cs typeface="Arabic Typesetting" pitchFamily="66" charset="-78"/>
              </a:rPr>
              <a:t> عامل عن طريق عينة عشوائية مقدارها خمسة أشخاص</a:t>
            </a:r>
          </a:p>
          <a:p>
            <a:pPr>
              <a:buNone/>
            </a:pPr>
            <a:r>
              <a:rPr lang="ar-SA" sz="3600" b="1" dirty="0" smtClean="0">
                <a:latin typeface="Arabic Typesetting" pitchFamily="66" charset="-78"/>
                <a:cs typeface="Arabic Typesetting" pitchFamily="66" charset="-78"/>
              </a:rPr>
              <a:t>بطريقة العينة المنتظمة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slide(fromBottom)">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latin typeface="Arabic Typesetting" pitchFamily="66" charset="-78"/>
                <a:cs typeface="Arabic Typesetting" pitchFamily="66" charset="-78"/>
              </a:rPr>
              <a:t>نقسم المجتمع إلى عدد متساو من الفئات أي 60 / 5 = 12 فئة متساوية طول كل منها 5 ، بمعني نأخذ عينة منتظمة من بين كل 12 شخص في المصنع شخصاً في العينة.نختار المفردة الأولى عشوائياً من بين وحدات المجموعة الأولى أي من 1 إلى12 ، فإذا افترضنا أن المفردة الأولى كانت 7 فإن ترتيب وحدات العينة سيأخذ أعداداً منتظمة تبدأ بالرقم 7 وتتزايد بطول الفئة وهو 12 وبذلك تصبح العينة المنتظمة : 7 ، 19 ، 31 ، 43 ، 55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latin typeface="Arabic Typesetting" pitchFamily="66" charset="-78"/>
                <a:cs typeface="Arabic Typesetting" pitchFamily="66" charset="-78"/>
              </a:rPr>
              <a:t>في مثال استهلك المياه في أحياء مكة وطلب منا أخذ عينة منتظمة مقدارها10 % من حجم المجتمع البالغ 300 مسكن ، نبدأ بتحديد حجم العينة المراد اختيارها أي مسكن واحد من بين كل عشرة مساكن في الأحياء الأربعة المذكورة .</a:t>
            </a:r>
          </a:p>
          <a:p>
            <a:r>
              <a:rPr lang="ar-SA" sz="3600" b="1" dirty="0" smtClean="0">
                <a:latin typeface="Arabic Typesetting" pitchFamily="66" charset="-78"/>
                <a:cs typeface="Arabic Typesetting" pitchFamily="66" charset="-78"/>
              </a:rPr>
              <a:t>نختار رقماً عشوائياً محصوراً بين 1 إلى 10 بالطريقة العشوائية وليكن 8 فيكون المسكن الأول رقم 8 في كشف المساكن هو أول مفردة ومن ثم يتبعها 18 ،28 ، 38 ، 48 .... </a:t>
            </a:r>
            <a:r>
              <a:rPr lang="ar-SA" sz="3600" b="1" dirty="0" err="1" smtClean="0">
                <a:latin typeface="Arabic Typesetting" pitchFamily="66" charset="-78"/>
                <a:cs typeface="Arabic Typesetting" pitchFamily="66" charset="-78"/>
              </a:rPr>
              <a:t>إلخ</a:t>
            </a:r>
            <a:r>
              <a:rPr lang="ar-SA" sz="3600" b="1" dirty="0" smtClean="0">
                <a:latin typeface="Arabic Typesetting" pitchFamily="66" charset="-78"/>
                <a:cs typeface="Arabic Typesetting" pitchFamily="66" charset="-78"/>
              </a:rPr>
              <a:t> حتى نحصل على 30 مفردة أي 10 % من حجم المجتمع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solidFill>
                  <a:srgbClr val="FF0000"/>
                </a:solidFill>
                <a:latin typeface="Arabic Typesetting" pitchFamily="66" charset="-78"/>
                <a:cs typeface="Arabic Typesetting" pitchFamily="66" charset="-78"/>
              </a:rPr>
              <a:t>2- العينات الطبقية:</a:t>
            </a:r>
          </a:p>
          <a:p>
            <a:r>
              <a:rPr lang="ar-SA" sz="3600" b="1" dirty="0" smtClean="0">
                <a:latin typeface="Arabic Typesetting" pitchFamily="66" charset="-78"/>
                <a:cs typeface="Arabic Typesetting" pitchFamily="66" charset="-78"/>
              </a:rPr>
              <a:t>نستخدم هذه الطريقة للحصول على تقديرات أكثر دقة من التقديرات التي يحصل عليها باستخدام الطريقتين العشوائية والمنتظمة.</a:t>
            </a:r>
          </a:p>
          <a:p>
            <a:r>
              <a:rPr lang="ar-SA" sz="3600" b="1" dirty="0" smtClean="0">
                <a:latin typeface="Arabic Typesetting" pitchFamily="66" charset="-78"/>
                <a:cs typeface="Arabic Typesetting" pitchFamily="66" charset="-78"/>
              </a:rPr>
              <a:t>تستخدم إذا أمكن تقسيم المجتمع إلى مجموعات أو طبقات متجانسة من حيث الظاهرة موضوع الدراسة،ثم يتم اختيار مفردات العينة من كل مجموعة بإحدى الطريقتين السابقتين العشوائية أو المنتظمة.</a:t>
            </a:r>
          </a:p>
          <a:p>
            <a:pPr>
              <a:buNone/>
            </a:pPr>
            <a:endParaRPr lang="ar-SA" sz="3600" b="1" dirty="0" smtClean="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latin typeface="Arabic Typesetting" pitchFamily="66" charset="-78"/>
                <a:cs typeface="Arabic Typesetting" pitchFamily="66" charset="-78"/>
              </a:rPr>
              <a:t>يتم توزيع مفردات العينة بالتساوي على جميع طبقات المجتمع مهما اختلف حجم كل طبقة بطريقة التخصيص النسبي ولنأخذ على سبيل المثال أحياء مدينة مكة المكرمة السابق الإشارة لها وتحدد النسبة بالطريقة التالية :</a:t>
            </a:r>
          </a:p>
          <a:p>
            <a:r>
              <a:rPr lang="ar-SA" sz="3600" dirty="0" smtClean="0">
                <a:latin typeface="Arabic Typesetting" pitchFamily="66" charset="-78"/>
                <a:cs typeface="Arabic Typesetting" pitchFamily="66" charset="-78"/>
              </a:rPr>
              <a:t> </a:t>
            </a:r>
            <a:r>
              <a:rPr lang="ar-SA" sz="3600" b="1" dirty="0" err="1" smtClean="0">
                <a:latin typeface="Arabic Typesetting" pitchFamily="66" charset="-78"/>
                <a:cs typeface="Arabic Typesetting" pitchFamily="66" charset="-78"/>
              </a:rPr>
              <a:t>العزيزية</a:t>
            </a:r>
            <a:r>
              <a:rPr lang="ar-SA" sz="3600" b="1" dirty="0" smtClean="0">
                <a:latin typeface="Arabic Typesetting" pitchFamily="66" charset="-78"/>
                <a:cs typeface="Arabic Typesetting" pitchFamily="66" charset="-78"/>
              </a:rPr>
              <a:t> 75 / 300 * 100 = 25 % من حجم العينة</a:t>
            </a:r>
          </a:p>
          <a:p>
            <a:r>
              <a:rPr lang="ar-SA" sz="3600" b="1" dirty="0" err="1" smtClean="0">
                <a:latin typeface="Arabic Typesetting" pitchFamily="66" charset="-78"/>
                <a:cs typeface="Arabic Typesetting" pitchFamily="66" charset="-78"/>
              </a:rPr>
              <a:t>الششه</a:t>
            </a:r>
            <a:r>
              <a:rPr lang="ar-SA" sz="3600" b="1" dirty="0" smtClean="0">
                <a:latin typeface="Arabic Typesetting" pitchFamily="66" charset="-78"/>
                <a:cs typeface="Arabic Typesetting" pitchFamily="66" charset="-78"/>
              </a:rPr>
              <a:t> 135 / 300 * 100 = 45 % من حجم العينة</a:t>
            </a:r>
          </a:p>
          <a:p>
            <a:r>
              <a:rPr lang="ar-SA" sz="3600" b="1" dirty="0" err="1" smtClean="0">
                <a:latin typeface="Arabic Typesetting" pitchFamily="66" charset="-78"/>
                <a:cs typeface="Arabic Typesetting" pitchFamily="66" charset="-78"/>
              </a:rPr>
              <a:t>أجياد</a:t>
            </a:r>
            <a:r>
              <a:rPr lang="ar-SA" sz="3600" b="1" dirty="0" smtClean="0">
                <a:latin typeface="Arabic Typesetting" pitchFamily="66" charset="-78"/>
                <a:cs typeface="Arabic Typesetting" pitchFamily="66" charset="-78"/>
              </a:rPr>
              <a:t> 30 / 300 * 100 = 10 % من حجم العينة</a:t>
            </a:r>
          </a:p>
          <a:p>
            <a:r>
              <a:rPr lang="ar-SA" sz="3600" b="1" dirty="0" err="1" smtClean="0">
                <a:latin typeface="Arabic Typesetting" pitchFamily="66" charset="-78"/>
                <a:cs typeface="Arabic Typesetting" pitchFamily="66" charset="-78"/>
              </a:rPr>
              <a:t>العتيبية</a:t>
            </a:r>
            <a:r>
              <a:rPr lang="ar-SA" sz="3600" b="1" dirty="0" smtClean="0">
                <a:latin typeface="Arabic Typesetting" pitchFamily="66" charset="-78"/>
                <a:cs typeface="Arabic Typesetting" pitchFamily="66" charset="-78"/>
              </a:rPr>
              <a:t> 60 / 300 * 100 = 20 % من حجم العينة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slide(fromBottom)">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latin typeface="Arabic Typesetting" pitchFamily="66" charset="-78"/>
                <a:cs typeface="Arabic Typesetting" pitchFamily="66" charset="-78"/>
              </a:rPr>
              <a:t>فإذا كان عدد مفردات العينة المطلوب سحبها هو 20 مسكناً، فإن نصيب كل حي من الأحياء السابقة من العينة يساوي :</a:t>
            </a:r>
          </a:p>
          <a:p>
            <a:r>
              <a:rPr lang="ar-SA" sz="3600" b="1" dirty="0" err="1" smtClean="0">
                <a:latin typeface="Arabic Typesetting" pitchFamily="66" charset="-78"/>
                <a:cs typeface="Arabic Typesetting" pitchFamily="66" charset="-78"/>
              </a:rPr>
              <a:t>العزيزية</a:t>
            </a:r>
            <a:r>
              <a:rPr lang="ar-SA" sz="3600" b="1" dirty="0" smtClean="0">
                <a:latin typeface="Arabic Typesetting" pitchFamily="66" charset="-78"/>
                <a:cs typeface="Arabic Typesetting" pitchFamily="66" charset="-78"/>
              </a:rPr>
              <a:t> 25 / 100 * 20 = 5 مساكن</a:t>
            </a:r>
          </a:p>
          <a:p>
            <a:r>
              <a:rPr lang="ar-SA" sz="3600" b="1" dirty="0" err="1" smtClean="0">
                <a:latin typeface="Arabic Typesetting" pitchFamily="66" charset="-78"/>
                <a:cs typeface="Arabic Typesetting" pitchFamily="66" charset="-78"/>
              </a:rPr>
              <a:t>الششه</a:t>
            </a:r>
            <a:r>
              <a:rPr lang="ar-SA" sz="3600" b="1" dirty="0" smtClean="0">
                <a:latin typeface="Arabic Typesetting" pitchFamily="66" charset="-78"/>
                <a:cs typeface="Arabic Typesetting" pitchFamily="66" charset="-78"/>
              </a:rPr>
              <a:t> 45 / 100 * 20 = 9 مساكن</a:t>
            </a:r>
          </a:p>
          <a:p>
            <a:r>
              <a:rPr lang="ar-SA" sz="3600" dirty="0" smtClean="0">
                <a:latin typeface="Arabic Typesetting" pitchFamily="66" charset="-78"/>
                <a:cs typeface="Arabic Typesetting" pitchFamily="66" charset="-78"/>
              </a:rPr>
              <a:t> </a:t>
            </a:r>
            <a:r>
              <a:rPr lang="ar-SA" sz="3600" b="1" dirty="0" err="1" smtClean="0">
                <a:latin typeface="Arabic Typesetting" pitchFamily="66" charset="-78"/>
                <a:cs typeface="Arabic Typesetting" pitchFamily="66" charset="-78"/>
              </a:rPr>
              <a:t>أجياد</a:t>
            </a:r>
            <a:r>
              <a:rPr lang="ar-SA" sz="3600" b="1" dirty="0" smtClean="0">
                <a:latin typeface="Arabic Typesetting" pitchFamily="66" charset="-78"/>
                <a:cs typeface="Arabic Typesetting" pitchFamily="66" charset="-78"/>
              </a:rPr>
              <a:t> 10 / 100 * 20 = 2 مسكن</a:t>
            </a:r>
          </a:p>
          <a:p>
            <a:r>
              <a:rPr lang="ar-SA" sz="3600" b="1" dirty="0" err="1" smtClean="0">
                <a:latin typeface="Arabic Typesetting" pitchFamily="66" charset="-78"/>
                <a:cs typeface="Arabic Typesetting" pitchFamily="66" charset="-78"/>
              </a:rPr>
              <a:t>العتيبية</a:t>
            </a:r>
            <a:r>
              <a:rPr lang="ar-SA" sz="3600" b="1" dirty="0" smtClean="0">
                <a:latin typeface="Arabic Typesetting" pitchFamily="66" charset="-78"/>
                <a:cs typeface="Arabic Typesetting" pitchFamily="66" charset="-78"/>
              </a:rPr>
              <a:t> 20 / 100 * 20 = 4 مساكن</a:t>
            </a:r>
          </a:p>
          <a:p>
            <a:r>
              <a:rPr lang="ar-SA" sz="3600" b="1" dirty="0" smtClean="0">
                <a:latin typeface="Arabic Typesetting" pitchFamily="66" charset="-78"/>
                <a:cs typeface="Arabic Typesetting" pitchFamily="66" charset="-78"/>
              </a:rPr>
              <a:t>إن العينة المسحوبة من الأحياء الأربعة تتناسب مع عدد المساكن الموجودة </a:t>
            </a:r>
            <a:r>
              <a:rPr lang="ar-SA" sz="3600" b="1" dirty="0" err="1" smtClean="0">
                <a:latin typeface="Arabic Typesetting" pitchFamily="66" charset="-78"/>
                <a:cs typeface="Arabic Typesetting" pitchFamily="66" charset="-78"/>
              </a:rPr>
              <a:t>بها</a:t>
            </a:r>
            <a:r>
              <a:rPr lang="ar-SA" sz="3600" b="1" dirty="0" smtClean="0">
                <a:latin typeface="Arabic Typesetting" pitchFamily="66" charset="-78"/>
                <a:cs typeface="Arabic Typesetting" pitchFamily="66" charset="-78"/>
              </a:rPr>
              <a:t>...52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slide(fromBottom)">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slide(fromBottom)">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fontScale="85000" lnSpcReduction="20000"/>
          </a:bodyPr>
          <a:lstStyle/>
          <a:p>
            <a:r>
              <a:rPr lang="ar-SA" sz="3600" b="1" dirty="0" smtClean="0">
                <a:solidFill>
                  <a:srgbClr val="FF0000"/>
                </a:solidFill>
                <a:latin typeface="Arabic Typesetting" pitchFamily="66" charset="-78"/>
                <a:cs typeface="Arabic Typesetting" pitchFamily="66" charset="-78"/>
              </a:rPr>
              <a:t>مزايا وعيوب العينات :</a:t>
            </a:r>
          </a:p>
          <a:p>
            <a:pPr marL="742950" indent="-742950">
              <a:buFont typeface="+mj-lt"/>
              <a:buAutoNum type="arabicPeriod"/>
            </a:pPr>
            <a:r>
              <a:rPr lang="ar-SA" sz="3600" b="1" dirty="0" smtClean="0">
                <a:latin typeface="Arabic Typesetting" pitchFamily="66" charset="-78"/>
                <a:cs typeface="Arabic Typesetting" pitchFamily="66" charset="-78"/>
              </a:rPr>
              <a:t>تمتاز </a:t>
            </a:r>
            <a:r>
              <a:rPr lang="ar-SA" sz="3600" b="1" dirty="0" smtClean="0">
                <a:solidFill>
                  <a:srgbClr val="FF0000"/>
                </a:solidFill>
                <a:latin typeface="Arabic Typesetting" pitchFamily="66" charset="-78"/>
                <a:cs typeface="Arabic Typesetting" pitchFamily="66" charset="-78"/>
              </a:rPr>
              <a:t>العينات العشوائية </a:t>
            </a:r>
            <a:r>
              <a:rPr lang="ar-SA" sz="3600" b="1" dirty="0" smtClean="0">
                <a:latin typeface="Arabic Typesetting" pitchFamily="66" charset="-78"/>
                <a:cs typeface="Arabic Typesetting" pitchFamily="66" charset="-78"/>
              </a:rPr>
              <a:t>بأنها أبسط أنواع العينات إلا أنها قد </a:t>
            </a:r>
            <a:r>
              <a:rPr lang="ar-SA" sz="3600" b="1" dirty="0" err="1" smtClean="0">
                <a:latin typeface="Arabic Typesetting" pitchFamily="66" charset="-78"/>
                <a:cs typeface="Arabic Typesetting" pitchFamily="66" charset="-78"/>
              </a:rPr>
              <a:t>لاتمثل</a:t>
            </a:r>
            <a:r>
              <a:rPr lang="ar-SA" sz="3600" b="1" dirty="0" smtClean="0">
                <a:latin typeface="Arabic Typesetting" pitchFamily="66" charset="-78"/>
                <a:cs typeface="Arabic Typesetting" pitchFamily="66" charset="-78"/>
              </a:rPr>
              <a:t> المجتمع تمثيل صادقاً، فقد تقع جميع نقاط العينة أو معظمها في منطقة واحدة مما يجعل الاستنتاجات المبنية على نتائج العينة لا تمثل المجتمع الذي سحبت منه .</a:t>
            </a:r>
          </a:p>
          <a:p>
            <a:pPr marL="742950" indent="-742950">
              <a:buFont typeface="+mj-lt"/>
              <a:buAutoNum type="arabicPeriod"/>
            </a:pPr>
            <a:r>
              <a:rPr lang="ar-SA" sz="3600" b="1" dirty="0" smtClean="0">
                <a:solidFill>
                  <a:srgbClr val="FF0000"/>
                </a:solidFill>
                <a:latin typeface="Arabic Typesetting" pitchFamily="66" charset="-78"/>
                <a:cs typeface="Arabic Typesetting" pitchFamily="66" charset="-78"/>
              </a:rPr>
              <a:t>العينات المنتظمة </a:t>
            </a:r>
            <a:r>
              <a:rPr lang="ar-SA" sz="3600" b="1" dirty="0" smtClean="0">
                <a:latin typeface="Arabic Typesetting" pitchFamily="66" charset="-78"/>
                <a:cs typeface="Arabic Typesetting" pitchFamily="66" charset="-78"/>
              </a:rPr>
              <a:t>أسهل في اختيارها من العينة غير المنتظمة كما أنها تمثل المجتمع المدروس تمثيل أدق لكونها تتوزع بانتظام على جميع منطقة الدارسة ولكن يعاب عليها أن إطار المجتمع الأصلي قد يكون متأثراً عند المسافات نفسها بعامل معين أي أن العينة قد لا تحتوي على كل المفارقات التي قد تكون في المجتمع الأصلي .</a:t>
            </a:r>
          </a:p>
          <a:p>
            <a:pPr marL="742950" indent="-742950">
              <a:buFont typeface="+mj-lt"/>
              <a:buAutoNum type="arabicPeriod"/>
            </a:pPr>
            <a:r>
              <a:rPr lang="ar-SA" sz="3600" b="1" dirty="0" smtClean="0">
                <a:solidFill>
                  <a:srgbClr val="FF0000"/>
                </a:solidFill>
                <a:latin typeface="Arabic Typesetting" pitchFamily="66" charset="-78"/>
                <a:cs typeface="Arabic Typesetting" pitchFamily="66" charset="-78"/>
              </a:rPr>
              <a:t>العينات الطبقية </a:t>
            </a:r>
            <a:r>
              <a:rPr lang="ar-SA" sz="3600" b="1" dirty="0" smtClean="0">
                <a:latin typeface="Arabic Typesetting" pitchFamily="66" charset="-78"/>
                <a:cs typeface="Arabic Typesetting" pitchFamily="66" charset="-78"/>
              </a:rPr>
              <a:t>أدق تمثيل للمجتمع من العينات العشوائية والمنتظمة ؛ لأنها تحتوي على كافة التغيرات الموجودة في المجتمع الأصلي ومن ثم أخطاء الصدفة تكون فيها أقل من سابقتها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428736"/>
            <a:ext cx="8329642" cy="4895864"/>
          </a:xfrm>
        </p:spPr>
        <p:style>
          <a:lnRef idx="2">
            <a:schemeClr val="accent5"/>
          </a:lnRef>
          <a:fillRef idx="1">
            <a:schemeClr val="lt1"/>
          </a:fillRef>
          <a:effectRef idx="0">
            <a:schemeClr val="accent5"/>
          </a:effectRef>
          <a:fontRef idx="minor">
            <a:schemeClr val="dk1"/>
          </a:fontRef>
        </p:style>
        <p:txBody>
          <a:bodyPr>
            <a:normAutofit fontScale="92500"/>
          </a:bodyPr>
          <a:lstStyle/>
          <a:p>
            <a:r>
              <a:rPr lang="ar-SA" sz="3200" b="1" dirty="0" smtClean="0">
                <a:solidFill>
                  <a:srgbClr val="FF0000"/>
                </a:solidFill>
                <a:latin typeface="Arabic Typesetting" pitchFamily="66" charset="-78"/>
                <a:cs typeface="Arabic Typesetting" pitchFamily="66" charset="-78"/>
              </a:rPr>
              <a:t>أخطاء الدراسة بالعينة:</a:t>
            </a:r>
          </a:p>
          <a:p>
            <a:pPr marL="514350" indent="-514350">
              <a:buFont typeface="+mj-lt"/>
              <a:buAutoNum type="arabicPeriod"/>
            </a:pPr>
            <a:r>
              <a:rPr lang="ar-SA" sz="3200" b="1" dirty="0" smtClean="0">
                <a:latin typeface="Arabic Typesetting" pitchFamily="66" charset="-78"/>
                <a:cs typeface="Arabic Typesetting" pitchFamily="66" charset="-78"/>
              </a:rPr>
              <a:t>الفشل أو القصور في تحديد مجتمع الدراسة . فاستخدام إطار غير شامل لجميع وحدات الظاهرة التي يراد دراستها قد يؤدي إلى الحصول على تقديرات غير صحيحة وعلى نتائج متحيزة </a:t>
            </a:r>
          </a:p>
          <a:p>
            <a:pPr marL="514350" indent="-514350">
              <a:buFont typeface="+mj-lt"/>
              <a:buAutoNum type="arabicPeriod"/>
            </a:pPr>
            <a:r>
              <a:rPr lang="ar-SA" sz="3200" b="1" dirty="0" smtClean="0">
                <a:latin typeface="Arabic Typesetting" pitchFamily="66" charset="-78"/>
                <a:cs typeface="Arabic Typesetting" pitchFamily="66" charset="-78"/>
              </a:rPr>
              <a:t>اختيار أسلوب عينة غير مناسب كإتباع أسلوب العينة العشوائية غير المنتظمة البسيطة في مجتمع مؤلف من وحدات غير متجانسة ، أو إتباع أسلوب العينة العشوائية المنتظمة حين تتعرض الظاهرة موضوع الدراسة لحركة دورية</a:t>
            </a:r>
          </a:p>
          <a:p>
            <a:pPr marL="742950" indent="-742950">
              <a:buFont typeface="+mj-lt"/>
              <a:buAutoNum type="arabicPeriod"/>
            </a:pPr>
            <a:r>
              <a:rPr lang="ar-SA" sz="3600" b="1" dirty="0" smtClean="0">
                <a:latin typeface="Arabic Typesetting" pitchFamily="66" charset="-78"/>
                <a:cs typeface="Arabic Typesetting" pitchFamily="66" charset="-78"/>
              </a:rPr>
              <a:t>عدم التزام أسلوب العينة بدقة ، فقد لا يلتزم الباحث بشروط العينة المنتظمة .</a:t>
            </a:r>
          </a:p>
          <a:p>
            <a:pPr marL="742950" indent="-742950">
              <a:buFont typeface="+mj-lt"/>
              <a:buAutoNum type="arabicPeriod"/>
            </a:pPr>
            <a:r>
              <a:rPr lang="ar-SA" sz="3600" b="1" dirty="0" smtClean="0">
                <a:latin typeface="Arabic Typesetting" pitchFamily="66" charset="-78"/>
                <a:cs typeface="Arabic Typesetting" pitchFamily="66" charset="-78"/>
              </a:rPr>
              <a:t>الإحلال الخاطئ لبعض الوحدات التي تعذر الاتصال </a:t>
            </a:r>
            <a:r>
              <a:rPr lang="ar-SA" sz="3600" b="1" dirty="0" err="1" smtClean="0">
                <a:latin typeface="Arabic Typesetting" pitchFamily="66" charset="-78"/>
                <a:cs typeface="Arabic Typesetting" pitchFamily="66" charset="-78"/>
              </a:rPr>
              <a:t>بها</a:t>
            </a:r>
            <a:r>
              <a:rPr lang="ar-SA" sz="3600" b="1" dirty="0" smtClean="0">
                <a:latin typeface="Arabic Typesetting" pitchFamily="66" charset="-78"/>
                <a:cs typeface="Arabic Typesetting" pitchFamily="66" charset="-78"/>
              </a:rPr>
              <a:t> .</a:t>
            </a:r>
          </a:p>
          <a:p>
            <a:pPr marL="742950" indent="-742950">
              <a:buFont typeface="+mj-lt"/>
              <a:buAutoNum type="arabicPeriod"/>
            </a:pPr>
            <a:r>
              <a:rPr lang="ar-SA" sz="3600" b="1" dirty="0" smtClean="0">
                <a:latin typeface="Arabic Typesetting" pitchFamily="66" charset="-78"/>
                <a:cs typeface="Arabic Typesetting" pitchFamily="66" charset="-78"/>
              </a:rPr>
              <a:t>استعمال معادلات خاطئة لحساب التقديرات في العينة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lide(fromBottom)">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slide(fromBottom)">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slide(fromBottom)">
                                      <p:cBhvr>
                                        <p:cTn id="3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rot="19815545">
            <a:off x="1500166" y="2428868"/>
            <a:ext cx="5429288" cy="1714512"/>
          </a:xfrm>
        </p:spPr>
        <p:style>
          <a:lnRef idx="2">
            <a:schemeClr val="accent5"/>
          </a:lnRef>
          <a:fillRef idx="1">
            <a:schemeClr val="lt1"/>
          </a:fillRef>
          <a:effectRef idx="0">
            <a:schemeClr val="accent5"/>
          </a:effectRef>
          <a:fontRef idx="minor">
            <a:schemeClr val="dk1"/>
          </a:fontRef>
        </p:style>
        <p:txBody>
          <a:bodyPr>
            <a:normAutofit/>
          </a:bodyPr>
          <a:lstStyle/>
          <a:p>
            <a:pPr algn="ctr">
              <a:buNone/>
            </a:pPr>
            <a:endParaRPr lang="ar-SA" sz="3600" b="1" dirty="0" smtClean="0">
              <a:solidFill>
                <a:srgbClr val="FF0000"/>
              </a:solidFill>
              <a:latin typeface="Arabic Typesetting" pitchFamily="66" charset="-78"/>
              <a:cs typeface="Arabic Typesetting" pitchFamily="66" charset="-78"/>
            </a:endParaRPr>
          </a:p>
          <a:p>
            <a:pPr algn="ctr">
              <a:buNone/>
            </a:pPr>
            <a:r>
              <a:rPr lang="ar-SA" sz="5200" b="1" dirty="0" smtClean="0">
                <a:solidFill>
                  <a:srgbClr val="FF0000"/>
                </a:solidFill>
                <a:latin typeface="Arabic Typesetting" pitchFamily="66" charset="-78"/>
                <a:cs typeface="Arabic Typesetting" pitchFamily="66" charset="-78"/>
              </a:rPr>
              <a:t>انتهت المحاضرة</a:t>
            </a:r>
            <a:endParaRPr lang="ar-SA" sz="5200" b="1" dirty="0">
              <a:solidFill>
                <a:schemeClr val="tx1"/>
              </a:solidFill>
              <a:latin typeface="Arabic Typesetting" pitchFamily="66" charset="-78"/>
              <a:cs typeface="Arabic Typesetting" pitchFamily="66" charset="-78"/>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400</TotalTime>
  <Words>1592</Words>
  <Application>Microsoft Office PowerPoint</Application>
  <PresentationFormat>عرض على الشاشة (3:4)‏</PresentationFormat>
  <Paragraphs>93</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مدني</vt:lpstr>
      <vt:lpstr>الشريحة 1</vt:lpstr>
      <vt:lpstr>العينـــات</vt:lpstr>
      <vt:lpstr>العينــــات</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الكشوف الجغرافية  وأثرها في نمو المعرفة الجغرافية</dc:title>
  <dc:creator>pttc</dc:creator>
  <cp:lastModifiedBy>nsalshmari</cp:lastModifiedBy>
  <cp:revision>79</cp:revision>
  <dcterms:created xsi:type="dcterms:W3CDTF">2011-09-25T18:43:07Z</dcterms:created>
  <dcterms:modified xsi:type="dcterms:W3CDTF">2013-02-25T04:56:51Z</dcterms:modified>
</cp:coreProperties>
</file>