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  <p:sldMasterId id="2147483793" r:id="rId2"/>
    <p:sldMasterId id="2147483805" r:id="rId3"/>
  </p:sldMasterIdLst>
  <p:sldIdLst>
    <p:sldId id="257" r:id="rId4"/>
    <p:sldId id="258" r:id="rId5"/>
    <p:sldId id="277" r:id="rId6"/>
    <p:sldId id="270" r:id="rId7"/>
    <p:sldId id="278" r:id="rId8"/>
    <p:sldId id="263" r:id="rId9"/>
    <p:sldId id="271" r:id="rId10"/>
    <p:sldId id="279" r:id="rId11"/>
    <p:sldId id="272" r:id="rId12"/>
    <p:sldId id="280" r:id="rId13"/>
    <p:sldId id="274" r:id="rId14"/>
    <p:sldId id="281" r:id="rId15"/>
    <p:sldId id="273" r:id="rId16"/>
    <p:sldId id="275" r:id="rId17"/>
    <p:sldId id="282" r:id="rId18"/>
    <p:sldId id="283" r:id="rId19"/>
    <p:sldId id="284" r:id="rId20"/>
    <p:sldId id="285" r:id="rId21"/>
    <p:sldId id="286" r:id="rId22"/>
    <p:sldId id="276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 autoAdjust="0"/>
    <p:restoredTop sz="94681" autoAdjust="0"/>
  </p:normalViewPr>
  <p:slideViewPr>
    <p:cSldViewPr>
      <p:cViewPr varScale="1">
        <p:scale>
          <a:sx n="87" d="100"/>
          <a:sy n="87" d="100"/>
        </p:scale>
        <p:origin x="-84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22/04/1434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500034" y="642918"/>
            <a:ext cx="4572032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dirty="0" smtClean="0">
                <a:cs typeface="Diwani Letter" pitchFamily="2" charset="-78"/>
              </a:rPr>
              <a:t>تبويب البيانات </a:t>
            </a:r>
            <a:r>
              <a:rPr lang="ar-SA" sz="5400" dirty="0" smtClean="0">
                <a:cs typeface="Diwani Letter" pitchFamily="2" charset="-78"/>
              </a:rPr>
              <a:t>الجغرافية</a:t>
            </a:r>
          </a:p>
          <a:p>
            <a:pPr algn="ctr"/>
            <a:r>
              <a:rPr lang="en-US" sz="3600" b="1" dirty="0" smtClean="0">
                <a:latin typeface="Bell MT" pitchFamily="18" charset="0"/>
              </a:rPr>
              <a:t>Tabulation Geographic Data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ll MT" pitchFamily="18" charset="0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5786" y="3786190"/>
            <a:ext cx="192882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</a:t>
            </a: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الرابعة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chemeClr val="tx1"/>
                </a:solidFill>
                <a:cs typeface="Diwani Letter" pitchFamily="2" charset="-78"/>
              </a:rPr>
              <a:t>تبويب البيانات الجغرافية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المنهج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الكمي مرتبط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أساساً </a:t>
            </a:r>
            <a:r>
              <a:rPr lang="ar-SA" sz="36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بجمع البيانات وتحليلها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بقصد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التوصل إلى نتائج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وحلول لمشكلات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هي قيد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الدراسة.</a:t>
            </a:r>
          </a:p>
          <a:p>
            <a:pPr>
              <a:buNone/>
            </a:pPr>
            <a:endParaRPr lang="ar-SA" sz="1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البيانات الجغرافية تأخذ أشكالاً عدة منها:الارتفاعات،إحصاءات الأمطار والحرارة،مقدار التصريف النهري،درجة الانحدار،أرقام السكان،حركة المرور....</a:t>
            </a:r>
          </a:p>
          <a:p>
            <a:pPr>
              <a:buNone/>
            </a:pPr>
            <a:endParaRPr lang="ar-SA" sz="1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والبيانات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بشكل عام هي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حقائق علمية وفي الوقت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نفسه أجزاء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من المعلومات التي تشكل المادة الخام للموضوع الذي يتعلق </a:t>
            </a:r>
            <a:r>
              <a:rPr lang="ar-SA" sz="3600" b="1" dirty="0" err="1" smtClean="0">
                <a:latin typeface="Arabic Typesetting" pitchFamily="66" charset="-78"/>
                <a:cs typeface="Arabic Typesetting" pitchFamily="66" charset="-78"/>
              </a:rPr>
              <a:t>بها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chemeClr val="tx1"/>
                </a:solidFill>
                <a:cs typeface="Diwani Letter" pitchFamily="2" charset="-78"/>
              </a:rPr>
              <a:t>تبويب البيانات الجغرافية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تتميز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البيانات بميزتين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هامتين هما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sz="3600" b="1" u="sng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إن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هذه البيانات دقيقة وهي تمثل حقائق رقمية ، وتتميز بأنها كمية أكثر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منها وصفية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تخضع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للدراسة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الإحصائية ، وبالإمكان تخزينها بسهولة على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صورة قوائم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في ذاكرة الحاسوب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إن هذه البيانات تجمع لغرض خاص ومحدد ، إذ إنها تمثل نتائج قياسات وفحوصات مستهلكة للوقت ومرتفعة التكاليف في معظم الحالات .</a:t>
            </a:r>
          </a:p>
          <a:p>
            <a:pPr marL="742950" indent="-742950"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85720" y="785794"/>
            <a:ext cx="8543956" cy="5786478"/>
          </a:xfr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وتنقسم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إلى ثلاثة أنواع: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النوعية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الاسمية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وهي البيانات الوصفية غير القابلة للقياس العددي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ولكن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يمكن تصنيفها حسب النوع أو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الدرجة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كتقسيم الأشياء إلى : صالحة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وغير صالحة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أو تقسيم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الأفراد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إلى: أغنياء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وفقراء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وأكثر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ما تستخدم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مثل هذه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البيانات في الدراسات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البشرية كالحالة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الزواجية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والحالة التعليمية ، والمهنة ..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الخ يمكن التوسع في هذه التصنيفات حسب غرض الدراسة،والمهم هو أن هذه البيانات يتم وضعها في جداول تظهر فيها الصفات مع عدد المشاهدات التي تنتمي لكل صفة.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sz="36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34400" cy="1357322"/>
          </a:xfrm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سكان إمارة مكة المكرمة للعمر 12 سنة فأكثر موزعين حسب الجنس والحالة</a:t>
            </a:r>
            <a:b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b="1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الزواجية</a:t>
            </a:r>
            <a:endParaRPr lang="ar-SA" sz="36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714348" y="1643050"/>
          <a:ext cx="8001056" cy="3840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00264"/>
                <a:gridCol w="2000264"/>
                <a:gridCol w="2000264"/>
                <a:gridCol w="2000264"/>
              </a:tblGrid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الحالة </a:t>
                      </a:r>
                      <a:r>
                        <a:rPr lang="ar-SA" sz="3600" dirty="0" err="1" smtClean="0">
                          <a:latin typeface="Arabic Typesetting" pitchFamily="66" charset="-78"/>
                          <a:cs typeface="Arabic Typesetting" pitchFamily="66" charset="-78"/>
                        </a:rPr>
                        <a:t>الزواجية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الذكور%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الإناث%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الإجمالي%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لم يتزوج أبداً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42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25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35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متزوج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54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60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57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أرمل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12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6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مطلق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3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المجموع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100%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100%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100%</a:t>
                      </a:r>
                      <a:endParaRPr lang="ar-SA" sz="36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285720" y="500042"/>
            <a:ext cx="8401080" cy="582455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الرتبية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: وتمتاز البيانات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الرتبية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عن البيانات النوعية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بأن الفئات التي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يتكون منها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مجتمع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الدراسة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تكون في هيئة رتب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وأكثر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ما تستخدم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الرتبية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لقياس درجة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الاستجابة بالموافقة أو المعارضة لقضية ما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.ويمكن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تصنيف الإجابات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على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الشكل التالي :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1-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لا أوافق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بشدة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2-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أوافق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3 – أوافق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4 - أوافق بشدة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5 - لا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أعرف</a:t>
            </a:r>
          </a:p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هذا التصنيف للإجابات يحمل في طياته درجات الاستجابة،التي تتراوح بين المعارضة والموافقة الشديدة.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285720" y="1071546"/>
            <a:ext cx="8401080" cy="52530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الرقمية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: وهي البيانات الكمية التي تأخذ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قيماً عددية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، وتكون قابلة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للقياس العددي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مثل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: بيانات السن ، والدخل ، وعدد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أفراد الأسرة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ودرجات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الحرارة،وكميات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الأمطار ، وحجم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الحيازات الزراعية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وتكون على صورتين 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بيانات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كمية غير مبوبة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: وهي البيانات الفردية التي تمثل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قيماً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معينة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ومحددة، كالبيانات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التي تجمع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رأساً من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الميدان قبل تقسيمها إلى فئات أو مجموعات .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وهذه البيانات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لا تحتوي على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تكرارات،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ولا يمكن استخدامها على حالتها الحاضرة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دون معالجة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خاصة كالجدول التالي :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1625" y="1940938"/>
            <a:ext cx="8504238" cy="374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285720" y="1571612"/>
            <a:ext cx="8572560" cy="392909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بيانات كمية مبوبة :-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وهي البيانات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الأولية التي جمعت من الميدان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كما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في الجدول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السابق بعد تصنيفها وتقسيمها إلى فئات متساوية لتسهيل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دراستها وفهمها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. </a:t>
            </a:r>
            <a:endParaRPr lang="ar-SA" sz="36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ولتبويب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الكمية في جداول ؛ تقسم إلى مجموعات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تعرف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بالفئات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، ونضع كل فئة المفردات التي تنتمي إليها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التكرارات. 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يسمى التوزيع الناتج من عملية تفريغ البيانات الأولية بالتوزيع التكراري،يعرف – الجدول التكراري-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1285860"/>
            <a:ext cx="8215370" cy="503874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وهنا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لابد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من التمييز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بين نوعين من البيانات الكمية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للظاهرة المدروسة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وهي :</a:t>
            </a:r>
          </a:p>
          <a:p>
            <a:pPr marL="742950" indent="-742950">
              <a:buFont typeface="+mj-cs"/>
              <a:buAutoNum type="arabic1Minus"/>
            </a:pP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المتصلة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وتعرف </a:t>
            </a:r>
            <a:r>
              <a:rPr lang="ar-SA" sz="3600" b="1" u="sng" dirty="0" smtClean="0">
                <a:latin typeface="Arabic Typesetting" pitchFamily="66" charset="-78"/>
                <a:cs typeface="Arabic Typesetting" pitchFamily="66" charset="-78"/>
              </a:rPr>
              <a:t>بالمتغيرات السيارة (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وهي التي تأخذ جميع القيم بين حدي التغير. كما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في الزمن ، والعمر لأنه يمكن أن يقاس بالثواني ،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أو درجة الحرارة،كمية الإمطار،.....76</a:t>
            </a:r>
          </a:p>
          <a:p>
            <a:pPr marL="742950" indent="-742950">
              <a:buFont typeface="+mj-cs"/>
              <a:buAutoNum type="arabic1Minus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المنفصلة :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وتعرف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بالمتغيرات الوثابة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وهي المتغيرات التي لا تمكنها طبيعتها من أن تأخذ جميع القيم بين حدي المتغير مثل عدد أفراد الأسرة،عدد غرف المسكن ،أو عدد العمال في مصنع....تأخذ أرقاماً صحيحة مثل (1،2،3....)</a:t>
            </a:r>
          </a:p>
          <a:p>
            <a:pPr marL="742950" indent="-742950">
              <a:buNone/>
            </a:pPr>
            <a:endParaRPr lang="ar-SA" sz="3600" b="1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142844" y="1214422"/>
            <a:ext cx="8501122" cy="392909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تصنف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الكمية بحسب أبعادها </a:t>
            </a:r>
            <a:r>
              <a:rPr lang="ar-SA" sz="36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الزمانية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والمكانية إلى مجموعتين رئيستين هما :</a:t>
            </a:r>
          </a:p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b="1" u="sng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الزمانية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وتشمل جميع البيانات التي تكون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منتظمة في إطار زماني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معين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كدرجات الحرارة خلال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فترة معينة ، أو كميات الأمطار الساقطة في موسم معين ، أو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مقدار إنتاج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البترول في بلد معين خلال فترة زمنية محددة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>
              <a:buNone/>
            </a:pPr>
            <a:r>
              <a:rPr lang="ar-SA" sz="36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المكانية :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وتشمل البيانات التي تكون </a:t>
            </a:r>
            <a:r>
              <a:rPr lang="ar-SA" sz="36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منتظمة في إطار مكاني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معين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بحيث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لا يمكن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فهمها وتفسيرها إلا في حدود ذلك الإطار ،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28596" y="642918"/>
            <a:ext cx="8072494" cy="550072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وتأخذ البيانات المكانية ثلاثة أشكال وهي :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النقطية 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والتي تمثل مواقع الظاهرات الجغرافية على الخرائط مثال : موقع مدينة أو بئر أو مصنع أو محطة بترول.</a:t>
            </a:r>
          </a:p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36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الخطية :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وهي البيانات التي تأخذ شكل الخط على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الخرائط مثل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خطوط شبكات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المواصلات ، الأنهار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>
              <a:buNone/>
            </a:pPr>
            <a:r>
              <a:rPr lang="ar-SA" sz="36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المساحية :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وهي البيانات المرتبطة بمساحات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الظاهرات المكانية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مثل :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الأقاليم الزراعية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، والمناطق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العمرانية </a:t>
            </a:r>
            <a:r>
              <a:rPr lang="ar-SA" sz="3600" b="1" dirty="0">
                <a:latin typeface="Arabic Typesetting" pitchFamily="66" charset="-78"/>
                <a:cs typeface="Arabic Typesetting" pitchFamily="66" charset="-78"/>
              </a:rPr>
              <a:t>، والوحدات الإدارية .</a:t>
            </a:r>
            <a:endParaRPr lang="ar-SA" sz="3600" b="1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500042"/>
            <a:ext cx="8329642" cy="59293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جدولة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البيانات:</a:t>
            </a:r>
            <a:endParaRPr lang="ar-SA" sz="36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من الطبيعي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أنه لا توجد طريقة واحدة لتقسيم البيانات إلى مجموعات متدرجة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وتصنيفها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وعملية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تحديد عدد الفئات وطول كل منها يتوقف على الهدف الذي يرمي إليه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الباحث من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هذا التصنيف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، 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والطريقة المتبعة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هي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طرح أصغر قيمة من أكبر قيمة في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البيانات المراد تلخيصها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فنحصل على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ما يسمى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بالمدى المطلق للبيانات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 ثم نقسمه 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إلى 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عدد مناسب 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من الفئات آخذين بالاعتبار </a:t>
            </a:r>
            <a:r>
              <a:rPr lang="ar-SA" sz="3600" u="sng" dirty="0" err="1" smtClean="0">
                <a:latin typeface="Arabic Typesetting" pitchFamily="66" charset="-78"/>
                <a:cs typeface="Arabic Typesetting" pitchFamily="66" charset="-78"/>
              </a:rPr>
              <a:t>مايلي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إلا يكون طول الفئة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كبيراً وبالتالي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عدد الفئات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صغيراً فتضيع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الظاهرة المدروسة.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إلا يكون طول الفئة صغيراً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وبالتالي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عدد الفئات كبيراً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فينتفي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الهدف من تلخيص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البيانات في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فئات .</a:t>
            </a:r>
            <a:endParaRPr lang="ar-SA" sz="3600" b="1" u="sng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329642" cy="52530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إن عدد الفئات يتوقف على عدة عوامل أهمها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المدى المطلق للظاهرة المدروسة ، أي الفرق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بين أصغر القيم وأكبرها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؛ فكلما اتسع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مدى التغير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كلما احتاج إلى عدد أكبر من الفئات 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عدد التكرارات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كلما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زاد عدد التكرارات كلما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احتجنا إلى فئات أكثر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اختلاف القيم عن بعضها : فإذا كانت المفردات متقاربة فيما بينها احتاجت إلى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عدد أقل من الفئات والعكس صحيح.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642918"/>
            <a:ext cx="8329642" cy="56816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sz="4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تبويب البيانات في </a:t>
            </a:r>
            <a:r>
              <a:rPr lang="ar-SA" sz="4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جداول:</a:t>
            </a:r>
            <a:endParaRPr lang="ar-SA" sz="4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4600" b="1" dirty="0" smtClean="0">
                <a:latin typeface="Arabic Typesetting" pitchFamily="66" charset="-78"/>
                <a:cs typeface="Arabic Typesetting" pitchFamily="66" charset="-78"/>
              </a:rPr>
              <a:t>الهدف من تبويب البيانات هو إعطاء صورة سهلة وواضحة للظاهرة المدروسة </a:t>
            </a: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،</a:t>
            </a:r>
          </a:p>
          <a:p>
            <a:pPr>
              <a:buNone/>
            </a:pP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ومعنى </a:t>
            </a:r>
            <a:r>
              <a:rPr lang="ar-SA" sz="4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الجدول</a:t>
            </a: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 أننا نسعى لوضع كل المفردات التي لدينا </a:t>
            </a: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معاً في </a:t>
            </a: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نظام مختصر يتناسب</a:t>
            </a:r>
          </a:p>
          <a:p>
            <a:pPr>
              <a:buNone/>
            </a:pP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مع إمكانيات الباحث الزمنية والمالية والفنية</a:t>
            </a:r>
            <a:r>
              <a:rPr lang="ar-SA" sz="46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طريقة تصنيف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البيانات الواردة في جدول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كمية الأمطار الساقطة على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مدينة ما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خلال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100 يوماً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تتبع الخطوات التالية </a:t>
            </a:r>
            <a:r>
              <a:rPr lang="ar-SA" sz="51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:74</a:t>
            </a:r>
            <a:endParaRPr lang="ar-SA" sz="51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914400" indent="-914400">
              <a:buNone/>
            </a:pPr>
            <a:r>
              <a:rPr lang="ar-SA" sz="5100" b="1" dirty="0" smtClean="0">
                <a:latin typeface="Arabic Typesetting" pitchFamily="66" charset="-78"/>
                <a:cs typeface="Arabic Typesetting" pitchFamily="66" charset="-78"/>
              </a:rPr>
              <a:t>1-ترتب </a:t>
            </a:r>
            <a:r>
              <a:rPr lang="ar-SA" sz="5100" b="1" dirty="0" smtClean="0">
                <a:latin typeface="Arabic Typesetting" pitchFamily="66" charset="-78"/>
                <a:cs typeface="Arabic Typesetting" pitchFamily="66" charset="-78"/>
              </a:rPr>
              <a:t>البيانات </a:t>
            </a:r>
            <a:r>
              <a:rPr lang="ar-SA" sz="5100" b="1" dirty="0" smtClean="0">
                <a:latin typeface="Arabic Typesetting" pitchFamily="66" charset="-78"/>
                <a:cs typeface="Arabic Typesetting" pitchFamily="66" charset="-78"/>
              </a:rPr>
              <a:t>ترتيباً تصاعدياً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ويحسب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المدى وهو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85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- 20 =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65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ملم</a:t>
            </a:r>
          </a:p>
          <a:p>
            <a:pPr>
              <a:buNone/>
            </a:pP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2-نختار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طولا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مناسباً للفئة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وليكن </a:t>
            </a:r>
            <a:r>
              <a:rPr lang="ar-SA" sz="5100" b="1" dirty="0" smtClean="0">
                <a:latin typeface="Arabic Typesetting" pitchFamily="66" charset="-78"/>
                <a:cs typeface="Arabic Typesetting" pitchFamily="66" charset="-78"/>
              </a:rPr>
              <a:t>10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 .</a:t>
            </a:r>
          </a:p>
          <a:p>
            <a:pPr>
              <a:buNone/>
            </a:pP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3- بقسمة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المدى المطلق على طول الفئة نحصل على عدد الفئات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التي يشملها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الجدول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10/65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=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7 فئات</a:t>
            </a:r>
            <a:endParaRPr lang="ar-SA" sz="51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642918"/>
            <a:ext cx="8329642" cy="56816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ويمكن كتابة الفئات بعدة صور منها :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20 - 30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30 - 40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40 - 50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50 - 60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60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– 70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70-  80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80 - 90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إلا أن هذه الطريقة معيبة إذا كانت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قراءة قيمتها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30 ملم ؛ فهذه قد تدخل بالفئة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الأولى والفئة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الثانية ،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وتلافياً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للبس لا تستخدم هذه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الطريقة.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وتصوب إلى الطريقة التالية :</a:t>
            </a:r>
            <a:endParaRPr lang="ar-SA" sz="51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428604"/>
            <a:ext cx="8329642" cy="58959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20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- 29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30 - 39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40 - 49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50 - 59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60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– 69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70 -67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80 -89</a:t>
            </a:r>
            <a:endParaRPr lang="ar-SA" sz="3600" b="1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428604"/>
            <a:ext cx="8329642" cy="58959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وهذه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الصورة قد تكون صحيحة وقد تكون معيبة إذا كانت الظاهرة المدروسة ممكن أن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تأخذ قيماً كسرية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وبالتالي تصوب إلى الطريقة التالية:</a:t>
            </a:r>
          </a:p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20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-</a:t>
            </a:r>
          </a:p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30 –</a:t>
            </a:r>
          </a:p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40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–</a:t>
            </a:r>
          </a:p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50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–</a:t>
            </a:r>
          </a:p>
          <a:p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 60-</a:t>
            </a:r>
          </a:p>
          <a:p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70 –</a:t>
            </a:r>
          </a:p>
          <a:p>
            <a:r>
              <a:rPr lang="ar-SA" sz="32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80 –</a:t>
            </a:r>
          </a:p>
          <a:p>
            <a:pPr>
              <a:buNone/>
            </a:pPr>
            <a:endParaRPr lang="ar-SA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428604"/>
            <a:ext cx="8329642" cy="58959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تفريغ البيانات في جداول :</a:t>
            </a:r>
          </a:p>
          <a:p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نرسم جدولا </a:t>
            </a:r>
            <a:r>
              <a:rPr lang="ar-SA" sz="3600" b="1" dirty="0" err="1" smtClean="0">
                <a:latin typeface="Arabic Typesetting" pitchFamily="66" charset="-78"/>
                <a:cs typeface="Arabic Typesetting" pitchFamily="66" charset="-78"/>
              </a:rPr>
              <a:t>تفريغياً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 مكوناً من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ثلاثة أعمدة : الأول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يضم الفئات المختلفة حسب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ترتيبها التصاعدي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، والثاني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يحتوي على علامات التفريغ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، والثالث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يشتمل على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التكرارات على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النحو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التالي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>
              <a:buNone/>
            </a:pPr>
            <a:endParaRPr lang="ar-SA" sz="36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714620"/>
            <a:ext cx="650085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364</TotalTime>
  <Words>1125</Words>
  <Application>Microsoft Office PowerPoint</Application>
  <PresentationFormat>عرض على الشاشة (3:4)‏</PresentationFormat>
  <Paragraphs>107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3</vt:i4>
      </vt:variant>
      <vt:variant>
        <vt:lpstr>عناوين الشرائح</vt:lpstr>
      </vt:variant>
      <vt:variant>
        <vt:i4>20</vt:i4>
      </vt:variant>
    </vt:vector>
  </HeadingPairs>
  <TitlesOfParts>
    <vt:vector size="23" baseType="lpstr">
      <vt:lpstr>مدني</vt:lpstr>
      <vt:lpstr>موازنة</vt:lpstr>
      <vt:lpstr>سمة Office</vt:lpstr>
      <vt:lpstr>الشريحة 1</vt:lpstr>
      <vt:lpstr>تبويب البيانات الجغرافية</vt:lpstr>
      <vt:lpstr>تبويب البيانات الجغرافية</vt:lpstr>
      <vt:lpstr>الشريحة 4</vt:lpstr>
      <vt:lpstr>سكان إمارة مكة المكرمة للعمر 12 سنة فأكثر موزعين حسب الجنس والحالة الزواجية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pttc</cp:lastModifiedBy>
  <cp:revision>76</cp:revision>
  <dcterms:created xsi:type="dcterms:W3CDTF">2011-09-25T18:43:07Z</dcterms:created>
  <dcterms:modified xsi:type="dcterms:W3CDTF">2013-03-03T23:22:41Z</dcterms:modified>
</cp:coreProperties>
</file>