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9" r:id="rId1"/>
  </p:sldMasterIdLst>
  <p:sldIdLst>
    <p:sldId id="257" r:id="rId2"/>
    <p:sldId id="258" r:id="rId3"/>
    <p:sldId id="277" r:id="rId4"/>
    <p:sldId id="270" r:id="rId5"/>
    <p:sldId id="273" r:id="rId6"/>
    <p:sldId id="275" r:id="rId7"/>
    <p:sldId id="282" r:id="rId8"/>
    <p:sldId id="283" r:id="rId9"/>
    <p:sldId id="276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 autoAdjust="0"/>
    <p:restoredTop sz="94681" autoAdjust="0"/>
  </p:normalViewPr>
  <p:slideViewPr>
    <p:cSldViewPr>
      <p:cViewPr varScale="1">
        <p:scale>
          <a:sx n="87" d="100"/>
          <a:sy n="87" d="100"/>
        </p:scale>
        <p:origin x="-84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29/04/1434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شكل بيضاوي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29/04/1434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مستطيل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29/04/1434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FC53A1C-7B55-4D62-B71C-DC06FF220E21}" type="datetimeFigureOut">
              <a:rPr lang="ar-SA" smtClean="0"/>
              <a:pPr/>
              <a:t>29/04/1434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عنصر نائب للمحتوى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محتوى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29/04/1434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عنصر نائب للمحتوى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محتوى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شكل بيضاوي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شكل بيضاوي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وان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29/04/1434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مستطيل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مستطيل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29/04/1434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ستطيل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عنصر نائب للمحتوى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29/04/1434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رابط مستقيم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شكل بيضاوي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FC53A1C-7B55-4D62-B71C-DC06FF220E21}" type="datetimeFigureOut">
              <a:rPr lang="ar-SA" smtClean="0"/>
              <a:pPr/>
              <a:t>29/04/1434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29/04/1434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29/04/1434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FC53A1C-7B55-4D62-B71C-DC06FF220E21}" type="datetimeFigureOut">
              <a:rPr lang="ar-SA" smtClean="0"/>
              <a:pPr/>
              <a:t>29/04/1434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1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rtl="1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rtl="1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عنصر نائب للصورة 6" descr="ت.bmp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 rot="420000">
            <a:off x="5228053" y="964646"/>
            <a:ext cx="3227372" cy="34425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مستطيل 8"/>
          <p:cNvSpPr/>
          <p:nvPr/>
        </p:nvSpPr>
        <p:spPr>
          <a:xfrm>
            <a:off x="500034" y="642918"/>
            <a:ext cx="4572032" cy="25853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atin typeface="AGA Arabesque" pitchFamily="2" charset="2"/>
              </a:rPr>
              <a:t>إدخال البيانات وتطبيقاتها </a:t>
            </a:r>
            <a:r>
              <a:rPr lang="ar-SA" sz="5400" b="1" dirty="0" smtClean="0">
                <a:latin typeface="AGA Arabesque" pitchFamily="2" charset="2"/>
              </a:rPr>
              <a:t>باستخدام الحاسب </a:t>
            </a:r>
            <a:r>
              <a:rPr lang="ar-SA" sz="5400" b="1" dirty="0" smtClean="0">
                <a:latin typeface="AGA Arabesque" pitchFamily="2" charset="2"/>
              </a:rPr>
              <a:t>الآلي</a:t>
            </a:r>
            <a:endParaRPr lang="ar-SA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GA Arabesque" pitchFamily="2" charset="2"/>
              <a:cs typeface="Diwani Letter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785786" y="3786190"/>
            <a:ext cx="1928826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doni MT Black" pitchFamily="18" charset="0"/>
              </a:rPr>
              <a:t>المحاضرة </a:t>
            </a:r>
            <a:r>
              <a:rPr lang="ar-S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doni MT Black" pitchFamily="18" charset="0"/>
              </a:rPr>
              <a:t>الخامسة</a:t>
            </a:r>
            <a:endParaRPr lang="en-US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Bodoni MT Black" pitchFamily="18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chemeClr val="tx1"/>
                </a:solidFill>
              </a:rPr>
              <a:t>إدخال البيانات باستخدام الحاسب الآلي</a:t>
            </a:r>
            <a:endParaRPr lang="ar-SA" sz="3600" dirty="0" smtClean="0">
              <a:solidFill>
                <a:schemeClr val="tx1"/>
              </a:solidFill>
              <a:cs typeface="Diwani Letter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8229600" cy="489586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يستخدم الحاسب الآلي في </a:t>
            </a:r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الجغرافيا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 للمساعدة </a:t>
            </a:r>
            <a:r>
              <a:rPr lang="ar-SA" sz="40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والإسراع في </a:t>
            </a:r>
            <a:r>
              <a:rPr lang="ar-SA" sz="40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عملية </a:t>
            </a:r>
            <a:r>
              <a:rPr lang="ar-SA" sz="40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إدخال البيانات الجغرافية </a:t>
            </a:r>
            <a:r>
              <a:rPr lang="ar-SA" sz="40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، وتبويبها ، وتحليلها للوصول إلى نتائج دقيقة وسريعة .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وفيما يلي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سيتم التعامل مع الحاسب الآلي في عملية إدخال البيانات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الجغرافية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،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وعمل بعض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التطبيقات الحسابية والتي تعد شائعة الاستخدام في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الدراسات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بجميع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فروع الجغرافيا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بغض النظر عن التخصص طبيعي أم بشري .</a:t>
            </a:r>
            <a:endParaRPr lang="ar-SA" sz="4000" dirty="0" smtClean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</a:rPr>
              <a:t>برنامج</a:t>
            </a:r>
            <a:r>
              <a:rPr lang="ar-SA" sz="3600" b="1" dirty="0" smtClean="0">
                <a:solidFill>
                  <a:srgbClr val="FF0000"/>
                </a:solidFill>
                <a:cs typeface="Diwani Letter" pitchFamily="2" charset="-78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cs typeface="Diwani Letter" pitchFamily="2" charset="-78"/>
              </a:rPr>
              <a:t>SPSS</a:t>
            </a:r>
            <a:endParaRPr lang="ar-SA" sz="3600" b="1" dirty="0" smtClean="0">
              <a:solidFill>
                <a:srgbClr val="FF0000"/>
              </a:solidFill>
              <a:cs typeface="Diwani Letter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14282" y="1000108"/>
            <a:ext cx="8472518" cy="54292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742950" indent="-742950"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لعل من أفضل البرامج المستخدمة لمعالجة البيانات الإحصائية هو –برنامج الحزمة الإحصائية للعلوم الاجتماعية (</a:t>
            </a:r>
            <a:r>
              <a:rPr lang="en-US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SPSS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)،الذي يحوي على العديد من المميزات الخاصة بإدخال البيانات وتخزينها ومعالجتها إحصائياً،وعمل التحليلات المناسبة،وإظهار الأشكال البيانية المختلفة.</a:t>
            </a:r>
          </a:p>
          <a:p>
            <a:pPr marL="742950" indent="-742950">
              <a:buNone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طريقة تخزين البيانات في برنامج </a:t>
            </a:r>
            <a:r>
              <a:rPr lang="en-US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SPSS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يتم تخزينها في ملفات خاصة: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تعرف بملفات البيانات(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Data Files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)وتكون البيانات على هيئة مشاهدات ومتغيرات،ونهاية امتداد الملف (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SAV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)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ملفات المخرجات(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Output Files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)تحتوي على المخرجات النهائية(النتائج)،ونهاية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امتداد الملف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(</a:t>
            </a:r>
            <a:r>
              <a:rPr lang="en-US" sz="3600" dirty="0" err="1" smtClean="0">
                <a:latin typeface="Arabic Typesetting" pitchFamily="66" charset="-78"/>
                <a:cs typeface="Arabic Typesetting" pitchFamily="66" charset="-78"/>
              </a:rPr>
              <a:t>spo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)</a:t>
            </a: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42844" y="785794"/>
            <a:ext cx="8858312" cy="5786478"/>
          </a:xfrm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تشغيل البرنامج</a:t>
            </a: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يعمل في بيئة النوافذ،ويتم تشغيله باختيار الأمر 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START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من اللائحة الرئيسة،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PROGRAMS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(برامج)،وبعد ذلك نحدد البرنامج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يتم أدخل البيانات إلى برنامج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(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SPSS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)من خلال اللوحة الأولى في البرنامج،وتعرف باسم لوحة البيانات.</a:t>
            </a:r>
          </a:p>
          <a:p>
            <a:pPr marL="742950" indent="-742950">
              <a:buNone/>
            </a:pP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None/>
            </a:pPr>
            <a:r>
              <a:rPr lang="ar-SA" sz="1800" dirty="0" smtClean="0"/>
              <a:t>              </a:t>
            </a:r>
            <a:r>
              <a:rPr lang="ar-SA" sz="1800" b="1" dirty="0" smtClean="0"/>
              <a:t>لائحة الأوامر</a:t>
            </a:r>
            <a:endParaRPr lang="ar-SA" sz="1800" b="1" dirty="0" smtClean="0"/>
          </a:p>
          <a:p>
            <a:pPr marL="742950" indent="-742950">
              <a:buNone/>
            </a:pP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endParaRPr lang="ar-SA" sz="3600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Arabic Typesetting" pitchFamily="66" charset="-78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071810"/>
            <a:ext cx="4581525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رابط كسهم مستقيم 5"/>
          <p:cNvCxnSpPr/>
          <p:nvPr/>
        </p:nvCxnSpPr>
        <p:spPr>
          <a:xfrm rot="10800000" flipV="1">
            <a:off x="3857620" y="4643446"/>
            <a:ext cx="2357454" cy="21431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ستطيل 6"/>
          <p:cNvSpPr/>
          <p:nvPr/>
        </p:nvSpPr>
        <p:spPr>
          <a:xfrm>
            <a:off x="6286512" y="4500570"/>
            <a:ext cx="1596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البيانات-المشاهدات</a:t>
            </a:r>
            <a:endParaRPr lang="ar-SA" dirty="0"/>
          </a:p>
        </p:txBody>
      </p:sp>
      <p:cxnSp>
        <p:nvCxnSpPr>
          <p:cNvPr id="9" name="رابط كسهم مستقيم 8"/>
          <p:cNvCxnSpPr/>
          <p:nvPr/>
        </p:nvCxnSpPr>
        <p:spPr>
          <a:xfrm>
            <a:off x="2571736" y="3357562"/>
            <a:ext cx="4714908" cy="428628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V="1">
            <a:off x="1785918" y="6072206"/>
            <a:ext cx="4286280" cy="71438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>
            <a:off x="1000100" y="6215082"/>
            <a:ext cx="5000660" cy="71438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مستطيل 15"/>
          <p:cNvSpPr/>
          <p:nvPr/>
        </p:nvSpPr>
        <p:spPr>
          <a:xfrm>
            <a:off x="5857884" y="5857892"/>
            <a:ext cx="1500198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تعريف المتغيرات</a:t>
            </a:r>
            <a:endParaRPr lang="ar-SA" sz="2400" b="1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7" grpId="0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142844" y="500042"/>
            <a:ext cx="8858312" cy="592935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جدولة </a:t>
            </a:r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البيانات بالحاسوب:</a:t>
            </a:r>
            <a:endParaRPr lang="ar-SA" sz="36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قدمت أجهزة الحاسوب تسهيلات كثيرة في مجال إدخال البيانات وجدولتها،ويمكن استخدام برنامج(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SPSS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)لإعداد الجداول التكرارية بأنواعها المختلفة.</a:t>
            </a:r>
          </a:p>
          <a:p>
            <a:pPr>
              <a:buNone/>
            </a:pPr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نطبق على المثال رقم(3-2)لإنشاء جدول تكراري،الخطوات كالتالي: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ندخل 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بيانات الجدول في ورقة العمل للبرنامج،ويتم تخزينها في ملف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خاص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،ويتكون من متغير واحد هو (المطر).ويسمى الملف بالجدول التكراري.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من شريط القوائم نختار أمر </a:t>
            </a: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التحويل(</a:t>
            </a:r>
            <a:r>
              <a:rPr lang="en-US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Transform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)لتحويل المشاهدات الكمية للمتغير(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Rain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)إلى مشاهدات رمزية،تمثل أرقام الفئات التي تنتمي إليها.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من أمر </a:t>
            </a:r>
            <a:r>
              <a:rPr lang="en-US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Transform</a:t>
            </a: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نختار </a:t>
            </a:r>
            <a:r>
              <a:rPr lang="en-US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Recode </a:t>
            </a: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-----</a:t>
            </a:r>
            <a:r>
              <a:rPr lang="en-US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Into Different Variables</a:t>
            </a:r>
            <a:endParaRPr lang="ar-SA" sz="3600" b="1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357158" y="1071546"/>
            <a:ext cx="8329642" cy="525305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742950" indent="-742950">
              <a:buNone/>
            </a:pPr>
            <a:r>
              <a:rPr lang="en-US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Recode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/عملية الترميز،أي إعطاء قيم رمزية بديلة لقيم المشاهدات،</a:t>
            </a:r>
          </a:p>
          <a:p>
            <a:pPr marL="742950" indent="-742950">
              <a:buNone/>
            </a:pP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Into 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Different 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Variables  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نختار هذا الخيار بهدف المحافظة على المشاهدات الأصلية،ونسمي المتغير الجديد (</a:t>
            </a:r>
            <a:r>
              <a:rPr lang="en-US" sz="3600" b="1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Nimber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)</a:t>
            </a:r>
          </a:p>
          <a:p>
            <a:pPr marL="742950" indent="-742950">
              <a:buNone/>
            </a:pP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ننقل المتغير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Rain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)إلى 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مربع</a:t>
            </a:r>
          </a:p>
          <a:p>
            <a:pPr marL="742950" indent="-742950">
              <a:buNone/>
            </a:pP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214686"/>
            <a:ext cx="27717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رابط كسهم مستقيم 6"/>
          <p:cNvCxnSpPr/>
          <p:nvPr/>
        </p:nvCxnSpPr>
        <p:spPr>
          <a:xfrm flipV="1">
            <a:off x="1928794" y="3357562"/>
            <a:ext cx="3929090" cy="71438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4643446"/>
            <a:ext cx="20002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رابط كسهم مستقيم 9"/>
          <p:cNvCxnSpPr/>
          <p:nvPr/>
        </p:nvCxnSpPr>
        <p:spPr>
          <a:xfrm rot="16200000" flipV="1">
            <a:off x="3214678" y="3857628"/>
            <a:ext cx="2643206" cy="35719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357158" y="642918"/>
            <a:ext cx="8329642" cy="5681682"/>
          </a:xfr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ننقر بفأرة الحاسوب على مفتاح</a:t>
            </a:r>
          </a:p>
          <a:p>
            <a:pPr>
              <a:buNone/>
            </a:pP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فتظهر شاشة جديدة بعنوان</a:t>
            </a:r>
            <a:endParaRPr lang="ar-SA" sz="36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857232"/>
            <a:ext cx="36195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رابط كسهم مستقيم 6"/>
          <p:cNvCxnSpPr/>
          <p:nvPr/>
        </p:nvCxnSpPr>
        <p:spPr>
          <a:xfrm rot="10800000" flipV="1">
            <a:off x="1928794" y="1000108"/>
            <a:ext cx="3714776" cy="714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143116"/>
            <a:ext cx="6010275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رابط كسهم مستقيم 9"/>
          <p:cNvCxnSpPr/>
          <p:nvPr/>
        </p:nvCxnSpPr>
        <p:spPr>
          <a:xfrm rot="10800000" flipV="1">
            <a:off x="3714744" y="1643050"/>
            <a:ext cx="2071702" cy="6429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357158" y="642918"/>
            <a:ext cx="8329642" cy="5681682"/>
          </a:xfr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نعود إلى شريط القوائم ونختار الأمر </a:t>
            </a:r>
          </a:p>
          <a:p>
            <a:pPr>
              <a:buNone/>
            </a:pPr>
            <a:r>
              <a:rPr lang="ar-SA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ننقل المتغير الجديد ونضغط على أمر </a:t>
            </a:r>
            <a:r>
              <a:rPr lang="en-US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Ok</a:t>
            </a:r>
            <a:endParaRPr lang="ar-SA" sz="36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cxnSp>
        <p:nvCxnSpPr>
          <p:cNvPr id="10" name="رابط كسهم مستقيم 9"/>
          <p:cNvCxnSpPr/>
          <p:nvPr/>
        </p:nvCxnSpPr>
        <p:spPr>
          <a:xfrm rot="10800000" flipV="1">
            <a:off x="3929058" y="1643050"/>
            <a:ext cx="1857388" cy="12858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14356"/>
            <a:ext cx="37242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رابط كسهم مستقيم 6"/>
          <p:cNvCxnSpPr/>
          <p:nvPr/>
        </p:nvCxnSpPr>
        <p:spPr>
          <a:xfrm rot="10800000" flipV="1">
            <a:off x="3857620" y="1000108"/>
            <a:ext cx="857256" cy="21431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928934"/>
            <a:ext cx="5210175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 rot="19815545">
            <a:off x="1500166" y="2428868"/>
            <a:ext cx="5429288" cy="171451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ar-SA" sz="36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ctr">
              <a:buNone/>
            </a:pPr>
            <a:r>
              <a:rPr lang="ar-SA" sz="5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انتهت المحاضرة</a:t>
            </a:r>
            <a:endParaRPr lang="ar-SA" sz="5200" b="1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دني">
  <a:themeElements>
    <a:clrScheme name="مدني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مدني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دني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462</TotalTime>
  <Words>336</Words>
  <Application>Microsoft Office PowerPoint</Application>
  <PresentationFormat>عرض على الشاشة (3:4)‏</PresentationFormat>
  <Paragraphs>31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مدني</vt:lpstr>
      <vt:lpstr>الشريحة 1</vt:lpstr>
      <vt:lpstr>إدخال البيانات باستخدام الحاسب الآلي</vt:lpstr>
      <vt:lpstr>برنامج SPSS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الكشوف الجغرافية  وأثرها في نمو المعرفة الجغرافية</dc:title>
  <dc:creator>pttc</dc:creator>
  <cp:lastModifiedBy>pttc</cp:lastModifiedBy>
  <cp:revision>90</cp:revision>
  <dcterms:created xsi:type="dcterms:W3CDTF">2011-09-25T18:43:07Z</dcterms:created>
  <dcterms:modified xsi:type="dcterms:W3CDTF">2013-03-11T00:23:29Z</dcterms:modified>
</cp:coreProperties>
</file>