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9" r:id="rId1"/>
  </p:sldMasterIdLst>
  <p:sldIdLst>
    <p:sldId id="257" r:id="rId2"/>
    <p:sldId id="258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85" r:id="rId14"/>
    <p:sldId id="297" r:id="rId15"/>
    <p:sldId id="276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 autoAdjust="0"/>
    <p:restoredTop sz="94681" autoAdjust="0"/>
  </p:normalViewPr>
  <p:slideViewPr>
    <p:cSldViewPr>
      <p:cViewPr varScale="1">
        <p:scale>
          <a:sx n="104" d="100"/>
          <a:sy n="104" d="100"/>
        </p:scale>
        <p:origin x="-174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FC53A1C-7B55-4D62-B71C-DC06FF220E21}" type="datetimeFigureOut">
              <a:rPr lang="ar-SA" smtClean="0"/>
              <a:pPr/>
              <a:t>22/05/1434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7D6EA70-D4F5-48A8-BB4D-854D666774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صورة 6" descr="ت.bmp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 rot="420000">
            <a:off x="5228053" y="964646"/>
            <a:ext cx="3227372" cy="3442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مستطيل 8"/>
          <p:cNvSpPr/>
          <p:nvPr/>
        </p:nvSpPr>
        <p:spPr>
          <a:xfrm>
            <a:off x="500034" y="642918"/>
            <a:ext cx="457203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 smtClean="0"/>
              <a:t>مقاييس النزعة المركزية والتشتت</a:t>
            </a:r>
            <a:endParaRPr lang="ar-SA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GA Arabesque" pitchFamily="2" charset="2"/>
              <a:cs typeface="Diwani Letter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785786" y="3786190"/>
            <a:ext cx="192882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المحاضرة السابعة</a:t>
            </a:r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odoni MT Black" pitchFamily="18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مقاييس النزعة المركزية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8229600" cy="489586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تم استخدام الجداول الإحصائية بهدف تلخيص وعرض البيانات الإحصائية عن الظواهر المختلفة،وبتالي يتم تلخيص هذه البيانات بصورة رقمية عن طريق استخدام مقاييس النزعة المركزية والتشتت.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مقاييس النزعة المركزية أو المتوسطات شائعة الاستعمال بين الناس وينظر إليها على أنها قيم تعبر عن سلوك الصفات المختلفة.</a:t>
            </a: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فالنزعة المركزية: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عبارة عن عدد كبير من المفردات يميل إلى التجمع حول قيمة متوسطة معينة،ويقل عدد المفردات تدريجياً كلما بعدنا عن هذه القيمة المتوسطة التي تمثل مركز التوزيع.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مقاييس النزعة المركزية والتشتت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29600" cy="53244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عند استخدام لفظ متوسطات لأي ظاهرة ،فنعني بذلك عدة مقاييس لتقدير القيمة الوسطى لمجموعة البيانات.</a:t>
            </a:r>
          </a:p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أما مقاييس التشتت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/ معناه التباعد أو التفاوت والاختلاف بين مفردات الظاهرة المدروسة وهو مقياس لمقدار التجانس.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يستخدم الإحصائيون مصطلح(التشتت)للتعبير عن درجة تبعثر البيانات أو انتشارها حول متوسطها الحسابي أو حول الوسيط.وهو نقيض للنزعة المركزية.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أن تساوي المتوسطات في الظواهر المدروسة يخفى وراءه اختلافات كبيرة في شكل التوزيع .مما يجعل الاعتماد على المتوسطات مضللاً في كثير من الأحيان.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لذ يتم البحث عن مقاييس تبين مدى تقارب أو تباعد الظواهر عن </a:t>
            </a:r>
            <a:r>
              <a:rPr lang="ar-SA" sz="3600" dirty="0" err="1" smtClean="0">
                <a:latin typeface="Arabic Typesetting" pitchFamily="66" charset="-78"/>
                <a:cs typeface="Arabic Typesetting" pitchFamily="66" charset="-78"/>
              </a:rPr>
              <a:t>متوسطاتها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tx1"/>
                </a:solidFill>
              </a:rPr>
              <a:t>مقاييس النزعة المركزية والتشتت</a:t>
            </a:r>
            <a:endParaRPr lang="ar-SA" sz="3600" dirty="0" smtClean="0">
              <a:solidFill>
                <a:schemeClr val="tx1"/>
              </a:solidFill>
              <a:cs typeface="Diwani Letter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29600" cy="53244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أهم هذه المقاييس: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مقاييس النزعة المركزية(الوسط الحسابي-الوسيط-المنوال)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                    مقاييس التشتت(المدى-الانحراف </a:t>
            </a:r>
            <a:r>
              <a:rPr lang="ar-SA" sz="3600" smtClean="0">
                <a:latin typeface="Arabic Typesetting" pitchFamily="66" charset="-78"/>
                <a:cs typeface="Arabic Typesetting" pitchFamily="66" charset="-78"/>
              </a:rPr>
              <a:t>المعياري-الانحراف المتوسط-التباين)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229600" cy="63579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مقاييس النزعة المركزية(الوسط الحسابي-الوسيط-المنوال):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المتوسط الحسابي: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يعتبر المتوسط الحسابي أكثر أنواع المتوسطات استعمالاً،وأسهلها فهماً بالنسبة لعامة الناس.</a:t>
            </a: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فهو عبارة عن مجموع قيم الظاهرة المدروسة مقسوماً على عددها.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مزايا: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لا يمكن إهمال أي قيمة من قيم الظاهرة المدروسة عند حسابه،إذ تدخل في حسابه جميع القيم.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أكثر المتوسطات استخداماً وأيسرها فهمهاً 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العيوب: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يتأثر بالقيم المتطرفة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لا يمكن إيجاده بالرسم</a:t>
            </a:r>
          </a:p>
          <a:p>
            <a:pPr marL="742950" indent="-742950">
              <a:buNone/>
            </a:pPr>
            <a:endParaRPr lang="ar-SA" sz="2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229600" cy="63579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الوسيط </a:t>
            </a:r>
            <a:r>
              <a:rPr lang="en-US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Median</a:t>
            </a:r>
            <a:endParaRPr lang="ar-SA" sz="32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هو القيمة الوسطى،بحيث أن عدد القيم قبلها يساوي عدد القيم بعدها،بعد ترتيب القيم تصاعدياً أو تنازلياً.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مزايا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تتوقف قيمته على موقعة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لا يتأثر بالقيم المتطرفة الشاذة وإنما بعدد القيم 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يمكن حسابه إذا كان التوزيع مفتوحاً من أحد طرفية أو كليهما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يمكن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الحصول علية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بالرسم</a:t>
            </a:r>
            <a:endParaRPr lang="ar-SA" sz="32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العيوب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لا يدخل في حسابه سوى قيمة واحدة أو قيمتين من المجموعة كلها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ليس له شيوع المتوسط الحسابي </a:t>
            </a:r>
            <a:r>
              <a:rPr lang="ar-SA" sz="32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نفسة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742950" indent="-742950">
              <a:buNone/>
            </a:pPr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None/>
            </a:pPr>
            <a:endParaRPr lang="ar-SA" sz="2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229600" cy="63579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المنوال </a:t>
            </a:r>
            <a:r>
              <a:rPr lang="en-US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Mode </a:t>
            </a:r>
            <a:endParaRPr lang="ar-SA" sz="32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هو القيمة الأكثر شيوعاً بين القيم،أي القيمة التي تتكرر أكثر من غيرها. 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مزايا: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يمكن إيجاده بسهولة سواء بالرسم أو بالطريقة الرياضية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لا يتأثر بالقيم المتطرفة كالمتوسط الحسابي</a:t>
            </a:r>
          </a:p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العيوب</a:t>
            </a:r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2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يصعب تقديره إذا زاد عدد القيم 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2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لا غبار عليه كمقياس من مقاييس الموضع إذا كان التوزيع الذي </a:t>
            </a:r>
            <a:r>
              <a:rPr lang="ar-SA" sz="28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يمثلة</a:t>
            </a:r>
            <a:r>
              <a:rPr lang="ar-SA" sz="28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المنوال متماثلاً.أما إذا كان التوزيع متماثلاً فإن قيمة المنوال تبدو بعيدة عن مركز التوزيع ويفقد المنوال بذلك جودته كأحد مقاييس الموقع</a:t>
            </a:r>
            <a:endParaRPr lang="ar-SA" sz="2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229600" cy="63579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مقاييس التشتت(المدى-الانحراف المعياري-الانحراف المتوسط-الانحراف المعياري) </a:t>
            </a:r>
          </a:p>
          <a:p>
            <a:pPr lvl="1"/>
            <a:r>
              <a:rPr lang="ar-SA" sz="32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المدى </a:t>
            </a: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: هو الفرق بين أكبر المشاهدات وأصغرها</a:t>
            </a:r>
          </a:p>
          <a:p>
            <a:pPr lvl="1"/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ويمكن حساب المدى من الجداول التكرارية(الفرق بين الحد الأعلى للفئة الأخيرة والحد الأدنى للفئة الأولى)</a:t>
            </a:r>
          </a:p>
          <a:p>
            <a:pPr lvl="1"/>
            <a:r>
              <a:rPr lang="ar-SA" sz="32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مميزات المدى:</a:t>
            </a:r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1- بساطته وسهولة فهمه.</a:t>
            </a:r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2- سهولة حسابه.</a:t>
            </a:r>
            <a: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3- إلا أن المدى رغم بساطته وسهولة فهمه ، فهو مقياس تقريبي غير دقيق للتشتت ، ولا يستعمل إلا في حالات محدودة.ويُستخدم في بعض فروع الجغرافية مثل الجغرافية المناخية</a:t>
            </a:r>
          </a:p>
          <a:p>
            <a:pPr lvl="1"/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229600" cy="63579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مقاييس التشتت(المدى-الانحراف المعياري-الانحراف المتوسط-الانحراف المعياري) </a:t>
            </a:r>
          </a:p>
          <a:p>
            <a:pPr lvl="1"/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عيوب المدى:</a:t>
            </a:r>
            <a: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1- بساطته المفرطة وتأثره الشديد بالقيم المتطرفة.</a:t>
            </a:r>
          </a:p>
          <a:p>
            <a:pPr lvl="1"/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2-لا يستخدم عند حسابه سوى قيمتين فقط،هما أكبر المشاهدات وأصغرها</a:t>
            </a:r>
          </a:p>
          <a:p>
            <a:pPr lvl="1"/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3- يستخدم بشكل خاص في الدراسات الجغرافية التي تتعلق بتقدير سهولة الوصول إلى مواقع محددة</a:t>
            </a:r>
            <a:endPara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229600" cy="63579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الانحراف المتوسط 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Mean Deviation </a:t>
            </a:r>
            <a: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يُعرف الانحراف المتوسط(</a:t>
            </a:r>
            <a:r>
              <a:rPr lang="en-US" sz="3600" dirty="0" err="1" smtClean="0">
                <a:latin typeface="Arabic Typesetting" pitchFamily="66" charset="-78"/>
                <a:cs typeface="Arabic Typesetting" pitchFamily="66" charset="-78"/>
              </a:rPr>
              <a:t>md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)بأنه(متوسط مجموع الانحرافات المطلقة عن المتوسط الحسابي).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يُعد الانحراف المتوسط من مقاييس التشتت الجيدة،إلا أنه يعاني من أوجه قصور مختلفة أهمها صعوبة استخدامه في عمليات إحصائية لاحقة خاصة في عمليات الاستنتاج الإحصائي.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ولذا فإن له تطبيقات كثيرة في الجغرافية خاصة عند معالجة البيانات المكانية </a:t>
            </a:r>
          </a:p>
          <a:p>
            <a:pPr lvl="1">
              <a:buNone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229600" cy="63579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التباين   </a:t>
            </a:r>
            <a:r>
              <a:rPr lang="en-US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Variance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 </a:t>
            </a:r>
            <a: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US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يعد مفهوم التباين من المفاهيم الجغرافية الرئيسة.أن مهمة الرئيسة(هي تقدير التباين وتفسيره).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ويعد من أهم مقاييس التشتت،خاصة وأنه يتأثر بتشتت المشاهدات جميعها دون استثناء.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يعرف(بأنه متوسط مجموع مربعات الانحرافات عن متوسط الحسابي).</a:t>
            </a:r>
          </a:p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والسبب في تربيع الانحرافات قبل استخدامها لحساب التباين (هو أن مجموع الانحرافات عن المتوسط الحسابي يساوى صفراً</a:t>
            </a:r>
          </a:p>
          <a:p>
            <a:pPr lvl="1">
              <a:buNone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42852"/>
            <a:ext cx="8229600" cy="63579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r-SA" sz="3600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(الانحراف المعياري) </a:t>
            </a:r>
            <a:r>
              <a:rPr lang="en-US" sz="3600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Standard Deviation </a:t>
            </a:r>
            <a:endParaRPr lang="ar-SA" sz="3600" u="sng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يستخدم لتفادي العيوب التي يعاني منها التباين، هو عبارة عن الجذر </a:t>
            </a:r>
            <a:r>
              <a:rPr lang="ar-SA" sz="3200" dirty="0" err="1" smtClean="0">
                <a:latin typeface="Arabic Typesetting" pitchFamily="66" charset="-78"/>
                <a:cs typeface="Arabic Typesetting" pitchFamily="66" charset="-78"/>
              </a:rPr>
              <a:t>التربيعي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للتباين.</a:t>
            </a:r>
          </a:p>
          <a:p>
            <a:pPr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مزايا وعيوب 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يعد من أدق مقاييس التشتت،وله استخدامات إحصائية كثيرة.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في البيانات المبوبة نجد أن افتراض كل القيم متركزة في منتصف الفئة أمر لا يخلو من الخطأ.....198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لا يصلح في حالة الجداول المفتوحة وغير المحدودة،وفي هذه الحالة يفضل استخدام الانحراف الربيعي.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يرتبط كثيراً بالمتوسط الحسابي ،فكلما كان المتوسط الحسابي كبيراً كلما ازداد الانحراف المعياري حتى لو لم يكن انتشار المشاهدات كبيراً....198</a:t>
            </a:r>
          </a:p>
          <a:p>
            <a:pPr marL="742950" indent="-742950">
              <a:buFont typeface="+mj-lt"/>
              <a:buAutoNum type="arabicPeriod"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حساب مقاييس النزعة المركزية والتشتت باستخدام الحاسوب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14282" y="1000108"/>
            <a:ext cx="8472518" cy="54292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تستخدم في استخراج مقاييس النزعة المركزية والتشتت عن طريق الحاسوب البرنامج </a:t>
            </a:r>
            <a:r>
              <a:rPr lang="en-US" sz="3600" dirty="0" err="1" smtClean="0">
                <a:latin typeface="Arabic Typesetting" pitchFamily="66" charset="-78"/>
                <a:cs typeface="Arabic Typesetting" pitchFamily="66" charset="-78"/>
              </a:rPr>
              <a:t>Spss</a:t>
            </a:r>
            <a:endParaRPr lang="ar-SA" sz="3600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خطوات حساب المقاييس باستخدام برنامج </a:t>
            </a:r>
            <a:r>
              <a:rPr lang="en-US" sz="3600" b="1" u="sng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Spss</a:t>
            </a:r>
            <a:r>
              <a:rPr lang="ar-SA" sz="36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</a:p>
          <a:p>
            <a:pPr>
              <a:buNone/>
            </a:pP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نتبع الخطوات التالية:</a:t>
            </a:r>
          </a:p>
          <a:p>
            <a:pPr>
              <a:buNone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1- طلب ملف البيانات المخزنة –أو إدخال بيانات جديدة</a:t>
            </a:r>
          </a:p>
          <a:p>
            <a:pPr>
              <a:buNone/>
            </a:pPr>
            <a:r>
              <a:rPr lang="ar-SA" sz="3600" b="1" dirty="0" smtClean="0">
                <a:latin typeface="Arabic Typesetting" pitchFamily="66" charset="-78"/>
                <a:cs typeface="Arabic Typesetting" pitchFamily="66" charset="-78"/>
              </a:rPr>
              <a:t>2-نختار(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قائمة التحليل </a:t>
            </a:r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Analyze Menu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)</a:t>
            </a:r>
          </a:p>
          <a:p>
            <a:pPr lvl="0">
              <a:buNone/>
            </a:pPr>
            <a:r>
              <a:rPr lang="ar-SA" altLang="zh-CN" sz="3200" b="1" dirty="0" smtClean="0">
                <a:solidFill>
                  <a:schemeClr val="tx1"/>
                </a:solidFill>
                <a:latin typeface="Arabic Typesetting" pitchFamily="66" charset="-78"/>
                <a:ea typeface="SimSun"/>
                <a:cs typeface="Arabic Typesetting" pitchFamily="66" charset="-78"/>
              </a:rPr>
              <a:t>3- بالنقر على الزر </a:t>
            </a:r>
            <a:r>
              <a:rPr lang="en-US" altLang="zh-CN" sz="3200" b="1" dirty="0" smtClean="0">
                <a:solidFill>
                  <a:schemeClr val="tx1"/>
                </a:solidFill>
                <a:latin typeface="Arabic Typesetting" pitchFamily="66" charset="-78"/>
                <a:ea typeface="SimSun"/>
                <a:cs typeface="Arabic Typesetting" pitchFamily="66" charset="-78"/>
              </a:rPr>
              <a:t>Statistics</a:t>
            </a:r>
            <a:r>
              <a:rPr lang="ar-SA" altLang="zh-CN" sz="3200" b="1" dirty="0" smtClean="0">
                <a:solidFill>
                  <a:schemeClr val="tx1"/>
                </a:solidFill>
                <a:latin typeface="Arabic Typesetting" pitchFamily="66" charset="-78"/>
                <a:ea typeface="SimSun"/>
                <a:cs typeface="Arabic Typesetting" pitchFamily="66" charset="-78"/>
              </a:rPr>
              <a:t> يظهر مربع الحوار التالي.</a:t>
            </a:r>
            <a:endParaRPr lang="ar-SA" altLang="zh-CN" sz="3200" b="1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071942"/>
            <a:ext cx="314327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285992"/>
            <a:ext cx="25146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4648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حساب مقاييس النزعة المركزية والتشتت باستخدام الحاسوب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14282" y="1071546"/>
            <a:ext cx="8472518" cy="54292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وبذلك فإن مربع الحوار السابق يوفر إمكانية حساب خصائص أكثر للمتغيرات محل الدراسة، حيث يمكن حساب التالي:</a:t>
            </a:r>
            <a:endParaRPr lang="en-US" sz="3200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مقاييس التشتت 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Dispersion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 النزعة المركزية 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Central Tendency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وبالنقر على 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Continue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ثم </a:t>
            </a:r>
            <a:r>
              <a:rPr lang="en-US" sz="3200" dirty="0" smtClean="0">
                <a:latin typeface="Arabic Typesetting" pitchFamily="66" charset="-78"/>
                <a:cs typeface="Arabic Typesetting" pitchFamily="66" charset="-78"/>
              </a:rPr>
              <a:t>OK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، تظهر النتائج التالية على شاشة عارض النتائج.</a:t>
            </a:r>
            <a:endParaRPr lang="en-US" sz="3200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429000"/>
            <a:ext cx="657229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 rot="19815545">
            <a:off x="1500166" y="2428868"/>
            <a:ext cx="5429288" cy="171451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ar-SA" sz="3600" b="1" dirty="0" smtClean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buNone/>
            </a:pPr>
            <a:r>
              <a:rPr lang="ar-SA" sz="5200" b="1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انتهت المحاضرة</a:t>
            </a:r>
            <a:endParaRPr lang="ar-SA" sz="5200" b="1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589</TotalTime>
  <Words>649</Words>
  <Application>Microsoft Office PowerPoint</Application>
  <PresentationFormat>عرض على الشاشة (3:4)‏</PresentationFormat>
  <Paragraphs>82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مدني</vt:lpstr>
      <vt:lpstr>الشريحة 1</vt:lpstr>
      <vt:lpstr>مقاييس النزعة المركزية</vt:lpstr>
      <vt:lpstr>مقاييس النزعة المركزية والتشتت</vt:lpstr>
      <vt:lpstr>مقاييس النزعة المركزية والتشتت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حساب مقاييس النزعة المركزية والتشتت باستخدام الحاسوب</vt:lpstr>
      <vt:lpstr>حساب مقاييس النزعة المركزية والتشتت باستخدام الحاسوب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الكشوف الجغرافية  وأثرها في نمو المعرفة الجغرافية</dc:title>
  <dc:creator>pttc</dc:creator>
  <cp:lastModifiedBy>nsalshmari</cp:lastModifiedBy>
  <cp:revision>113</cp:revision>
  <dcterms:created xsi:type="dcterms:W3CDTF">2011-09-25T18:43:07Z</dcterms:created>
  <dcterms:modified xsi:type="dcterms:W3CDTF">2013-04-02T07:35:28Z</dcterms:modified>
</cp:coreProperties>
</file>