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9" r:id="rId1"/>
  </p:sldMasterIdLst>
  <p:sldIdLst>
    <p:sldId id="257" r:id="rId2"/>
    <p:sldId id="258" r:id="rId3"/>
    <p:sldId id="287" r:id="rId4"/>
    <p:sldId id="288" r:id="rId5"/>
    <p:sldId id="289" r:id="rId6"/>
    <p:sldId id="290" r:id="rId7"/>
    <p:sldId id="291" r:id="rId8"/>
    <p:sldId id="292" r:id="rId9"/>
    <p:sldId id="293" r:id="rId10"/>
    <p:sldId id="294" r:id="rId11"/>
    <p:sldId id="295" r:id="rId12"/>
    <p:sldId id="296" r:id="rId13"/>
    <p:sldId id="298" r:id="rId14"/>
    <p:sldId id="285" r:id="rId15"/>
    <p:sldId id="297" r:id="rId16"/>
    <p:sldId id="276"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autoAdjust="0"/>
    <p:restoredTop sz="94681" autoAdjust="0"/>
  </p:normalViewPr>
  <p:slideViewPr>
    <p:cSldViewPr>
      <p:cViewPr varScale="1">
        <p:scale>
          <a:sx n="95" d="100"/>
          <a:sy n="95" d="100"/>
        </p:scale>
        <p:origin x="-43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5FC53A1C-7B55-4D62-B71C-DC06FF220E21}" type="datetimeFigureOut">
              <a:rPr lang="ar-SA" smtClean="0"/>
              <a:pPr/>
              <a:t>28/05/1434</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28/05/1434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a:xfrm>
            <a:off x="4361688" y="1026372"/>
            <a:ext cx="457200" cy="441325"/>
          </a:xfrm>
        </p:spPr>
        <p:txBody>
          <a:bodyPr/>
          <a:lstStyle/>
          <a:p>
            <a:fld id="{F7D6EA70-D4F5-48A8-BB4D-854D666774F3}" type="slidenum">
              <a:rPr lang="ar-SA" smtClean="0"/>
              <a:pPr/>
              <a:t>‹#›</a:t>
            </a:fld>
            <a:endParaRPr lang="ar-SA"/>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endParaRPr lang="ar-SA"/>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28/05/1434</a:t>
            </a:fld>
            <a:endParaRPr lang="ar-SA"/>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fld id="{5FC53A1C-7B55-4D62-B71C-DC06FF220E21}" type="datetimeFigureOut">
              <a:rPr lang="ar-SA" smtClean="0"/>
              <a:pPr/>
              <a:t>28/05/1434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7D6EA70-D4F5-48A8-BB4D-854D666774F3}" type="slidenum">
              <a:rPr lang="ar-SA" smtClean="0"/>
              <a:pPr/>
              <a:t>‹#›</a:t>
            </a:fld>
            <a:endParaRPr lang="ar-SA"/>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5FC53A1C-7B55-4D62-B71C-DC06FF220E21}" type="datetimeFigureOut">
              <a:rPr lang="ar-SA" smtClean="0"/>
              <a:pPr/>
              <a:t>28/05/1434</a:t>
            </a:fld>
            <a:endParaRPr lang="ar-SA"/>
          </a:p>
        </p:txBody>
      </p:sp>
      <p:sp>
        <p:nvSpPr>
          <p:cNvPr id="8" name="عنصر نائب للتذييل 7"/>
          <p:cNvSpPr>
            <a:spLocks noGrp="1"/>
          </p:cNvSpPr>
          <p:nvPr>
            <p:ph type="ftr" sz="quarter" idx="11"/>
          </p:nvPr>
        </p:nvSpPr>
        <p:spPr>
          <a:xfrm>
            <a:off x="304800" y="6409944"/>
            <a:ext cx="3581400" cy="365760"/>
          </a:xfrm>
        </p:spPr>
        <p:txBody>
          <a:bodyPr/>
          <a:lstStyle/>
          <a:p>
            <a:endParaRPr lang="ar-SA"/>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fld id="{F7D6EA70-D4F5-48A8-BB4D-854D666774F3}" type="slidenum">
              <a:rPr lang="ar-SA" smtClean="0"/>
              <a:pPr/>
              <a:t>‹#›</a:t>
            </a:fld>
            <a:endParaRPr lang="ar-SA"/>
          </a:p>
        </p:txBody>
      </p:sp>
      <p:sp>
        <p:nvSpPr>
          <p:cNvPr id="23" name="عنوان 22"/>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5FC53A1C-7B55-4D62-B71C-DC06FF220E21}" type="datetimeFigureOut">
              <a:rPr lang="ar-SA" smtClean="0"/>
              <a:pPr/>
              <a:t>28/05/1434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a:xfrm>
            <a:off x="4343400" y="1036020"/>
            <a:ext cx="457200" cy="441325"/>
          </a:xfrm>
        </p:spPr>
        <p:txBody>
          <a:bodyPr/>
          <a:lstStyle/>
          <a:p>
            <a:fld id="{F7D6EA70-D4F5-48A8-BB4D-854D666774F3}"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fld id="{5FC53A1C-7B55-4D62-B71C-DC06FF220E21}" type="datetimeFigureOut">
              <a:rPr lang="ar-SA" smtClean="0"/>
              <a:pPr/>
              <a:t>28/05/1434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7D6EA70-D4F5-48A8-BB4D-854D666774F3}"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7D6EA70-D4F5-48A8-BB4D-854D666774F3}" type="slidenum">
              <a:rPr lang="ar-SA" smtClean="0"/>
              <a:pPr/>
              <a:t>‹#›</a:t>
            </a:fld>
            <a:endParaRPr lang="ar-SA"/>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p:txBody>
          <a:bodyPr/>
          <a:lstStyle/>
          <a:p>
            <a:fld id="{5FC53A1C-7B55-4D62-B71C-DC06FF220E21}" type="datetimeFigureOut">
              <a:rPr lang="ar-SA" smtClean="0"/>
              <a:pPr/>
              <a:t>28/05/1434</a:t>
            </a:fld>
            <a:endParaRPr lang="ar-SA"/>
          </a:p>
        </p:txBody>
      </p:sp>
      <p:sp>
        <p:nvSpPr>
          <p:cNvPr id="6" name="عنصر نائب للتذييل 5"/>
          <p:cNvSpPr>
            <a:spLocks noGrp="1"/>
          </p:cNvSpPr>
          <p:nvPr>
            <p:ph type="ftr" sz="quarter" idx="11"/>
          </p:nvPr>
        </p:nvSpPr>
        <p:spPr>
          <a:xfrm>
            <a:off x="301752" y="6410848"/>
            <a:ext cx="3383280" cy="365760"/>
          </a:xfrm>
        </p:spPr>
        <p:txBody>
          <a:bodyPr/>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p>
            <a:fld id="{F7D6EA70-D4F5-48A8-BB4D-854D666774F3}" type="slidenum">
              <a:rPr lang="ar-SA" smtClean="0"/>
              <a:pPr/>
              <a:t>‹#›</a:t>
            </a:fld>
            <a:endParaRPr lang="ar-SA"/>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a:xfrm>
            <a:off x="5788152" y="6404984"/>
            <a:ext cx="3044952" cy="365760"/>
          </a:xfrm>
        </p:spPr>
        <p:txBody>
          <a:bodyPr/>
          <a:lstStyle/>
          <a:p>
            <a:fld id="{5FC53A1C-7B55-4D62-B71C-DC06FF220E21}" type="datetimeFigureOut">
              <a:rPr lang="ar-SA" smtClean="0"/>
              <a:pPr/>
              <a:t>28/05/1434</a:t>
            </a:fld>
            <a:endParaRPr lang="ar-SA"/>
          </a:p>
        </p:txBody>
      </p:sp>
      <p:sp>
        <p:nvSpPr>
          <p:cNvPr id="6" name="عنصر نائب للتذييل 5"/>
          <p:cNvSpPr>
            <a:spLocks noGrp="1"/>
          </p:cNvSpPr>
          <p:nvPr>
            <p:ph type="ftr" sz="quarter" idx="11"/>
          </p:nvPr>
        </p:nvSpPr>
        <p:spPr>
          <a:xfrm>
            <a:off x="301752" y="6410848"/>
            <a:ext cx="3584448" cy="365760"/>
          </a:xfrm>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28/05/1434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7D6EA70-D4F5-48A8-BB4D-854D666774F3}"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6915912" y="3009901"/>
            <a:ext cx="457200" cy="441325"/>
          </a:xfrm>
        </p:spPr>
        <p:txBody>
          <a:bodyPr/>
          <a:lstStyle/>
          <a:p>
            <a:fld id="{F7D6EA70-D4F5-48A8-BB4D-854D666774F3}" type="slidenum">
              <a:rPr lang="ar-SA" smtClean="0"/>
              <a:pPr/>
              <a:t>‹#›</a:t>
            </a:fld>
            <a:endParaRPr lang="ar-SA"/>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FC53A1C-7B55-4D62-B71C-DC06FF220E21}" type="datetimeFigureOut">
              <a:rPr lang="ar-SA" smtClean="0"/>
              <a:pPr/>
              <a:t>28/05/1434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2" name="عنوان عمودي 1"/>
          <p:cNvSpPr>
            <a:spLocks noGrp="1"/>
          </p:cNvSpPr>
          <p:nvPr>
            <p:ph type="title" orient="vert"/>
          </p:nvPr>
        </p:nvSpPr>
        <p:spPr>
          <a:xfrm>
            <a:off x="7391400" y="304801"/>
            <a:ext cx="1447800" cy="5851525"/>
          </a:xfrm>
        </p:spPr>
        <p:txBody>
          <a:bodyPr vert="eaVert"/>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FC53A1C-7B55-4D62-B71C-DC06FF220E21}" type="datetimeFigureOut">
              <a:rPr lang="ar-SA" smtClean="0"/>
              <a:pPr/>
              <a:t>28/05/1434</a:t>
            </a:fld>
            <a:endParaRPr lang="ar-SA"/>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7D6EA70-D4F5-48A8-BB4D-854D666774F3}" type="slidenum">
              <a:rPr lang="ar-SA" smtClean="0"/>
              <a:pPr/>
              <a:t>‹#›</a:t>
            </a:fld>
            <a:endParaRPr lang="ar-SA"/>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عنصر نائب للصورة 6" descr="ت.bmp"/>
          <p:cNvPicPr>
            <a:picLocks noGrp="1" noChangeAspect="1"/>
          </p:cNvPicPr>
          <p:nvPr>
            <p:ph type="pic" idx="1"/>
          </p:nvPr>
        </p:nvPicPr>
        <p:blipFill>
          <a:blip r:embed="rId2"/>
          <a:stretch>
            <a:fillRect/>
          </a:stretch>
        </p:blipFill>
        <p:spPr>
          <a:xfrm rot="420000">
            <a:off x="5228053" y="964646"/>
            <a:ext cx="3227372" cy="34425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مستطيل 8"/>
          <p:cNvSpPr/>
          <p:nvPr/>
        </p:nvSpPr>
        <p:spPr>
          <a:xfrm>
            <a:off x="428596" y="928670"/>
            <a:ext cx="4572032" cy="203132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ar-SA" sz="5400" b="1" dirty="0" smtClean="0"/>
              <a:t>تحليل الارتباط</a:t>
            </a:r>
          </a:p>
          <a:p>
            <a:pPr algn="ctr"/>
            <a:r>
              <a:rPr lang="en-US" sz="3600" b="1" dirty="0" smtClean="0">
                <a:solidFill>
                  <a:srgbClr val="FF0000"/>
                </a:solidFill>
              </a:rPr>
              <a:t>Correlation</a:t>
            </a:r>
            <a:r>
              <a:rPr lang="ar-SA" sz="3600" b="1" dirty="0" smtClean="0">
                <a:solidFill>
                  <a:srgbClr val="FF0000"/>
                </a:solidFill>
              </a:rPr>
              <a:t> </a:t>
            </a:r>
            <a:r>
              <a:rPr lang="en-US" sz="3600" b="1" dirty="0" smtClean="0">
                <a:solidFill>
                  <a:srgbClr val="FF0000"/>
                </a:solidFill>
              </a:rPr>
              <a:t>Analysis</a:t>
            </a:r>
            <a:endParaRPr lang="ar-SA" sz="3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GA Arabesque" pitchFamily="2" charset="2"/>
              <a:cs typeface="Diwani Letter" pitchFamily="2" charset="-78"/>
            </a:endParaRPr>
          </a:p>
        </p:txBody>
      </p:sp>
      <p:sp>
        <p:nvSpPr>
          <p:cNvPr id="11" name="مستطيل 10"/>
          <p:cNvSpPr/>
          <p:nvPr/>
        </p:nvSpPr>
        <p:spPr>
          <a:xfrm>
            <a:off x="785786" y="3786190"/>
            <a:ext cx="1928826"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doni MT Black" pitchFamily="18" charset="0"/>
              </a:rPr>
              <a:t>المحاضرة </a:t>
            </a:r>
            <a:r>
              <a:rPr lang="ar-SA"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doni MT Black" pitchFamily="18" charset="0"/>
              </a:rPr>
              <a:t>الثامنة</a:t>
            </a:r>
            <a:endPar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doni MT Black" pitchFamily="18" charset="0"/>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Bottom)">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357166"/>
            <a:ext cx="8229600" cy="571504"/>
          </a:xfrm>
        </p:spPr>
        <p:txBody>
          <a:bodyPr>
            <a:normAutofit fontScale="90000"/>
          </a:bodyPr>
          <a:lstStyle/>
          <a:p>
            <a:r>
              <a:rPr lang="ar-SA" sz="5400" b="1" dirty="0" smtClean="0"/>
              <a:t/>
            </a:r>
            <a:br>
              <a:rPr lang="ar-SA" sz="5400" b="1" dirty="0" smtClean="0"/>
            </a:br>
            <a:r>
              <a:rPr lang="ar-SA" sz="3600" b="1" dirty="0" smtClean="0">
                <a:solidFill>
                  <a:schemeClr val="tx1"/>
                </a:solidFill>
              </a:rPr>
              <a:t> تحليل الارتباط </a:t>
            </a:r>
            <a:r>
              <a:rPr lang="en-US" sz="3600" b="1" dirty="0" smtClean="0">
                <a:solidFill>
                  <a:srgbClr val="FF0000"/>
                </a:solidFill>
              </a:rPr>
              <a:t>Correlation</a:t>
            </a:r>
            <a:r>
              <a:rPr lang="en-US" sz="3600" b="1" dirty="0" smtClean="0">
                <a:solidFill>
                  <a:srgbClr val="FF0000"/>
                </a:solidFill>
              </a:rPr>
              <a:t> Analysis</a:t>
            </a:r>
            <a:endParaRPr lang="ar-SA"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GA Arabesque" pitchFamily="2" charset="2"/>
              <a:cs typeface="Diwani Letter" pitchFamily="2" charset="-78"/>
            </a:endParaRPr>
          </a:p>
        </p:txBody>
      </p:sp>
      <p:sp>
        <p:nvSpPr>
          <p:cNvPr id="3" name="عنصر نائب للمحتوى 2"/>
          <p:cNvSpPr>
            <a:spLocks noGrp="1"/>
          </p:cNvSpPr>
          <p:nvPr>
            <p:ph sz="quarter" idx="1"/>
          </p:nvPr>
        </p:nvSpPr>
        <p:spPr>
          <a:xfrm>
            <a:off x="457200" y="1000108"/>
            <a:ext cx="8229600" cy="5324492"/>
          </a:xfrm>
        </p:spPr>
        <p:style>
          <a:lnRef idx="2">
            <a:schemeClr val="accent3"/>
          </a:lnRef>
          <a:fillRef idx="1">
            <a:schemeClr val="lt1"/>
          </a:fillRef>
          <a:effectRef idx="0">
            <a:schemeClr val="accent3"/>
          </a:effectRef>
          <a:fontRef idx="minor">
            <a:schemeClr val="dk1"/>
          </a:fontRef>
        </p:style>
        <p:txBody>
          <a:bodyPr>
            <a:noAutofit/>
          </a:bodyPr>
          <a:lstStyle/>
          <a:p>
            <a:r>
              <a:rPr lang="ar-SA" sz="3600" dirty="0" smtClean="0">
                <a:latin typeface="Arabic Typesetting" pitchFamily="66" charset="-78"/>
                <a:cs typeface="Arabic Typesetting" pitchFamily="66" charset="-78"/>
              </a:rPr>
              <a:t>يعالج </a:t>
            </a:r>
            <a:r>
              <a:rPr lang="ar-SA" sz="3600" dirty="0" smtClean="0">
                <a:latin typeface="Arabic Typesetting" pitchFamily="66" charset="-78"/>
                <a:cs typeface="Arabic Typesetting" pitchFamily="66" charset="-78"/>
              </a:rPr>
              <a:t>الجغرافي الظاهرات </a:t>
            </a:r>
            <a:r>
              <a:rPr lang="ar-SA" sz="3600" dirty="0" smtClean="0">
                <a:latin typeface="Arabic Typesetting" pitchFamily="66" charset="-78"/>
                <a:cs typeface="Arabic Typesetting" pitchFamily="66" charset="-78"/>
              </a:rPr>
              <a:t>الموجودة على سطح الأرض </a:t>
            </a:r>
            <a:r>
              <a:rPr lang="ar-SA" sz="3600" dirty="0" smtClean="0">
                <a:latin typeface="Arabic Typesetting" pitchFamily="66" charset="-78"/>
                <a:cs typeface="Arabic Typesetting" pitchFamily="66" charset="-78"/>
              </a:rPr>
              <a:t>بدراسة </a:t>
            </a:r>
            <a:r>
              <a:rPr lang="ar-SA" sz="3600" dirty="0" smtClean="0">
                <a:latin typeface="Arabic Typesetting" pitchFamily="66" charset="-78"/>
                <a:cs typeface="Arabic Typesetting" pitchFamily="66" charset="-78"/>
              </a:rPr>
              <a:t>مواقعها </a:t>
            </a:r>
            <a:r>
              <a:rPr lang="ar-SA" sz="3600" dirty="0" smtClean="0">
                <a:latin typeface="Arabic Typesetting" pitchFamily="66" charset="-78"/>
                <a:cs typeface="Arabic Typesetting" pitchFamily="66" charset="-78"/>
              </a:rPr>
              <a:t>وتوزيعاتها والعلاقات </a:t>
            </a:r>
            <a:r>
              <a:rPr lang="ar-SA" sz="3600" dirty="0" smtClean="0">
                <a:latin typeface="Arabic Typesetting" pitchFamily="66" charset="-78"/>
                <a:cs typeface="Arabic Typesetting" pitchFamily="66" charset="-78"/>
              </a:rPr>
              <a:t>التي تربطها </a:t>
            </a:r>
            <a:r>
              <a:rPr lang="ar-SA" sz="3600" dirty="0" err="1" smtClean="0">
                <a:latin typeface="Arabic Typesetting" pitchFamily="66" charset="-78"/>
                <a:cs typeface="Arabic Typesetting" pitchFamily="66" charset="-78"/>
              </a:rPr>
              <a:t>ببعضها</a:t>
            </a:r>
            <a:r>
              <a:rPr lang="ar-SA" sz="3600" dirty="0" smtClean="0">
                <a:latin typeface="Arabic Typesetting" pitchFamily="66" charset="-78"/>
                <a:cs typeface="Arabic Typesetting" pitchFamily="66" charset="-78"/>
              </a:rPr>
              <a:t> </a:t>
            </a:r>
            <a:r>
              <a:rPr lang="ar-SA" sz="3600" dirty="0" smtClean="0">
                <a:latin typeface="Arabic Typesetting" pitchFamily="66" charset="-78"/>
                <a:cs typeface="Arabic Typesetting" pitchFamily="66" charset="-78"/>
              </a:rPr>
              <a:t>البعض . </a:t>
            </a:r>
            <a:endParaRPr lang="ar-SA" sz="3600" dirty="0" smtClean="0">
              <a:latin typeface="Arabic Typesetting" pitchFamily="66" charset="-78"/>
              <a:cs typeface="Arabic Typesetting" pitchFamily="66" charset="-78"/>
            </a:endParaRPr>
          </a:p>
          <a:p>
            <a:r>
              <a:rPr lang="ar-SA" sz="3600" dirty="0" smtClean="0">
                <a:latin typeface="Arabic Typesetting" pitchFamily="66" charset="-78"/>
                <a:cs typeface="Arabic Typesetting" pitchFamily="66" charset="-78"/>
              </a:rPr>
              <a:t>ساعد </a:t>
            </a:r>
            <a:r>
              <a:rPr lang="ar-SA" sz="3600" dirty="0" smtClean="0">
                <a:latin typeface="Arabic Typesetting" pitchFamily="66" charset="-78"/>
                <a:cs typeface="Arabic Typesetting" pitchFamily="66" charset="-78"/>
              </a:rPr>
              <a:t>الأسلوب الكمي </a:t>
            </a:r>
            <a:r>
              <a:rPr lang="ar-SA" sz="3600" dirty="0" smtClean="0">
                <a:latin typeface="Arabic Typesetting" pitchFamily="66" charset="-78"/>
                <a:cs typeface="Arabic Typesetting" pitchFamily="66" charset="-78"/>
              </a:rPr>
              <a:t>الحديث الجغرافيين إلى الوصول </a:t>
            </a:r>
            <a:r>
              <a:rPr lang="ar-SA" sz="3600" dirty="0" smtClean="0">
                <a:latin typeface="Arabic Typesetting" pitchFamily="66" charset="-78"/>
                <a:cs typeface="Arabic Typesetting" pitchFamily="66" charset="-78"/>
              </a:rPr>
              <a:t>إلى أهدافهم بوسائل أكثر دقة عن طريق قياس هذا الارتباط </a:t>
            </a:r>
            <a:r>
              <a:rPr lang="ar-SA" sz="3600" dirty="0" smtClean="0">
                <a:latin typeface="Arabic Typesetting" pitchFamily="66" charset="-78"/>
                <a:cs typeface="Arabic Typesetting" pitchFamily="66" charset="-78"/>
              </a:rPr>
              <a:t>بين الظواهر المختلفة.</a:t>
            </a:r>
          </a:p>
          <a:p>
            <a:r>
              <a:rPr lang="ar-SA" sz="3600" dirty="0" smtClean="0">
                <a:latin typeface="Arabic Typesetting" pitchFamily="66" charset="-78"/>
                <a:cs typeface="Arabic Typesetting" pitchFamily="66" charset="-78"/>
              </a:rPr>
              <a:t>تجلت </a:t>
            </a:r>
            <a:r>
              <a:rPr lang="ar-SA" sz="3600" dirty="0" smtClean="0">
                <a:latin typeface="Arabic Typesetting" pitchFamily="66" charset="-78"/>
                <a:cs typeface="Arabic Typesetting" pitchFamily="66" charset="-78"/>
              </a:rPr>
              <a:t>أمام </a:t>
            </a:r>
            <a:r>
              <a:rPr lang="ar-SA" sz="3600" dirty="0" smtClean="0">
                <a:latin typeface="Arabic Typesetting" pitchFamily="66" charset="-78"/>
                <a:cs typeface="Arabic Typesetting" pitchFamily="66" charset="-78"/>
              </a:rPr>
              <a:t>الجغرافي </a:t>
            </a:r>
            <a:r>
              <a:rPr lang="ar-SA" sz="3600" dirty="0" smtClean="0">
                <a:latin typeface="Arabic Typesetting" pitchFamily="66" charset="-78"/>
                <a:cs typeface="Arabic Typesetting" pitchFamily="66" charset="-78"/>
              </a:rPr>
              <a:t>الكثير من الظواهر التي تبدو </a:t>
            </a:r>
            <a:r>
              <a:rPr lang="ar-SA" sz="3600" dirty="0" smtClean="0">
                <a:latin typeface="Arabic Typesetting" pitchFamily="66" charset="-78"/>
                <a:cs typeface="Arabic Typesetting" pitchFamily="66" charset="-78"/>
              </a:rPr>
              <a:t>مترابطة </a:t>
            </a:r>
            <a:r>
              <a:rPr lang="ar-SA" sz="3600" dirty="0" smtClean="0">
                <a:latin typeface="Arabic Typesetting" pitchFamily="66" charset="-78"/>
                <a:cs typeface="Arabic Typesetting" pitchFamily="66" charset="-78"/>
              </a:rPr>
              <a:t>, أي </a:t>
            </a:r>
            <a:r>
              <a:rPr lang="ar-SA" sz="3600" dirty="0" smtClean="0">
                <a:latin typeface="Arabic Typesetting" pitchFamily="66" charset="-78"/>
                <a:cs typeface="Arabic Typesetting" pitchFamily="66" charset="-78"/>
              </a:rPr>
              <a:t>أن ظاهرة </a:t>
            </a:r>
            <a:r>
              <a:rPr lang="ar-SA" sz="3600" dirty="0" smtClean="0">
                <a:latin typeface="Arabic Typesetting" pitchFamily="66" charset="-78"/>
                <a:cs typeface="Arabic Typesetting" pitchFamily="66" charset="-78"/>
              </a:rPr>
              <a:t>واحدة تؤثر بالأخرى بصورة متلازمة , </a:t>
            </a:r>
            <a:r>
              <a:rPr lang="ar-SA" sz="3600" dirty="0" smtClean="0">
                <a:latin typeface="Arabic Typesetting" pitchFamily="66" charset="-78"/>
                <a:cs typeface="Arabic Typesetting" pitchFamily="66" charset="-78"/>
              </a:rPr>
              <a:t>فمثلاً </a:t>
            </a:r>
            <a:r>
              <a:rPr lang="ar-SA" sz="3600" dirty="0" smtClean="0">
                <a:latin typeface="Arabic Typesetting" pitchFamily="66" charset="-78"/>
                <a:cs typeface="Arabic Typesetting" pitchFamily="66" charset="-78"/>
              </a:rPr>
              <a:t>:هناك علاقة بين الإنتاج </a:t>
            </a:r>
            <a:r>
              <a:rPr lang="ar-SA" sz="3600" dirty="0" smtClean="0">
                <a:latin typeface="Arabic Typesetting" pitchFamily="66" charset="-78"/>
                <a:cs typeface="Arabic Typesetting" pitchFamily="66" charset="-78"/>
              </a:rPr>
              <a:t>وكفاءة اليد </a:t>
            </a:r>
            <a:r>
              <a:rPr lang="ar-SA" sz="3600" dirty="0" smtClean="0">
                <a:latin typeface="Arabic Typesetting" pitchFamily="66" charset="-78"/>
                <a:cs typeface="Arabic Typesetting" pitchFamily="66" charset="-78"/>
              </a:rPr>
              <a:t>العاملة في الصناعة ؛ فكلما تحسنت كفاءة اليد العاملة </a:t>
            </a:r>
            <a:r>
              <a:rPr lang="ar-SA" sz="3600" dirty="0" smtClean="0">
                <a:latin typeface="Arabic Typesetting" pitchFamily="66" charset="-78"/>
                <a:cs typeface="Arabic Typesetting" pitchFamily="66" charset="-78"/>
              </a:rPr>
              <a:t>كلماً </a:t>
            </a:r>
            <a:r>
              <a:rPr lang="ar-SA" sz="3600" dirty="0" smtClean="0">
                <a:latin typeface="Arabic Typesetting" pitchFamily="66" charset="-78"/>
                <a:cs typeface="Arabic Typesetting" pitchFamily="66" charset="-78"/>
              </a:rPr>
              <a:t>زد الإنتاج </a:t>
            </a:r>
            <a:r>
              <a:rPr lang="ar-SA" sz="3600" dirty="0" smtClean="0">
                <a:latin typeface="Arabic Typesetting" pitchFamily="66" charset="-78"/>
                <a:cs typeface="Arabic Typesetting" pitchFamily="66" charset="-78"/>
              </a:rPr>
              <a:t>والعكس صحيح</a:t>
            </a:r>
            <a:r>
              <a:rPr lang="ar-SA" sz="3600" dirty="0" smtClean="0">
                <a:latin typeface="Arabic Typesetting" pitchFamily="66" charset="-78"/>
                <a:cs typeface="Arabic Typesetting" pitchFamily="66" charset="-78"/>
              </a:rPr>
              <a:t>. وهناك علاقة من نوع آخر , </a:t>
            </a:r>
            <a:r>
              <a:rPr lang="ar-SA" sz="3600" dirty="0" smtClean="0">
                <a:latin typeface="Arabic Typesetting" pitchFamily="66" charset="-78"/>
                <a:cs typeface="Arabic Typesetting" pitchFamily="66" charset="-78"/>
              </a:rPr>
              <a:t>فمثلاً  </a:t>
            </a:r>
            <a:r>
              <a:rPr lang="ar-SA" sz="3600" dirty="0" smtClean="0">
                <a:latin typeface="Arabic Typesetting" pitchFamily="66" charset="-78"/>
                <a:cs typeface="Arabic Typesetting" pitchFamily="66" charset="-78"/>
              </a:rPr>
              <a:t>كلما ابتعدنا عن مركز المدينة قلت </a:t>
            </a:r>
            <a:r>
              <a:rPr lang="ar-SA" sz="3600" dirty="0" smtClean="0">
                <a:latin typeface="Arabic Typesetting" pitchFamily="66" charset="-78"/>
                <a:cs typeface="Arabic Typesetting" pitchFamily="66" charset="-78"/>
              </a:rPr>
              <a:t>الكثافة السكانية </a:t>
            </a:r>
            <a:r>
              <a:rPr lang="ar-SA" sz="3600" dirty="0" smtClean="0">
                <a:latin typeface="Arabic Typesetting" pitchFamily="66" charset="-78"/>
                <a:cs typeface="Arabic Typesetting" pitchFamily="66" charset="-78"/>
              </a:rPr>
              <a:t>. وقلت أثمان </a:t>
            </a:r>
            <a:r>
              <a:rPr lang="ar-SA" sz="3600" dirty="0" smtClean="0">
                <a:latin typeface="Arabic Typesetting" pitchFamily="66" charset="-78"/>
                <a:cs typeface="Arabic Typesetting" pitchFamily="66" charset="-78"/>
              </a:rPr>
              <a:t>الأراضي </a:t>
            </a:r>
            <a:r>
              <a:rPr lang="ar-SA" sz="3600" dirty="0" smtClean="0">
                <a:latin typeface="Arabic Typesetting" pitchFamily="66" charset="-78"/>
                <a:cs typeface="Arabic Typesetting" pitchFamily="66" charset="-78"/>
              </a:rPr>
              <a:t>.</a:t>
            </a:r>
            <a:endParaRPr lang="ar-SA" sz="3600" dirty="0" smtClean="0">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lide(fromBottom)">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bg/>
                                          </p:spTgt>
                                        </p:tgtEl>
                                        <p:attrNameLst>
                                          <p:attrName>style.visibility</p:attrName>
                                        </p:attrNameLst>
                                      </p:cBhvr>
                                      <p:to>
                                        <p:strVal val="visible"/>
                                      </p:to>
                                    </p:set>
                                    <p:animEffect transition="in" filter="slide(fromBottom)">
                                      <p:cBhvr>
                                        <p:cTn id="2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14290"/>
            <a:ext cx="8229600" cy="724648"/>
          </a:xfrm>
        </p:spPr>
        <p:txBody>
          <a:bodyPr>
            <a:normAutofit fontScale="90000"/>
          </a:bodyPr>
          <a:lstStyle/>
          <a:p>
            <a:r>
              <a:rPr lang="ar-SA" sz="5400" b="1" dirty="0" smtClean="0"/>
              <a:t/>
            </a:r>
            <a:br>
              <a:rPr lang="ar-SA" sz="5400" b="1" dirty="0" smtClean="0"/>
            </a:br>
            <a:r>
              <a:rPr lang="ar-SA" sz="3600" b="1" dirty="0" smtClean="0">
                <a:solidFill>
                  <a:schemeClr val="tx1"/>
                </a:solidFill>
              </a:rPr>
              <a:t> تحليل الارتباط </a:t>
            </a:r>
            <a:r>
              <a:rPr lang="en-US" sz="3600" b="1" dirty="0" smtClean="0">
                <a:solidFill>
                  <a:srgbClr val="FF0000"/>
                </a:solidFill>
              </a:rPr>
              <a:t>Correlation Analysis</a:t>
            </a:r>
            <a:endParaRPr lang="ar-SA" sz="3600" dirty="0" smtClean="0">
              <a:solidFill>
                <a:schemeClr val="tx1"/>
              </a:solidFill>
              <a:cs typeface="Diwani Letter" pitchFamily="2" charset="-78"/>
            </a:endParaRPr>
          </a:p>
        </p:txBody>
      </p:sp>
      <p:sp>
        <p:nvSpPr>
          <p:cNvPr id="3" name="عنصر نائب للمحتوى 2"/>
          <p:cNvSpPr>
            <a:spLocks noGrp="1"/>
          </p:cNvSpPr>
          <p:nvPr>
            <p:ph sz="quarter" idx="1"/>
          </p:nvPr>
        </p:nvSpPr>
        <p:spPr>
          <a:xfrm>
            <a:off x="457200" y="1785926"/>
            <a:ext cx="8229600" cy="4000528"/>
          </a:xfrm>
        </p:spPr>
        <p:style>
          <a:lnRef idx="2">
            <a:schemeClr val="accent3"/>
          </a:lnRef>
          <a:fillRef idx="1">
            <a:schemeClr val="lt1"/>
          </a:fillRef>
          <a:effectRef idx="0">
            <a:schemeClr val="accent3"/>
          </a:effectRef>
          <a:fontRef idx="minor">
            <a:schemeClr val="dk1"/>
          </a:fontRef>
        </p:style>
        <p:txBody>
          <a:bodyPr>
            <a:noAutofit/>
          </a:bodyPr>
          <a:lstStyle/>
          <a:p>
            <a:r>
              <a:rPr lang="ar-SA" sz="3600" dirty="0" smtClean="0">
                <a:latin typeface="Arabic Typesetting" pitchFamily="66" charset="-78"/>
                <a:cs typeface="Arabic Typesetting" pitchFamily="66" charset="-78"/>
              </a:rPr>
              <a:t>الأمثلة كثيرة وتكمن عندما يتساءل الفرد حول مدى العلاقة بين زوج من </a:t>
            </a:r>
            <a:r>
              <a:rPr lang="ar-SA" sz="3600" dirty="0" smtClean="0">
                <a:latin typeface="Arabic Typesetting" pitchFamily="66" charset="-78"/>
                <a:cs typeface="Arabic Typesetting" pitchFamily="66" charset="-78"/>
              </a:rPr>
              <a:t>المتغيرات أو </a:t>
            </a:r>
            <a:r>
              <a:rPr lang="ar-SA" sz="3600" dirty="0" smtClean="0">
                <a:latin typeface="Arabic Typesetting" pitchFamily="66" charset="-78"/>
                <a:cs typeface="Arabic Typesetting" pitchFamily="66" charset="-78"/>
              </a:rPr>
              <a:t>أكثر , مثال ذلك : </a:t>
            </a:r>
            <a:r>
              <a:rPr lang="ar-SA" sz="3600" dirty="0" smtClean="0">
                <a:latin typeface="Arabic Typesetting" pitchFamily="66" charset="-78"/>
                <a:cs typeface="Arabic Typesetting" pitchFamily="66" charset="-78"/>
              </a:rPr>
              <a:t>التساؤل </a:t>
            </a:r>
            <a:r>
              <a:rPr lang="ar-SA" sz="3600" dirty="0" smtClean="0">
                <a:latin typeface="Arabic Typesetting" pitchFamily="66" charset="-78"/>
                <a:cs typeface="Arabic Typesetting" pitchFamily="66" charset="-78"/>
              </a:rPr>
              <a:t>حول مدى العلاقة بين درجات </a:t>
            </a:r>
            <a:r>
              <a:rPr lang="ar-SA" sz="3600" dirty="0" smtClean="0">
                <a:latin typeface="Arabic Typesetting" pitchFamily="66" charset="-78"/>
                <a:cs typeface="Arabic Typesetting" pitchFamily="66" charset="-78"/>
              </a:rPr>
              <a:t>الحرارة </a:t>
            </a:r>
            <a:r>
              <a:rPr lang="ar-SA" sz="3600" dirty="0" smtClean="0">
                <a:latin typeface="Arabic Typesetting" pitchFamily="66" charset="-78"/>
                <a:cs typeface="Arabic Typesetting" pitchFamily="66" charset="-78"/>
              </a:rPr>
              <a:t>والارتفاع </a:t>
            </a:r>
            <a:r>
              <a:rPr lang="ar-SA" sz="3600" dirty="0" smtClean="0">
                <a:latin typeface="Arabic Typesetting" pitchFamily="66" charset="-78"/>
                <a:cs typeface="Arabic Typesetting" pitchFamily="66" charset="-78"/>
              </a:rPr>
              <a:t>عن مستوى </a:t>
            </a:r>
            <a:r>
              <a:rPr lang="ar-SA" sz="3600" dirty="0" smtClean="0">
                <a:latin typeface="Arabic Typesetting" pitchFamily="66" charset="-78"/>
                <a:cs typeface="Arabic Typesetting" pitchFamily="66" charset="-78"/>
              </a:rPr>
              <a:t>سطح الأرض , أو بين </a:t>
            </a:r>
            <a:r>
              <a:rPr lang="ar-SA" sz="3600" dirty="0" smtClean="0">
                <a:latin typeface="Arabic Typesetting" pitchFamily="66" charset="-78"/>
                <a:cs typeface="Arabic Typesetting" pitchFamily="66" charset="-78"/>
              </a:rPr>
              <a:t>الحرارة </a:t>
            </a:r>
            <a:r>
              <a:rPr lang="ar-SA" sz="3600" dirty="0" smtClean="0">
                <a:latin typeface="Arabic Typesetting" pitchFamily="66" charset="-78"/>
                <a:cs typeface="Arabic Typesetting" pitchFamily="66" charset="-78"/>
              </a:rPr>
              <a:t>والرطوبة , والمطر والإنتاج </a:t>
            </a:r>
            <a:r>
              <a:rPr lang="ar-SA" sz="3600" dirty="0" smtClean="0">
                <a:latin typeface="Arabic Typesetting" pitchFamily="66" charset="-78"/>
                <a:cs typeface="Arabic Typesetting" pitchFamily="66" charset="-78"/>
              </a:rPr>
              <a:t>الزراعي </a:t>
            </a:r>
            <a:r>
              <a:rPr lang="ar-SA" sz="3600" dirty="0" smtClean="0">
                <a:latin typeface="Arabic Typesetting" pitchFamily="66" charset="-78"/>
                <a:cs typeface="Arabic Typesetting" pitchFamily="66" charset="-78"/>
              </a:rPr>
              <a:t>, </a:t>
            </a:r>
            <a:r>
              <a:rPr lang="ar-SA" sz="3600" dirty="0" smtClean="0">
                <a:latin typeface="Arabic Typesetting" pitchFamily="66" charset="-78"/>
                <a:cs typeface="Arabic Typesetting" pitchFamily="66" charset="-78"/>
              </a:rPr>
              <a:t>التعليم والإنجاب ,</a:t>
            </a:r>
          </a:p>
          <a:p>
            <a:r>
              <a:rPr lang="ar-SA" sz="3600" dirty="0" smtClean="0">
                <a:latin typeface="Arabic Typesetting" pitchFamily="66" charset="-78"/>
                <a:cs typeface="Arabic Typesetting" pitchFamily="66" charset="-78"/>
              </a:rPr>
              <a:t>لابد من استخدام تحليل الارتباط </a:t>
            </a:r>
            <a:r>
              <a:rPr lang="ar-SA" sz="3600" b="1" dirty="0" smtClean="0">
                <a:latin typeface="Arabic Typesetting" pitchFamily="66" charset="-78"/>
                <a:cs typeface="Arabic Typesetting" pitchFamily="66" charset="-78"/>
              </a:rPr>
              <a:t>لإظهار مدى قوة العلاقة </a:t>
            </a:r>
            <a:r>
              <a:rPr lang="ar-SA" sz="3600" dirty="0" smtClean="0">
                <a:latin typeface="Arabic Typesetting" pitchFamily="66" charset="-78"/>
                <a:cs typeface="Arabic Typesetting" pitchFamily="66" charset="-78"/>
              </a:rPr>
              <a:t>بين كل زوجين من هذه المتغيرات السابقة.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bg/>
                                          </p:spTgt>
                                        </p:tgtEl>
                                        <p:attrNameLst>
                                          <p:attrName>style.visibility</p:attrName>
                                        </p:attrNameLst>
                                      </p:cBhvr>
                                      <p:to>
                                        <p:strVal val="visible"/>
                                      </p:to>
                                    </p:set>
                                    <p:animEffect transition="in" filter="slide(fromBottom)">
                                      <p:cBhvr>
                                        <p:cTn id="22"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14290"/>
            <a:ext cx="8229600" cy="724648"/>
          </a:xfrm>
        </p:spPr>
        <p:txBody>
          <a:bodyPr>
            <a:normAutofit fontScale="90000"/>
          </a:bodyPr>
          <a:lstStyle/>
          <a:p>
            <a:r>
              <a:rPr lang="ar-SA" sz="5400" b="1" dirty="0" smtClean="0"/>
              <a:t/>
            </a:r>
            <a:br>
              <a:rPr lang="ar-SA" sz="5400" b="1" dirty="0" smtClean="0"/>
            </a:br>
            <a:r>
              <a:rPr lang="ar-SA" sz="3600" b="1" dirty="0" smtClean="0">
                <a:solidFill>
                  <a:schemeClr val="tx1"/>
                </a:solidFill>
              </a:rPr>
              <a:t> تحليل الارتباط </a:t>
            </a:r>
            <a:r>
              <a:rPr lang="en-US" sz="3600" b="1" dirty="0" smtClean="0">
                <a:solidFill>
                  <a:srgbClr val="FF0000"/>
                </a:solidFill>
              </a:rPr>
              <a:t>Correlation Analysis</a:t>
            </a:r>
            <a:endParaRPr lang="ar-SA" sz="3600" dirty="0" smtClean="0">
              <a:solidFill>
                <a:schemeClr val="tx1"/>
              </a:solidFill>
              <a:cs typeface="Diwani Letter" pitchFamily="2" charset="-78"/>
            </a:endParaRPr>
          </a:p>
        </p:txBody>
      </p:sp>
      <p:sp>
        <p:nvSpPr>
          <p:cNvPr id="3" name="عنصر نائب للمحتوى 2"/>
          <p:cNvSpPr>
            <a:spLocks noGrp="1"/>
          </p:cNvSpPr>
          <p:nvPr>
            <p:ph sz="quarter" idx="1"/>
          </p:nvPr>
        </p:nvSpPr>
        <p:spPr>
          <a:xfrm>
            <a:off x="457200" y="1000108"/>
            <a:ext cx="8229600" cy="5324492"/>
          </a:xfrm>
        </p:spPr>
        <p:style>
          <a:lnRef idx="2">
            <a:schemeClr val="accent3"/>
          </a:lnRef>
          <a:fillRef idx="1">
            <a:schemeClr val="lt1"/>
          </a:fillRef>
          <a:effectRef idx="0">
            <a:schemeClr val="accent3"/>
          </a:effectRef>
          <a:fontRef idx="minor">
            <a:schemeClr val="dk1"/>
          </a:fontRef>
        </p:style>
        <p:txBody>
          <a:bodyPr>
            <a:noAutofit/>
          </a:bodyPr>
          <a:lstStyle/>
          <a:p>
            <a:r>
              <a:rPr lang="ar-SA" sz="3600" b="1" dirty="0" smtClean="0">
                <a:solidFill>
                  <a:srgbClr val="FF0000"/>
                </a:solidFill>
                <a:latin typeface="Arabic Typesetting" pitchFamily="66" charset="-78"/>
                <a:cs typeface="Arabic Typesetting" pitchFamily="66" charset="-78"/>
              </a:rPr>
              <a:t>هناك ثلاث حالات متطرفة للارتباط وهي:</a:t>
            </a:r>
          </a:p>
          <a:p>
            <a:pPr marL="742950" indent="-742950">
              <a:buFont typeface="+mj-lt"/>
              <a:buAutoNum type="arabicPeriod"/>
            </a:pPr>
            <a:r>
              <a:rPr lang="ar-SA" sz="3600" b="1" dirty="0" smtClean="0">
                <a:solidFill>
                  <a:srgbClr val="FF0000"/>
                </a:solidFill>
                <a:latin typeface="Arabic Typesetting" pitchFamily="66" charset="-78"/>
                <a:cs typeface="Arabic Typesetting" pitchFamily="66" charset="-78"/>
              </a:rPr>
              <a:t>الارتباط الموجب التام:</a:t>
            </a:r>
            <a:r>
              <a:rPr lang="ar-SA" sz="3600" dirty="0" smtClean="0">
                <a:latin typeface="Arabic Typesetting" pitchFamily="66" charset="-78"/>
                <a:cs typeface="Arabic Typesetting" pitchFamily="66" charset="-78"/>
              </a:rPr>
              <a:t> ويكون حين يتزايد  المتغير التابع بنسبة تزايد</a:t>
            </a:r>
          </a:p>
          <a:p>
            <a:pPr>
              <a:buNone/>
            </a:pPr>
            <a:r>
              <a:rPr lang="ar-SA" sz="3600" dirty="0" smtClean="0">
                <a:latin typeface="Arabic Typesetting" pitchFamily="66" charset="-78"/>
                <a:cs typeface="Arabic Typesetting" pitchFamily="66" charset="-78"/>
              </a:rPr>
              <a:t>المتغير المستقل نفسها وتصبح قيمة معامل الارتباط + </a:t>
            </a:r>
            <a:r>
              <a:rPr lang="ar-SA" sz="3600" dirty="0" smtClean="0">
                <a:latin typeface="Arabic Typesetting" pitchFamily="66" charset="-78"/>
                <a:cs typeface="Arabic Typesetting" pitchFamily="66" charset="-78"/>
              </a:rPr>
              <a:t>1،</a:t>
            </a:r>
            <a:r>
              <a:rPr lang="ar-SA" sz="3600" dirty="0" smtClean="0">
                <a:cs typeface="Akhbar MT" pitchFamily="2" charset="-78"/>
              </a:rPr>
              <a:t> </a:t>
            </a:r>
            <a:r>
              <a:rPr lang="ar-SA" sz="3600" dirty="0" smtClean="0">
                <a:latin typeface="Arabic Typesetting" pitchFamily="66" charset="-78"/>
                <a:cs typeface="Arabic Typesetting" pitchFamily="66" charset="-78"/>
              </a:rPr>
              <a:t>وهو أقوى أنواع الارتباط العكسي بين </a:t>
            </a:r>
            <a:r>
              <a:rPr lang="ar-SA" sz="3600" dirty="0" smtClean="0">
                <a:latin typeface="Arabic Typesetting" pitchFamily="66" charset="-78"/>
                <a:cs typeface="Arabic Typesetting" pitchFamily="66" charset="-78"/>
              </a:rPr>
              <a:t>متغيرين. </a:t>
            </a:r>
          </a:p>
          <a:p>
            <a:pPr marL="742950" indent="-742950">
              <a:buFont typeface="+mj-lt"/>
              <a:buAutoNum type="arabicPeriod" startAt="2"/>
            </a:pPr>
            <a:r>
              <a:rPr lang="ar-SA" sz="3600" b="1" dirty="0" smtClean="0">
                <a:solidFill>
                  <a:srgbClr val="FF0000"/>
                </a:solidFill>
                <a:latin typeface="Arabic Typesetting" pitchFamily="66" charset="-78"/>
                <a:cs typeface="Arabic Typesetting" pitchFamily="66" charset="-78"/>
              </a:rPr>
              <a:t>الارتباط </a:t>
            </a:r>
            <a:r>
              <a:rPr lang="ar-SA" sz="3600" b="1" dirty="0" smtClean="0">
                <a:solidFill>
                  <a:srgbClr val="FF0000"/>
                </a:solidFill>
                <a:latin typeface="Arabic Typesetting" pitchFamily="66" charset="-78"/>
                <a:cs typeface="Arabic Typesetting" pitchFamily="66" charset="-78"/>
              </a:rPr>
              <a:t>السالب التام:</a:t>
            </a:r>
            <a:r>
              <a:rPr lang="ar-SA" sz="3600" dirty="0" smtClean="0">
                <a:latin typeface="Arabic Typesetting" pitchFamily="66" charset="-78"/>
                <a:cs typeface="Arabic Typesetting" pitchFamily="66" charset="-78"/>
              </a:rPr>
              <a:t> ويكون حين يتناقص المتغير التابع بنسبة </a:t>
            </a:r>
            <a:r>
              <a:rPr lang="ar-SA" sz="3600" dirty="0" smtClean="0">
                <a:latin typeface="Arabic Typesetting" pitchFamily="66" charset="-78"/>
                <a:cs typeface="Arabic Typesetting" pitchFamily="66" charset="-78"/>
              </a:rPr>
              <a:t>تزايد </a:t>
            </a:r>
            <a:r>
              <a:rPr lang="ar-SA" sz="3600" dirty="0" smtClean="0">
                <a:latin typeface="Arabic Typesetting" pitchFamily="66" charset="-78"/>
                <a:cs typeface="Arabic Typesetting" pitchFamily="66" charset="-78"/>
              </a:rPr>
              <a:t>المتغير </a:t>
            </a:r>
            <a:r>
              <a:rPr lang="ar-SA" sz="3600" dirty="0" smtClean="0">
                <a:latin typeface="Arabic Typesetting" pitchFamily="66" charset="-78"/>
                <a:cs typeface="Arabic Typesetting" pitchFamily="66" charset="-78"/>
              </a:rPr>
              <a:t>المستقل </a:t>
            </a:r>
            <a:r>
              <a:rPr lang="ar-SA" sz="3600" dirty="0" smtClean="0">
                <a:latin typeface="Arabic Typesetting" pitchFamily="66" charset="-78"/>
                <a:cs typeface="Arabic Typesetting" pitchFamily="66" charset="-78"/>
              </a:rPr>
              <a:t>نفسها </a:t>
            </a:r>
            <a:r>
              <a:rPr lang="ar-SA" sz="3600" dirty="0" smtClean="0">
                <a:latin typeface="Arabic Typesetting" pitchFamily="66" charset="-78"/>
                <a:cs typeface="Arabic Typesetting" pitchFamily="66" charset="-78"/>
              </a:rPr>
              <a:t>أو العكس بالعكس وتصبح قيمة معامل الارتباط – 1،</a:t>
            </a:r>
            <a:r>
              <a:rPr lang="ar-SA" sz="3600" dirty="0" smtClean="0">
                <a:latin typeface="Arabic Typesetting" pitchFamily="66" charset="-78"/>
                <a:cs typeface="Arabic Typesetting" pitchFamily="66" charset="-78"/>
              </a:rPr>
              <a:t> وهو</a:t>
            </a:r>
            <a:r>
              <a:rPr lang="ar-SA" sz="3600" b="1" dirty="0" smtClean="0">
                <a:latin typeface="Arabic Typesetting" pitchFamily="66" charset="-78"/>
                <a:cs typeface="Arabic Typesetting" pitchFamily="66" charset="-78"/>
              </a:rPr>
              <a:t> أقوى </a:t>
            </a:r>
            <a:r>
              <a:rPr lang="ar-SA" sz="3600" dirty="0" smtClean="0">
                <a:latin typeface="Arabic Typesetting" pitchFamily="66" charset="-78"/>
                <a:cs typeface="Arabic Typesetting" pitchFamily="66" charset="-78"/>
              </a:rPr>
              <a:t>أنواع الارتباط الطردي بين </a:t>
            </a:r>
            <a:r>
              <a:rPr lang="ar-SA" sz="3600" dirty="0" smtClean="0">
                <a:latin typeface="Arabic Typesetting" pitchFamily="66" charset="-78"/>
                <a:cs typeface="Arabic Typesetting" pitchFamily="66" charset="-78"/>
              </a:rPr>
              <a:t>متغيرين.</a:t>
            </a:r>
          </a:p>
          <a:p>
            <a:pPr marL="742950" indent="-742950">
              <a:buFont typeface="+mj-lt"/>
              <a:buAutoNum type="arabicPeriod" startAt="3"/>
            </a:pPr>
            <a:r>
              <a:rPr lang="ar-SA" sz="3600" b="1" dirty="0" smtClean="0">
                <a:solidFill>
                  <a:srgbClr val="FF0000"/>
                </a:solidFill>
                <a:latin typeface="Arabic Typesetting" pitchFamily="66" charset="-78"/>
                <a:cs typeface="Arabic Typesetting" pitchFamily="66" charset="-78"/>
              </a:rPr>
              <a:t>التوزيع العشوائي:</a:t>
            </a:r>
            <a:r>
              <a:rPr lang="ar-SA" sz="3600" dirty="0" smtClean="0">
                <a:solidFill>
                  <a:schemeClr val="tx1"/>
                </a:solidFill>
                <a:latin typeface="Arabic Typesetting" pitchFamily="66" charset="-78"/>
                <a:cs typeface="Arabic Typesetting" pitchFamily="66" charset="-78"/>
              </a:rPr>
              <a:t>حين لا توجد علاقة بين المتغيرين ،وتصبح قيمة معامل التلازم صفر.</a:t>
            </a:r>
            <a:r>
              <a:rPr lang="ar-SA" sz="3600" dirty="0" smtClean="0">
                <a:cs typeface="Akhbar MT" pitchFamily="2" charset="-78"/>
              </a:rPr>
              <a:t> </a:t>
            </a:r>
            <a:r>
              <a:rPr lang="ar-SA" sz="3600" dirty="0" smtClean="0">
                <a:latin typeface="Arabic Typesetting" pitchFamily="66" charset="-78"/>
                <a:cs typeface="Arabic Typesetting" pitchFamily="66" charset="-78"/>
              </a:rPr>
              <a:t>فمعنى ذلك أنه لا يوجد ارتباط بين المتغيرين. </a:t>
            </a:r>
            <a:endParaRPr lang="ar-SA" sz="3600" dirty="0" smtClean="0">
              <a:latin typeface="Arabic Typesetting" pitchFamily="66" charset="-78"/>
              <a:cs typeface="Arabic Typesetting" pitchFamily="66" charset="-78"/>
            </a:endParaRPr>
          </a:p>
          <a:p>
            <a:pPr marL="742950" indent="-742950">
              <a:buNone/>
            </a:pPr>
            <a:endParaRPr lang="ar-SA" sz="3600" dirty="0" smtClean="0">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lide(fromBottom)">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bg/>
                                          </p:spTgt>
                                        </p:tgtEl>
                                        <p:attrNameLst>
                                          <p:attrName>style.visibility</p:attrName>
                                        </p:attrNameLst>
                                      </p:cBhvr>
                                      <p:to>
                                        <p:strVal val="visible"/>
                                      </p:to>
                                    </p:set>
                                    <p:animEffect transition="in" filter="slide(fromBottom)">
                                      <p:cBhvr>
                                        <p:cTn id="2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42852"/>
            <a:ext cx="8229600" cy="6357982"/>
          </a:xfrm>
        </p:spPr>
        <p:style>
          <a:lnRef idx="2">
            <a:schemeClr val="accent3"/>
          </a:lnRef>
          <a:fillRef idx="1">
            <a:schemeClr val="lt1"/>
          </a:fillRef>
          <a:effectRef idx="0">
            <a:schemeClr val="accent3"/>
          </a:effectRef>
          <a:fontRef idx="minor">
            <a:schemeClr val="dk1"/>
          </a:fontRef>
        </p:style>
        <p:txBody>
          <a:bodyPr>
            <a:noAutofit/>
          </a:bodyPr>
          <a:lstStyle/>
          <a:p>
            <a:r>
              <a:rPr lang="ar-SA" sz="3600" dirty="0" smtClean="0">
                <a:latin typeface="Arabic Typesetting" pitchFamily="66" charset="-78"/>
                <a:cs typeface="Arabic Typesetting" pitchFamily="66" charset="-78"/>
              </a:rPr>
              <a:t>وكلما اقتربت قيمة معامل الارتباط من </a:t>
            </a:r>
            <a:r>
              <a:rPr lang="ar-SA" sz="3600" b="1" dirty="0" smtClean="0">
                <a:solidFill>
                  <a:srgbClr val="FF0000"/>
                </a:solidFill>
                <a:latin typeface="Arabic Typesetting" pitchFamily="66" charset="-78"/>
                <a:cs typeface="Arabic Typesetting" pitchFamily="66" charset="-78"/>
              </a:rPr>
              <a:t>+ 1 أو – 1 </a:t>
            </a:r>
            <a:r>
              <a:rPr lang="ar-SA" sz="3600" dirty="0" smtClean="0">
                <a:latin typeface="Arabic Typesetting" pitchFamily="66" charset="-78"/>
                <a:cs typeface="Arabic Typesetting" pitchFamily="66" charset="-78"/>
              </a:rPr>
              <a:t>كلما كان الارتباط قوياً، وكلما اقترب من </a:t>
            </a:r>
            <a:r>
              <a:rPr lang="ar-SA" sz="3600" b="1" dirty="0" smtClean="0">
                <a:solidFill>
                  <a:srgbClr val="FF0000"/>
                </a:solidFill>
                <a:latin typeface="Arabic Typesetting" pitchFamily="66" charset="-78"/>
                <a:cs typeface="Arabic Typesetting" pitchFamily="66" charset="-78"/>
              </a:rPr>
              <a:t>الصفر</a:t>
            </a:r>
            <a:r>
              <a:rPr lang="ar-SA" sz="3600" dirty="0" smtClean="0">
                <a:latin typeface="Arabic Typesetting" pitchFamily="66" charset="-78"/>
                <a:cs typeface="Arabic Typesetting" pitchFamily="66" charset="-78"/>
              </a:rPr>
              <a:t> كلما كان الارتباط ضعيفاً. </a:t>
            </a:r>
            <a:endParaRPr lang="en-US" sz="3600" dirty="0" smtClean="0">
              <a:latin typeface="Arabic Typesetting" pitchFamily="66" charset="-78"/>
              <a:cs typeface="Arabic Typesetting" pitchFamily="66" charset="-78"/>
            </a:endParaRPr>
          </a:p>
          <a:p>
            <a:pPr marL="742950" indent="-742950">
              <a:buNone/>
            </a:pPr>
            <a:r>
              <a:rPr lang="ar-SA" sz="2800" b="1" dirty="0" smtClean="0"/>
              <a:t>شكل الانتشار </a:t>
            </a:r>
            <a:r>
              <a:rPr lang="en-US" sz="2800" b="1" dirty="0" smtClean="0"/>
              <a:t>Scatter Diagram</a:t>
            </a:r>
            <a:r>
              <a:rPr lang="ar-SA" sz="2800" b="1" dirty="0" smtClean="0"/>
              <a:t> :</a:t>
            </a:r>
            <a:endParaRPr lang="ar-SA" sz="2800" dirty="0" smtClean="0">
              <a:solidFill>
                <a:schemeClr val="tx1"/>
              </a:solidFill>
              <a:latin typeface="Arabic Typesetting" pitchFamily="66" charset="-78"/>
              <a:cs typeface="Arabic Typesetting" pitchFamily="66" charset="-78"/>
            </a:endParaRPr>
          </a:p>
          <a:p>
            <a:r>
              <a:rPr lang="ar-SA" sz="3600" dirty="0" smtClean="0">
                <a:latin typeface="Arabic Typesetting" pitchFamily="66" charset="-78"/>
                <a:cs typeface="Arabic Typesetting" pitchFamily="66" charset="-78"/>
              </a:rPr>
              <a:t>والمقصود بشكل الانتشار هو تمثيل قيم الظاهرتين بيانياً على المحورين، المتغير الأول </a:t>
            </a:r>
            <a:r>
              <a:rPr lang="en-US" sz="3600" dirty="0" smtClean="0">
                <a:latin typeface="Arabic Typesetting" pitchFamily="66" charset="-78"/>
                <a:cs typeface="Arabic Typesetting" pitchFamily="66" charset="-78"/>
              </a:rPr>
              <a:t>X</a:t>
            </a:r>
            <a:r>
              <a:rPr lang="ar-SA" sz="3600" dirty="0" smtClean="0">
                <a:latin typeface="Arabic Typesetting" pitchFamily="66" charset="-78"/>
                <a:cs typeface="Arabic Typesetting" pitchFamily="66" charset="-78"/>
              </a:rPr>
              <a:t> على المحور الأفقي، والمتغير الثاني </a:t>
            </a:r>
            <a:r>
              <a:rPr lang="en-US" sz="3600" dirty="0" smtClean="0">
                <a:latin typeface="Arabic Typesetting" pitchFamily="66" charset="-78"/>
                <a:cs typeface="Arabic Typesetting" pitchFamily="66" charset="-78"/>
              </a:rPr>
              <a:t>Y</a:t>
            </a:r>
            <a:r>
              <a:rPr lang="ar-SA" sz="3600" dirty="0" smtClean="0">
                <a:latin typeface="Arabic Typesetting" pitchFamily="66" charset="-78"/>
                <a:cs typeface="Arabic Typesetting" pitchFamily="66" charset="-78"/>
              </a:rPr>
              <a:t> على المحور الرأسي، حيث يتم تمثيل كل زوج </a:t>
            </a:r>
            <a:r>
              <a:rPr lang="en-US" sz="3600" dirty="0" smtClean="0">
                <a:latin typeface="Arabic Typesetting" pitchFamily="66" charset="-78"/>
                <a:cs typeface="Arabic Typesetting" pitchFamily="66" charset="-78"/>
              </a:rPr>
              <a:t>Pair</a:t>
            </a:r>
            <a:r>
              <a:rPr lang="ar-SA" sz="3600" dirty="0" smtClean="0">
                <a:latin typeface="Arabic Typesetting" pitchFamily="66" charset="-78"/>
                <a:cs typeface="Arabic Typesetting" pitchFamily="66" charset="-78"/>
              </a:rPr>
              <a:t> من القيم بنقطة، فنحصل على شكل يمثل كيفية انتشار القيم على المستوى، وهو الذي يسمى شكل الانتشار. </a:t>
            </a:r>
          </a:p>
          <a:p>
            <a:r>
              <a:rPr lang="ar-SA" sz="3600" dirty="0" smtClean="0">
                <a:latin typeface="Arabic Typesetting" pitchFamily="66" charset="-78"/>
                <a:cs typeface="Arabic Typesetting" pitchFamily="66" charset="-78"/>
              </a:rPr>
              <a:t>وطريقة انتشار القيم تدل على </a:t>
            </a:r>
            <a:r>
              <a:rPr lang="ar-SA" sz="3600" b="1" dirty="0" smtClean="0">
                <a:latin typeface="Arabic Typesetting" pitchFamily="66" charset="-78"/>
                <a:cs typeface="Arabic Typesetting" pitchFamily="66" charset="-78"/>
              </a:rPr>
              <a:t>وجود أو عدم وجود علاقة بين المتغيرين ومدى قوتها ونوعها.</a:t>
            </a:r>
            <a:r>
              <a:rPr lang="ar-SA" sz="3600" dirty="0" smtClean="0">
                <a:latin typeface="Arabic Typesetting" pitchFamily="66" charset="-78"/>
                <a:cs typeface="Arabic Typesetting" pitchFamily="66" charset="-78"/>
              </a:rPr>
              <a:t> فإذا كانت </a:t>
            </a:r>
            <a:r>
              <a:rPr lang="ar-SA" sz="3600" b="1" dirty="0" smtClean="0">
                <a:solidFill>
                  <a:srgbClr val="FF0000"/>
                </a:solidFill>
                <a:latin typeface="Arabic Typesetting" pitchFamily="66" charset="-78"/>
                <a:cs typeface="Arabic Typesetting" pitchFamily="66" charset="-78"/>
              </a:rPr>
              <a:t>تتوزع بشكل منتظم </a:t>
            </a:r>
            <a:r>
              <a:rPr lang="ar-SA" sz="3600" dirty="0" smtClean="0">
                <a:latin typeface="Arabic Typesetting" pitchFamily="66" charset="-78"/>
                <a:cs typeface="Arabic Typesetting" pitchFamily="66" charset="-78"/>
              </a:rPr>
              <a:t>دل ذلك على </a:t>
            </a:r>
            <a:r>
              <a:rPr lang="ar-SA" sz="3600" b="1" dirty="0" smtClean="0">
                <a:solidFill>
                  <a:srgbClr val="FF0000"/>
                </a:solidFill>
                <a:latin typeface="Arabic Typesetting" pitchFamily="66" charset="-78"/>
                <a:cs typeface="Arabic Typesetting" pitchFamily="66" charset="-78"/>
              </a:rPr>
              <a:t>وجود علاقة</a:t>
            </a:r>
            <a:r>
              <a:rPr lang="ar-SA" sz="3600" dirty="0" smtClean="0">
                <a:latin typeface="Arabic Typesetting" pitchFamily="66" charset="-78"/>
                <a:cs typeface="Arabic Typesetting" pitchFamily="66" charset="-78"/>
              </a:rPr>
              <a:t> (يمكن استنتاجها)، </a:t>
            </a:r>
            <a:r>
              <a:rPr lang="ar-SA" sz="3600" dirty="0" smtClean="0">
                <a:latin typeface="Arabic Typesetting" pitchFamily="66" charset="-78"/>
                <a:cs typeface="Arabic Typesetting" pitchFamily="66" charset="-78"/>
              </a:rPr>
              <a:t>أما </a:t>
            </a:r>
            <a:r>
              <a:rPr lang="ar-SA" sz="3600" dirty="0" smtClean="0">
                <a:latin typeface="Arabic Typesetting" pitchFamily="66" charset="-78"/>
                <a:cs typeface="Arabic Typesetting" pitchFamily="66" charset="-78"/>
              </a:rPr>
              <a:t>إذا كانت </a:t>
            </a:r>
            <a:r>
              <a:rPr lang="ar-SA" sz="3600" b="1" dirty="0" smtClean="0">
                <a:solidFill>
                  <a:srgbClr val="FF0000"/>
                </a:solidFill>
                <a:latin typeface="Arabic Typesetting" pitchFamily="66" charset="-78"/>
                <a:cs typeface="Arabic Typesetting" pitchFamily="66" charset="-78"/>
              </a:rPr>
              <a:t>النقط مبعثرة ولا تنتشر حسب نظام معين </a:t>
            </a:r>
            <a:r>
              <a:rPr lang="ar-SA" sz="3600" dirty="0" smtClean="0">
                <a:latin typeface="Arabic Typesetting" pitchFamily="66" charset="-78"/>
                <a:cs typeface="Arabic Typesetting" pitchFamily="66" charset="-78"/>
              </a:rPr>
              <a:t>دل ذلك على </a:t>
            </a:r>
            <a:r>
              <a:rPr lang="ar-SA" sz="3600" b="1" dirty="0" smtClean="0">
                <a:solidFill>
                  <a:srgbClr val="FF0000"/>
                </a:solidFill>
                <a:latin typeface="Arabic Typesetting" pitchFamily="66" charset="-78"/>
                <a:cs typeface="Arabic Typesetting" pitchFamily="66" charset="-78"/>
              </a:rPr>
              <a:t>عدم وجود علاقة بين المتغيرين أو أن العلاقة بينهما ضعيفة</a:t>
            </a:r>
            <a:r>
              <a:rPr lang="ar-SA" sz="3600" dirty="0" smtClean="0">
                <a:latin typeface="Arabic Typesetting" pitchFamily="66" charset="-78"/>
                <a:cs typeface="Arabic Typesetting" pitchFamily="66" charset="-78"/>
              </a:rPr>
              <a:t>. </a:t>
            </a:r>
            <a:endParaRPr lang="en-US" sz="3600" dirty="0" smtClean="0">
              <a:latin typeface="Arabic Typesetting" pitchFamily="66" charset="-78"/>
              <a:cs typeface="Arabic Typesetting" pitchFamily="66" charset="-78"/>
            </a:endParaRPr>
          </a:p>
          <a:p>
            <a:pPr marL="742950" indent="-742950">
              <a:buNone/>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42852"/>
            <a:ext cx="8229600" cy="6572296"/>
          </a:xfrm>
        </p:spPr>
        <p:style>
          <a:lnRef idx="2">
            <a:schemeClr val="accent3"/>
          </a:lnRef>
          <a:fillRef idx="1">
            <a:schemeClr val="lt1"/>
          </a:fillRef>
          <a:effectRef idx="0">
            <a:schemeClr val="accent3"/>
          </a:effectRef>
          <a:fontRef idx="minor">
            <a:schemeClr val="dk1"/>
          </a:fontRef>
        </p:style>
        <p:txBody>
          <a:bodyPr>
            <a:noAutofit/>
          </a:bodyPr>
          <a:lstStyle/>
          <a:p>
            <a:pPr lvl="1"/>
            <a:r>
              <a:rPr lang="ar-SA" sz="3600" dirty="0" smtClean="0">
                <a:solidFill>
                  <a:srgbClr val="FF0000"/>
                </a:solidFill>
                <a:latin typeface="Arabic Typesetting" pitchFamily="66" charset="-78"/>
                <a:cs typeface="Arabic Typesetting" pitchFamily="66" charset="-78"/>
              </a:rPr>
              <a:t>يعرف الارتباط</a:t>
            </a:r>
            <a:r>
              <a:rPr lang="en-US" sz="3600" dirty="0" smtClean="0">
                <a:solidFill>
                  <a:srgbClr val="FF0000"/>
                </a:solidFill>
                <a:latin typeface="Arabic Typesetting" pitchFamily="66" charset="-78"/>
                <a:cs typeface="Arabic Typesetting" pitchFamily="66" charset="-78"/>
              </a:rPr>
              <a:t>Correlation </a:t>
            </a:r>
            <a:r>
              <a:rPr lang="ar-SA" sz="3600" dirty="0" smtClean="0">
                <a:solidFill>
                  <a:srgbClr val="FF0000"/>
                </a:solidFill>
                <a:latin typeface="Arabic Typesetting" pitchFamily="66" charset="-78"/>
                <a:cs typeface="Arabic Typesetting" pitchFamily="66" charset="-78"/>
              </a:rPr>
              <a:t>: </a:t>
            </a:r>
            <a:r>
              <a:rPr lang="ar-SA" sz="3600" dirty="0" smtClean="0">
                <a:latin typeface="Arabic Typesetting" pitchFamily="66" charset="-78"/>
                <a:cs typeface="Arabic Typesetting" pitchFamily="66" charset="-78"/>
              </a:rPr>
              <a:t>بأنه الوسيلة الإحصائية المستخدمة لقياس العلاقة بين المتغيرات،واختبارها إحصائياً لتحديد طبيعتها،وفيما إذا كانت ذات دلالة إحصائية،أم أنها ناتجة عن عامل الصدفة،ويمكننا تصنيف طبيعة العلاقة بين أي متغيرين إلى علاقة طردية وأخرى سالبة</a:t>
            </a:r>
            <a:r>
              <a:rPr lang="ar-SA" sz="3600" dirty="0" smtClean="0">
                <a:latin typeface="Arabic Typesetting" pitchFamily="66" charset="-78"/>
                <a:cs typeface="Arabic Typesetting" pitchFamily="66" charset="-78"/>
              </a:rPr>
              <a:t>.</a:t>
            </a:r>
          </a:p>
          <a:p>
            <a:pPr lvl="1"/>
            <a:r>
              <a:rPr lang="ar-SA" sz="3600" b="1" dirty="0" smtClean="0">
                <a:solidFill>
                  <a:srgbClr val="FF0000"/>
                </a:solidFill>
                <a:latin typeface="Arabic Typesetting" pitchFamily="66" charset="-78"/>
                <a:cs typeface="Arabic Typesetting" pitchFamily="66" charset="-78"/>
              </a:rPr>
              <a:t>تحليل الارتباط </a:t>
            </a:r>
            <a:r>
              <a:rPr lang="ar-SA" sz="3600" b="1" dirty="0" smtClean="0">
                <a:solidFill>
                  <a:srgbClr val="FF0000"/>
                </a:solidFill>
                <a:latin typeface="Arabic Typesetting" pitchFamily="66" charset="-78"/>
                <a:cs typeface="Arabic Typesetting" pitchFamily="66" charset="-78"/>
              </a:rPr>
              <a:t>يوصلنا</a:t>
            </a:r>
            <a:r>
              <a:rPr lang="ar-SA" sz="3600" b="1" dirty="0" smtClean="0">
                <a:solidFill>
                  <a:srgbClr val="FF0000"/>
                </a:solidFill>
                <a:latin typeface="Arabic Typesetting" pitchFamily="66" charset="-78"/>
                <a:cs typeface="Arabic Typesetting" pitchFamily="66" charset="-78"/>
              </a:rPr>
              <a:t> إلى نتائج تمتاز بدقة:</a:t>
            </a:r>
          </a:p>
          <a:p>
            <a:pPr marL="1017270" lvl="1" indent="-742950">
              <a:buFont typeface="+mj-lt"/>
              <a:buAutoNum type="arabicPeriod"/>
            </a:pPr>
            <a:r>
              <a:rPr lang="ar-SA" sz="3200" dirty="0" smtClean="0">
                <a:latin typeface="Arabic Typesetting" pitchFamily="66" charset="-78"/>
                <a:cs typeface="Arabic Typesetting" pitchFamily="66" charset="-78"/>
              </a:rPr>
              <a:t>يحقق وصفاً دقيقاً للعلاقة بين المتغيرات.</a:t>
            </a:r>
          </a:p>
          <a:p>
            <a:pPr marL="1017270" lvl="1" indent="-742950">
              <a:buFont typeface="+mj-lt"/>
              <a:buAutoNum type="arabicPeriod"/>
            </a:pPr>
            <a:r>
              <a:rPr lang="ar-SA" sz="3200" dirty="0" smtClean="0">
                <a:latin typeface="Arabic Typesetting" pitchFamily="66" charset="-78"/>
                <a:cs typeface="Arabic Typesetting" pitchFamily="66" charset="-78"/>
              </a:rPr>
              <a:t>يوضح درجة العلاقة بين المتغيرات.</a:t>
            </a:r>
          </a:p>
          <a:p>
            <a:pPr marL="1017270" lvl="1" indent="-742950">
              <a:buFont typeface="+mj-lt"/>
              <a:buAutoNum type="arabicPeriod"/>
            </a:pPr>
            <a:r>
              <a:rPr lang="ar-SA" sz="3200" dirty="0" smtClean="0">
                <a:latin typeface="Arabic Typesetting" pitchFamily="66" charset="-78"/>
                <a:cs typeface="Arabic Typesetting" pitchFamily="66" charset="-78"/>
              </a:rPr>
              <a:t>إن الدلالة الإحصائية للعلاقة بين المتغيرات تكون دقيقة.</a:t>
            </a:r>
          </a:p>
          <a:p>
            <a:pPr marL="1017270" lvl="1" indent="-742950">
              <a:buFont typeface="+mj-lt"/>
              <a:buAutoNum type="arabicPeriod"/>
            </a:pPr>
            <a:r>
              <a:rPr lang="ar-SA" sz="3200" dirty="0" smtClean="0">
                <a:latin typeface="Arabic Typesetting" pitchFamily="66" charset="-78"/>
                <a:cs typeface="Arabic Typesetting" pitchFamily="66" charset="-78"/>
              </a:rPr>
              <a:t>لا تقتصر طرق تحليل الارتباط على طريقة واحدة،وإنما تتعدد هذه الطرق،فبعضها يستخدم لقياس الارتباط بين متغيرين،وبعضها الآخر لتحديد الارتباط الجزئي.أما الارتباك المتعدد لقياس الارتباط بين العديد من المتغيرات.</a:t>
            </a:r>
            <a:endParaRPr lang="ar-SA" sz="3200" dirty="0" smtClean="0">
              <a:latin typeface="Arabic Typesetting" pitchFamily="66" charset="-78"/>
              <a:cs typeface="Arabic Typesetting" pitchFamily="66" charset="-78"/>
            </a:endParaRPr>
          </a:p>
          <a:p>
            <a:pPr marL="742950" indent="-742950">
              <a:buNone/>
            </a:pPr>
            <a:endParaRPr lang="ar-SA" sz="28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42852"/>
            <a:ext cx="8229600" cy="6357982"/>
          </a:xfrm>
        </p:spPr>
        <p:style>
          <a:lnRef idx="2">
            <a:schemeClr val="accent3"/>
          </a:lnRef>
          <a:fillRef idx="1">
            <a:schemeClr val="lt1"/>
          </a:fillRef>
          <a:effectRef idx="0">
            <a:schemeClr val="accent3"/>
          </a:effectRef>
          <a:fontRef idx="minor">
            <a:schemeClr val="dk1"/>
          </a:fontRef>
        </p:style>
        <p:txBody>
          <a:bodyPr>
            <a:noAutofit/>
          </a:bodyPr>
          <a:lstStyle/>
          <a:p>
            <a:r>
              <a:rPr lang="ar-SA" sz="3200" b="1" dirty="0" smtClean="0">
                <a:solidFill>
                  <a:srgbClr val="FF0000"/>
                </a:solidFill>
                <a:latin typeface="Arabic Typesetting" pitchFamily="66" charset="-78"/>
                <a:cs typeface="Arabic Typesetting" pitchFamily="66" charset="-78"/>
              </a:rPr>
              <a:t>هناك ثلاث طرق تندرج تحت مسمى الارتباط البسيط:</a:t>
            </a:r>
            <a:endParaRPr lang="ar-SA" sz="3200" b="1" dirty="0" smtClean="0">
              <a:solidFill>
                <a:srgbClr val="FF0000"/>
              </a:solidFill>
              <a:latin typeface="Arabic Typesetting" pitchFamily="66" charset="-78"/>
              <a:cs typeface="Arabic Typesetting" pitchFamily="66" charset="-78"/>
            </a:endParaRPr>
          </a:p>
          <a:p>
            <a:r>
              <a:rPr lang="ar-SA" sz="3200" dirty="0" smtClean="0">
                <a:solidFill>
                  <a:schemeClr val="tx1"/>
                </a:solidFill>
                <a:latin typeface="Arabic Typesetting" pitchFamily="66" charset="-78"/>
                <a:cs typeface="Arabic Typesetting" pitchFamily="66" charset="-78"/>
              </a:rPr>
              <a:t>معامل ارتباط </a:t>
            </a:r>
            <a:r>
              <a:rPr lang="ar-SA" sz="3200" dirty="0" err="1" smtClean="0">
                <a:solidFill>
                  <a:schemeClr val="tx1"/>
                </a:solidFill>
                <a:latin typeface="Arabic Typesetting" pitchFamily="66" charset="-78"/>
                <a:cs typeface="Arabic Typesetting" pitchFamily="66" charset="-78"/>
              </a:rPr>
              <a:t>بيرسون</a:t>
            </a:r>
            <a:r>
              <a:rPr lang="ar-SA" sz="3200" dirty="0" smtClean="0">
                <a:solidFill>
                  <a:schemeClr val="tx1"/>
                </a:solidFill>
                <a:latin typeface="Arabic Typesetting" pitchFamily="66" charset="-78"/>
                <a:cs typeface="Arabic Typesetting" pitchFamily="66" charset="-78"/>
              </a:rPr>
              <a:t>-معامل </a:t>
            </a:r>
            <a:r>
              <a:rPr lang="ar-SA" sz="3200" dirty="0" err="1" smtClean="0">
                <a:solidFill>
                  <a:schemeClr val="tx1"/>
                </a:solidFill>
                <a:latin typeface="Arabic Typesetting" pitchFamily="66" charset="-78"/>
                <a:cs typeface="Arabic Typesetting" pitchFamily="66" charset="-78"/>
              </a:rPr>
              <a:t>كندال</a:t>
            </a:r>
            <a:r>
              <a:rPr lang="ar-SA" sz="3200" dirty="0" smtClean="0">
                <a:solidFill>
                  <a:schemeClr val="tx1"/>
                </a:solidFill>
                <a:latin typeface="Arabic Typesetting" pitchFamily="66" charset="-78"/>
                <a:cs typeface="Arabic Typesetting" pitchFamily="66" charset="-78"/>
              </a:rPr>
              <a:t>-معامل </a:t>
            </a:r>
            <a:r>
              <a:rPr lang="ar-SA" sz="3200" dirty="0" err="1" smtClean="0">
                <a:solidFill>
                  <a:schemeClr val="tx1"/>
                </a:solidFill>
                <a:latin typeface="Arabic Typesetting" pitchFamily="66" charset="-78"/>
                <a:cs typeface="Arabic Typesetting" pitchFamily="66" charset="-78"/>
              </a:rPr>
              <a:t>سبيرمان</a:t>
            </a:r>
            <a:r>
              <a:rPr lang="ar-SA" sz="3200" dirty="0" smtClean="0">
                <a:solidFill>
                  <a:schemeClr val="tx1"/>
                </a:solidFill>
                <a:latin typeface="Arabic Typesetting" pitchFamily="66" charset="-78"/>
                <a:cs typeface="Arabic Typesetting" pitchFamily="66" charset="-78"/>
              </a:rPr>
              <a:t>.</a:t>
            </a:r>
          </a:p>
          <a:p>
            <a:r>
              <a:rPr lang="ar-SA" sz="3600" b="1" dirty="0" smtClean="0">
                <a:solidFill>
                  <a:srgbClr val="FF0000"/>
                </a:solidFill>
                <a:latin typeface="Arabic Typesetting" pitchFamily="66" charset="-78"/>
                <a:cs typeface="Arabic Typesetting" pitchFamily="66" charset="-78"/>
              </a:rPr>
              <a:t>معامل ارتباط </a:t>
            </a:r>
            <a:r>
              <a:rPr lang="ar-SA" sz="3600" b="1" dirty="0" err="1" smtClean="0">
                <a:solidFill>
                  <a:srgbClr val="FF0000"/>
                </a:solidFill>
                <a:latin typeface="Arabic Typesetting" pitchFamily="66" charset="-78"/>
                <a:cs typeface="Arabic Typesetting" pitchFamily="66" charset="-78"/>
              </a:rPr>
              <a:t>بيرسون</a:t>
            </a:r>
            <a:r>
              <a:rPr lang="ar-SA" sz="3600" b="1" dirty="0" smtClean="0">
                <a:solidFill>
                  <a:srgbClr val="FF0000"/>
                </a:solidFill>
                <a:latin typeface="Arabic Typesetting" pitchFamily="66" charset="-78"/>
                <a:cs typeface="Arabic Typesetting" pitchFamily="66" charset="-78"/>
              </a:rPr>
              <a:t> : </a:t>
            </a:r>
            <a:endParaRPr lang="ar-SA" sz="3600" b="1" dirty="0" smtClean="0">
              <a:solidFill>
                <a:srgbClr val="FF0000"/>
              </a:solidFill>
              <a:latin typeface="Arabic Typesetting" pitchFamily="66" charset="-78"/>
              <a:cs typeface="Arabic Typesetting" pitchFamily="66" charset="-78"/>
            </a:endParaRPr>
          </a:p>
          <a:p>
            <a:pPr>
              <a:buNone/>
            </a:pPr>
            <a:r>
              <a:rPr lang="ar-SA" sz="3600" dirty="0" smtClean="0">
                <a:latin typeface="Arabic Typesetting" pitchFamily="66" charset="-78"/>
                <a:cs typeface="Arabic Typesetting" pitchFamily="66" charset="-78"/>
              </a:rPr>
              <a:t>يعتبر </a:t>
            </a:r>
            <a:r>
              <a:rPr lang="ar-SA" sz="3600" dirty="0" smtClean="0">
                <a:latin typeface="Arabic Typesetting" pitchFamily="66" charset="-78"/>
                <a:cs typeface="Arabic Typesetting" pitchFamily="66" charset="-78"/>
              </a:rPr>
              <a:t>معامل ارتباط </a:t>
            </a:r>
            <a:r>
              <a:rPr lang="ar-SA" sz="3600" dirty="0" err="1" smtClean="0">
                <a:latin typeface="Arabic Typesetting" pitchFamily="66" charset="-78"/>
                <a:cs typeface="Arabic Typesetting" pitchFamily="66" charset="-78"/>
              </a:rPr>
              <a:t>بيرسون</a:t>
            </a:r>
            <a:r>
              <a:rPr lang="ar-SA" sz="3600" dirty="0" smtClean="0">
                <a:latin typeface="Arabic Typesetting" pitchFamily="66" charset="-78"/>
                <a:cs typeface="Arabic Typesetting" pitchFamily="66" charset="-78"/>
              </a:rPr>
              <a:t> من أقوى مقاييس الارتباط , </a:t>
            </a:r>
            <a:r>
              <a:rPr lang="ar-SA" sz="3600" dirty="0" smtClean="0">
                <a:latin typeface="Arabic Typesetting" pitchFamily="66" charset="-78"/>
                <a:cs typeface="Arabic Typesetting" pitchFamily="66" charset="-78"/>
              </a:rPr>
              <a:t>إلا أنه </a:t>
            </a:r>
            <a:r>
              <a:rPr lang="ar-SA" sz="3600" dirty="0" smtClean="0">
                <a:latin typeface="Arabic Typesetting" pitchFamily="66" charset="-78"/>
                <a:cs typeface="Arabic Typesetting" pitchFamily="66" charset="-78"/>
              </a:rPr>
              <a:t>صعب الحساب لحاجته إلى كثير من البيانات والمعادلات </a:t>
            </a:r>
            <a:r>
              <a:rPr lang="ar-SA" sz="3600" dirty="0" smtClean="0">
                <a:latin typeface="Arabic Typesetting" pitchFamily="66" charset="-78"/>
                <a:cs typeface="Arabic Typesetting" pitchFamily="66" charset="-78"/>
              </a:rPr>
              <a:t>كالانحراف المعياري وغيرة </a:t>
            </a:r>
            <a:r>
              <a:rPr lang="ar-SA" sz="3600" dirty="0" smtClean="0">
                <a:latin typeface="Arabic Typesetting" pitchFamily="66" charset="-78"/>
                <a:cs typeface="Arabic Typesetting" pitchFamily="66" charset="-78"/>
              </a:rPr>
              <a:t>, </a:t>
            </a:r>
            <a:r>
              <a:rPr lang="ar-SA" sz="3600" dirty="0" smtClean="0">
                <a:latin typeface="Arabic Typesetting" pitchFamily="66" charset="-78"/>
                <a:cs typeface="Arabic Typesetting" pitchFamily="66" charset="-78"/>
              </a:rPr>
              <a:t>وكثيراً ما </a:t>
            </a:r>
            <a:r>
              <a:rPr lang="ar-SA" sz="3600" dirty="0" smtClean="0">
                <a:latin typeface="Arabic Typesetting" pitchFamily="66" charset="-78"/>
                <a:cs typeface="Arabic Typesetting" pitchFamily="66" charset="-78"/>
              </a:rPr>
              <a:t>يصرف عنه النظر لوجود مقاييس للارتباط أسهل عند الحساب </a:t>
            </a:r>
            <a:r>
              <a:rPr lang="ar-SA" sz="3600" dirty="0" smtClean="0">
                <a:latin typeface="Arabic Typesetting" pitchFamily="66" charset="-78"/>
                <a:cs typeface="Arabic Typesetting" pitchFamily="66" charset="-78"/>
              </a:rPr>
              <a:t>,إلا </a:t>
            </a:r>
            <a:r>
              <a:rPr lang="ar-SA" sz="3600" dirty="0" smtClean="0">
                <a:latin typeface="Arabic Typesetting" pitchFamily="66" charset="-78"/>
                <a:cs typeface="Arabic Typesetting" pitchFamily="66" charset="-78"/>
              </a:rPr>
              <a:t>أن الاستعمال الكثير والمنتشر لمعامل </a:t>
            </a:r>
            <a:r>
              <a:rPr lang="ar-SA" sz="3600" dirty="0" err="1" smtClean="0">
                <a:latin typeface="Arabic Typesetting" pitchFamily="66" charset="-78"/>
                <a:cs typeface="Arabic Typesetting" pitchFamily="66" charset="-78"/>
              </a:rPr>
              <a:t>سبيرمان</a:t>
            </a:r>
            <a:r>
              <a:rPr lang="ar-SA" sz="3600" dirty="0" smtClean="0">
                <a:latin typeface="Arabic Typesetting" pitchFamily="66" charset="-78"/>
                <a:cs typeface="Arabic Typesetting" pitchFamily="66" charset="-78"/>
              </a:rPr>
              <a:t> والذي يعتمد في حسابه </a:t>
            </a:r>
            <a:r>
              <a:rPr lang="ar-SA" sz="3600" dirty="0" smtClean="0">
                <a:latin typeface="Arabic Typesetting" pitchFamily="66" charset="-78"/>
                <a:cs typeface="Arabic Typesetting" pitchFamily="66" charset="-78"/>
              </a:rPr>
              <a:t>على معامل </a:t>
            </a:r>
            <a:r>
              <a:rPr lang="ar-SA" sz="3600" dirty="0" err="1" smtClean="0">
                <a:latin typeface="Arabic Typesetting" pitchFamily="66" charset="-78"/>
                <a:cs typeface="Arabic Typesetting" pitchFamily="66" charset="-78"/>
              </a:rPr>
              <a:t>بيرسون</a:t>
            </a:r>
            <a:r>
              <a:rPr lang="ar-SA" sz="3600" dirty="0" smtClean="0">
                <a:latin typeface="Arabic Typesetting" pitchFamily="66" charset="-78"/>
                <a:cs typeface="Arabic Typesetting" pitchFamily="66" charset="-78"/>
              </a:rPr>
              <a:t> يستوجب معرفة الطريقة التي يمكن </a:t>
            </a:r>
            <a:r>
              <a:rPr lang="ar-SA" sz="3600" dirty="0" err="1" smtClean="0">
                <a:latin typeface="Arabic Typesetting" pitchFamily="66" charset="-78"/>
                <a:cs typeface="Arabic Typesetting" pitchFamily="66" charset="-78"/>
              </a:rPr>
              <a:t>بها</a:t>
            </a:r>
            <a:r>
              <a:rPr lang="ar-SA" sz="3600" dirty="0" smtClean="0">
                <a:latin typeface="Arabic Typesetting" pitchFamily="66" charset="-78"/>
                <a:cs typeface="Arabic Typesetting" pitchFamily="66" charset="-78"/>
              </a:rPr>
              <a:t> حساب معامل ارتباط </a:t>
            </a:r>
            <a:r>
              <a:rPr lang="ar-SA" sz="3600" dirty="0" err="1" smtClean="0">
                <a:latin typeface="Arabic Typesetting" pitchFamily="66" charset="-78"/>
                <a:cs typeface="Arabic Typesetting" pitchFamily="66" charset="-78"/>
              </a:rPr>
              <a:t>بيرسون</a:t>
            </a:r>
            <a:endParaRPr lang="ar-SA" sz="3600" dirty="0" smtClean="0">
              <a:latin typeface="Arabic Typesetting" pitchFamily="66" charset="-78"/>
              <a:cs typeface="Arabic Typesetting" pitchFamily="66" charset="-78"/>
            </a:endParaRPr>
          </a:p>
          <a:p>
            <a:r>
              <a:rPr lang="ar-SA" sz="3600" dirty="0" smtClean="0">
                <a:latin typeface="Arabic Typesetting" pitchFamily="66" charset="-78"/>
                <a:cs typeface="Arabic Typesetting" pitchFamily="66" charset="-78"/>
              </a:rPr>
              <a:t>يستخدم معامل </a:t>
            </a:r>
            <a:r>
              <a:rPr lang="ar-SA" sz="3600" dirty="0" err="1" smtClean="0">
                <a:latin typeface="Arabic Typesetting" pitchFamily="66" charset="-78"/>
                <a:cs typeface="Arabic Typesetting" pitchFamily="66" charset="-78"/>
              </a:rPr>
              <a:t>بيرسون</a:t>
            </a:r>
            <a:r>
              <a:rPr lang="ar-SA" sz="3600" dirty="0" smtClean="0">
                <a:latin typeface="Arabic Typesetting" pitchFamily="66" charset="-78"/>
                <a:cs typeface="Arabic Typesetting" pitchFamily="66" charset="-78"/>
              </a:rPr>
              <a:t>(</a:t>
            </a:r>
            <a:r>
              <a:rPr lang="en-US" sz="3600" dirty="0" smtClean="0">
                <a:latin typeface="Arabic Typesetting" pitchFamily="66" charset="-78"/>
                <a:cs typeface="Arabic Typesetting" pitchFamily="66" charset="-78"/>
              </a:rPr>
              <a:t>r</a:t>
            </a:r>
            <a:r>
              <a:rPr lang="ar-SA" sz="3600" dirty="0" smtClean="0">
                <a:latin typeface="Arabic Typesetting" pitchFamily="66" charset="-78"/>
                <a:cs typeface="Arabic Typesetting" pitchFamily="66" charset="-78"/>
              </a:rPr>
              <a:t>) لقياس درجة الارتباط بين المتغيرات </a:t>
            </a:r>
            <a:r>
              <a:rPr lang="ar-SA" sz="3600" dirty="0" smtClean="0">
                <a:latin typeface="Arabic Typesetting" pitchFamily="66" charset="-78"/>
                <a:cs typeface="Arabic Typesetting" pitchFamily="66" charset="-78"/>
              </a:rPr>
              <a:t>الكمية.وذلك </a:t>
            </a:r>
            <a:r>
              <a:rPr lang="ar-SA" sz="3600" dirty="0" smtClean="0">
                <a:latin typeface="Arabic Typesetting" pitchFamily="66" charset="-78"/>
                <a:cs typeface="Arabic Typesetting" pitchFamily="66" charset="-78"/>
              </a:rPr>
              <a:t>تمييزاً له من معامل </a:t>
            </a:r>
            <a:r>
              <a:rPr lang="ar-SA" sz="3600" dirty="0" err="1" smtClean="0">
                <a:latin typeface="Arabic Typesetting" pitchFamily="66" charset="-78"/>
                <a:cs typeface="Arabic Typesetting" pitchFamily="66" charset="-78"/>
              </a:rPr>
              <a:t>سبيرمان</a:t>
            </a:r>
            <a:r>
              <a:rPr lang="ar-SA" sz="3600" dirty="0" smtClean="0">
                <a:latin typeface="Arabic Typesetting" pitchFamily="66" charset="-78"/>
                <a:cs typeface="Arabic Typesetting" pitchFamily="66" charset="-78"/>
              </a:rPr>
              <a:t> الذي يستخدم لقياس الارتباط بين المتغيرات </a:t>
            </a:r>
            <a:r>
              <a:rPr lang="ar-SA" sz="3600" dirty="0" err="1" smtClean="0">
                <a:latin typeface="Arabic Typesetting" pitchFamily="66" charset="-78"/>
                <a:cs typeface="Arabic Typesetting" pitchFamily="66" charset="-78"/>
              </a:rPr>
              <a:t>الرتبية</a:t>
            </a:r>
            <a:r>
              <a:rPr lang="ar-SA" sz="3600" dirty="0" smtClean="0">
                <a:latin typeface="Arabic Typesetting" pitchFamily="66" charset="-78"/>
                <a:cs typeface="Arabic Typesetting" pitchFamily="66" charset="-78"/>
              </a:rPr>
              <a:t>.</a:t>
            </a:r>
          </a:p>
          <a:p>
            <a:pPr marL="742950" indent="-742950">
              <a:buNone/>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lide(fromBottom)">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
                                            <p:bg/>
                                          </p:spTgt>
                                        </p:tgtEl>
                                        <p:attrNameLst>
                                          <p:attrName>style.visibility</p:attrName>
                                        </p:attrNameLst>
                                      </p:cBhvr>
                                      <p:to>
                                        <p:strVal val="visible"/>
                                      </p:to>
                                    </p:set>
                                    <p:animEffect transition="in" filter="slide(fromBottom)">
                                      <p:cBhvr>
                                        <p:cTn id="32"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42852"/>
            <a:ext cx="8229600" cy="6357982"/>
          </a:xfrm>
        </p:spPr>
        <p:style>
          <a:lnRef idx="2">
            <a:schemeClr val="accent3"/>
          </a:lnRef>
          <a:fillRef idx="1">
            <a:schemeClr val="lt1"/>
          </a:fillRef>
          <a:effectRef idx="0">
            <a:schemeClr val="accent3"/>
          </a:effectRef>
          <a:fontRef idx="minor">
            <a:schemeClr val="dk1"/>
          </a:fontRef>
        </p:style>
        <p:txBody>
          <a:bodyPr>
            <a:noAutofit/>
          </a:bodyPr>
          <a:lstStyle/>
          <a:p>
            <a:r>
              <a:rPr lang="ar-SA" sz="3200" b="1" dirty="0" smtClean="0">
                <a:solidFill>
                  <a:srgbClr val="FF0000"/>
                </a:solidFill>
                <a:latin typeface="Arabic Typesetting" pitchFamily="66" charset="-78"/>
                <a:cs typeface="Arabic Typesetting" pitchFamily="66" charset="-78"/>
              </a:rPr>
              <a:t>الدلالة الإحصائية لمعامل الارتباط:</a:t>
            </a:r>
          </a:p>
          <a:p>
            <a:r>
              <a:rPr lang="ar-SA" sz="3200" dirty="0" smtClean="0">
                <a:latin typeface="Arabic Typesetting" pitchFamily="66" charset="-78"/>
                <a:cs typeface="Arabic Typesetting" pitchFamily="66" charset="-78"/>
              </a:rPr>
              <a:t>يتراوح معامل ارتباط </a:t>
            </a:r>
            <a:r>
              <a:rPr lang="ar-SA" sz="3200" dirty="0" err="1" smtClean="0">
                <a:latin typeface="Arabic Typesetting" pitchFamily="66" charset="-78"/>
                <a:cs typeface="Arabic Typesetting" pitchFamily="66" charset="-78"/>
              </a:rPr>
              <a:t>بيرسون</a:t>
            </a:r>
            <a:r>
              <a:rPr lang="ar-SA" sz="3200" dirty="0" smtClean="0">
                <a:latin typeface="Arabic Typesetting" pitchFamily="66" charset="-78"/>
                <a:cs typeface="Arabic Typesetting" pitchFamily="66" charset="-78"/>
              </a:rPr>
              <a:t>(</a:t>
            </a:r>
            <a:r>
              <a:rPr lang="en-US" sz="3200" dirty="0" smtClean="0">
                <a:latin typeface="Arabic Typesetting" pitchFamily="66" charset="-78"/>
                <a:cs typeface="Arabic Typesetting" pitchFamily="66" charset="-78"/>
              </a:rPr>
              <a:t>r</a:t>
            </a:r>
            <a:r>
              <a:rPr lang="ar-SA" sz="3200" dirty="0" smtClean="0">
                <a:latin typeface="Arabic Typesetting" pitchFamily="66" charset="-78"/>
                <a:cs typeface="Arabic Typesetting" pitchFamily="66" charset="-78"/>
              </a:rPr>
              <a:t>) بين 1،-1.</a:t>
            </a:r>
          </a:p>
          <a:p>
            <a:r>
              <a:rPr lang="ar-SA" sz="3200" dirty="0" smtClean="0">
                <a:latin typeface="Arabic Typesetting" pitchFamily="66" charset="-78"/>
                <a:cs typeface="Arabic Typesetting" pitchFamily="66" charset="-78"/>
              </a:rPr>
              <a:t>إذا كان =1ـــــــ الارتباط قوي بين المتغيرات ارتباطاً موجباً تاماً</a:t>
            </a:r>
          </a:p>
          <a:p>
            <a:r>
              <a:rPr lang="ar-SA" sz="3200" dirty="0" smtClean="0">
                <a:latin typeface="Arabic Typesetting" pitchFamily="66" charset="-78"/>
                <a:cs typeface="Arabic Typesetting" pitchFamily="66" charset="-78"/>
              </a:rPr>
              <a:t>إذا كان =-1 ــــــ ارتباطاً سالباً تاماً</a:t>
            </a:r>
          </a:p>
          <a:p>
            <a:r>
              <a:rPr lang="ar-SA" sz="3200" dirty="0" smtClean="0">
                <a:latin typeface="Arabic Typesetting" pitchFamily="66" charset="-78"/>
                <a:cs typeface="Arabic Typesetting" pitchFamily="66" charset="-78"/>
              </a:rPr>
              <a:t>إذا كان=0 ـــــــــ عدم وجود ارتباط</a:t>
            </a:r>
          </a:p>
          <a:p>
            <a:r>
              <a:rPr lang="ar-SA" sz="3200" dirty="0" smtClean="0">
                <a:latin typeface="Arabic Typesetting" pitchFamily="66" charset="-78"/>
                <a:cs typeface="Arabic Typesetting" pitchFamily="66" charset="-78"/>
              </a:rPr>
              <a:t>إذا كان تتراوح بين(0.8-1.0) ـــــ علاقة ارتباط موجب قوي</a:t>
            </a:r>
          </a:p>
          <a:p>
            <a:r>
              <a:rPr lang="ar-SA" sz="3200" dirty="0" smtClean="0">
                <a:latin typeface="Arabic Typesetting" pitchFamily="66" charset="-78"/>
                <a:cs typeface="Arabic Typesetting" pitchFamily="66" charset="-78"/>
              </a:rPr>
              <a:t>إذا كان تتراوح بين(-0.8و-1.0)ـــــ علاقة ارتباط سالب قوي</a:t>
            </a:r>
          </a:p>
          <a:p>
            <a:r>
              <a:rPr lang="ar-SA" sz="3200" dirty="0" smtClean="0">
                <a:latin typeface="Arabic Typesetting" pitchFamily="66" charset="-78"/>
                <a:cs typeface="Arabic Typesetting" pitchFamily="66" charset="-78"/>
              </a:rPr>
              <a:t>إذا كان تتراوح بين(0.5-0.8) ـــــ علاقة ارتباط موجب متوسطة</a:t>
            </a:r>
          </a:p>
          <a:p>
            <a:r>
              <a:rPr lang="ar-SA" sz="3200" dirty="0" smtClean="0">
                <a:latin typeface="Arabic Typesetting" pitchFamily="66" charset="-78"/>
                <a:cs typeface="Arabic Typesetting" pitchFamily="66" charset="-78"/>
              </a:rPr>
              <a:t>إذا كان تتراوح بين(-0.5و-0.8)ـــــ علاقة ارتباط سالب متوسطة</a:t>
            </a:r>
          </a:p>
          <a:p>
            <a:r>
              <a:rPr lang="ar-SA" sz="3200" dirty="0" smtClean="0">
                <a:latin typeface="Arabic Typesetting" pitchFamily="66" charset="-78"/>
                <a:cs typeface="Arabic Typesetting" pitchFamily="66" charset="-78"/>
              </a:rPr>
              <a:t>إذا كان تتراوح بين(0-0.5) ـــــ علاقة ارتباط ضعيفة</a:t>
            </a:r>
          </a:p>
          <a:p>
            <a:r>
              <a:rPr lang="ar-SA" sz="3200" dirty="0" smtClean="0">
                <a:latin typeface="Arabic Typesetting" pitchFamily="66" charset="-78"/>
                <a:cs typeface="Arabic Typesetting" pitchFamily="66" charset="-78"/>
              </a:rPr>
              <a:t>إذا كان تتراوح بين(0-0.5) ـــــ علاقة ارتباط ضعيفة</a:t>
            </a:r>
          </a:p>
          <a:p>
            <a:pPr lvl="1"/>
            <a:endParaRPr lang="ar-SA" sz="32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285860"/>
            <a:ext cx="8229600" cy="5214974"/>
          </a:xfrm>
        </p:spPr>
        <p:style>
          <a:lnRef idx="2">
            <a:schemeClr val="accent3"/>
          </a:lnRef>
          <a:fillRef idx="1">
            <a:schemeClr val="lt1"/>
          </a:fillRef>
          <a:effectRef idx="0">
            <a:schemeClr val="accent3"/>
          </a:effectRef>
          <a:fontRef idx="minor">
            <a:schemeClr val="dk1"/>
          </a:fontRef>
        </p:style>
        <p:txBody>
          <a:bodyPr>
            <a:noAutofit/>
          </a:bodyPr>
          <a:lstStyle/>
          <a:p>
            <a:r>
              <a:rPr lang="ar-SA" sz="3600" dirty="0" smtClean="0">
                <a:latin typeface="Arabic Typesetting" pitchFamily="66" charset="-78"/>
                <a:cs typeface="Arabic Typesetting" pitchFamily="66" charset="-78"/>
              </a:rPr>
              <a:t>يعد معامل </a:t>
            </a:r>
            <a:r>
              <a:rPr lang="ar-SA" sz="3600" dirty="0" err="1" smtClean="0">
                <a:latin typeface="Arabic Typesetting" pitchFamily="66" charset="-78"/>
                <a:cs typeface="Arabic Typesetting" pitchFamily="66" charset="-78"/>
              </a:rPr>
              <a:t>بيرسون</a:t>
            </a:r>
            <a:r>
              <a:rPr lang="ar-SA" sz="3600" dirty="0" smtClean="0">
                <a:latin typeface="Arabic Typesetting" pitchFamily="66" charset="-78"/>
                <a:cs typeface="Arabic Typesetting" pitchFamily="66" charset="-78"/>
              </a:rPr>
              <a:t> هو أقوى وأفضل مقياس للارتباط بين المتغيرات،إلا أنه،نظراً لكونه أحد الاختبارات الإحصائية المعملية يعاني من عيبين رئيسية هما:</a:t>
            </a:r>
          </a:p>
          <a:p>
            <a:pPr marL="596646" indent="-514350">
              <a:buFont typeface="+mj-lt"/>
              <a:buAutoNum type="arabicPeriod"/>
            </a:pPr>
            <a:r>
              <a:rPr lang="ar-SA" sz="3600" dirty="0" smtClean="0">
                <a:latin typeface="Arabic Typesetting" pitchFamily="66" charset="-78"/>
                <a:cs typeface="Arabic Typesetting" pitchFamily="66" charset="-78"/>
              </a:rPr>
              <a:t>عدم صلاحيته لقياس الارتباط،إلا من بيانات كمية مأخوذة من مجتمعات إحصائية ذات توزيع معتدل.</a:t>
            </a:r>
          </a:p>
          <a:p>
            <a:pPr marL="596646" indent="-514350">
              <a:buFont typeface="+mj-lt"/>
              <a:buAutoNum type="arabicPeriod"/>
            </a:pPr>
            <a:r>
              <a:rPr lang="ar-SA" sz="3600" dirty="0" smtClean="0">
                <a:latin typeface="Arabic Typesetting" pitchFamily="66" charset="-78"/>
                <a:cs typeface="Arabic Typesetting" pitchFamily="66" charset="-78"/>
              </a:rPr>
              <a:t>تأثره الشديد بالقيم المتطرفة.</a:t>
            </a:r>
          </a:p>
          <a:p>
            <a:pPr marL="742950" indent="-742950">
              <a:buNone/>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500042"/>
            <a:ext cx="8229600" cy="6000792"/>
          </a:xfrm>
        </p:spPr>
        <p:style>
          <a:lnRef idx="2">
            <a:schemeClr val="accent3"/>
          </a:lnRef>
          <a:fillRef idx="1">
            <a:schemeClr val="lt1"/>
          </a:fillRef>
          <a:effectRef idx="0">
            <a:schemeClr val="accent3"/>
          </a:effectRef>
          <a:fontRef idx="minor">
            <a:schemeClr val="dk1"/>
          </a:fontRef>
        </p:style>
        <p:txBody>
          <a:bodyPr>
            <a:noAutofit/>
          </a:bodyPr>
          <a:lstStyle/>
          <a:p>
            <a:pPr>
              <a:buNone/>
            </a:pPr>
            <a:r>
              <a:rPr lang="ar-SA" sz="3600" b="1" dirty="0" smtClean="0">
                <a:solidFill>
                  <a:srgbClr val="FF0000"/>
                </a:solidFill>
                <a:latin typeface="Arabic Typesetting" pitchFamily="66" charset="-78"/>
                <a:cs typeface="Arabic Typesetting" pitchFamily="66" charset="-78"/>
              </a:rPr>
              <a:t>معامل ارتباط الرتب(</a:t>
            </a:r>
            <a:r>
              <a:rPr lang="ar-SA" sz="3600" b="1" dirty="0" err="1" smtClean="0">
                <a:solidFill>
                  <a:srgbClr val="FF0000"/>
                </a:solidFill>
                <a:latin typeface="Arabic Typesetting" pitchFamily="66" charset="-78"/>
                <a:cs typeface="Arabic Typesetting" pitchFamily="66" charset="-78"/>
              </a:rPr>
              <a:t>سبيرمان</a:t>
            </a:r>
            <a:r>
              <a:rPr lang="ar-SA" sz="3600" b="1" dirty="0" smtClean="0">
                <a:solidFill>
                  <a:srgbClr val="FF0000"/>
                </a:solidFill>
                <a:latin typeface="Arabic Typesetting" pitchFamily="66" charset="-78"/>
                <a:cs typeface="Arabic Typesetting" pitchFamily="66" charset="-78"/>
              </a:rPr>
              <a:t>):</a:t>
            </a:r>
            <a:r>
              <a:rPr lang="en-US" sz="3600" b="1" dirty="0" smtClean="0">
                <a:solidFill>
                  <a:schemeClr val="tx1"/>
                </a:solidFill>
                <a:latin typeface="Arabic Typesetting" pitchFamily="66" charset="-78"/>
                <a:cs typeface="Arabic Typesetting" pitchFamily="66" charset="-78"/>
              </a:rPr>
              <a:t/>
            </a:r>
            <a:br>
              <a:rPr lang="en-US" sz="3600" b="1" dirty="0" smtClean="0">
                <a:solidFill>
                  <a:schemeClr val="tx1"/>
                </a:solidFill>
                <a:latin typeface="Arabic Typesetting" pitchFamily="66" charset="-78"/>
                <a:cs typeface="Arabic Typesetting" pitchFamily="66" charset="-78"/>
              </a:rPr>
            </a:br>
            <a:r>
              <a:rPr lang="ar-SA" sz="3600" dirty="0" smtClean="0">
                <a:latin typeface="Arabic Typesetting" pitchFamily="66" charset="-78"/>
                <a:cs typeface="Arabic Typesetting" pitchFamily="66" charset="-78"/>
              </a:rPr>
              <a:t>يعد من أشهر المقاييس غير المعملية.فيصلح لحساب الارتباط من البيانات </a:t>
            </a:r>
            <a:r>
              <a:rPr lang="ar-SA" sz="3600" dirty="0" smtClean="0">
                <a:latin typeface="Arabic Typesetting" pitchFamily="66" charset="-78"/>
                <a:cs typeface="Arabic Typesetting" pitchFamily="66" charset="-78"/>
              </a:rPr>
              <a:t>الرتيبة.</a:t>
            </a:r>
            <a:r>
              <a:rPr lang="ar-SA" sz="3600" dirty="0" smtClean="0">
                <a:solidFill>
                  <a:schemeClr val="tx1"/>
                </a:solidFill>
                <a:latin typeface="Arabic Typesetting" pitchFamily="66" charset="-78"/>
                <a:cs typeface="Arabic Typesetting" pitchFamily="66" charset="-78"/>
              </a:rPr>
              <a:t>يعتمد على إعطاء المتغيرات رتباً لتحل محل القياس العددي.</a:t>
            </a:r>
          </a:p>
          <a:p>
            <a:r>
              <a:rPr lang="ar-SA" sz="3600" dirty="0" smtClean="0">
                <a:latin typeface="Arabic Typesetting" pitchFamily="66" charset="-78"/>
                <a:cs typeface="Arabic Typesetting" pitchFamily="66" charset="-78"/>
              </a:rPr>
              <a:t>اكتسب مكانةً في الدراسات الجغرافية،و أصبح استخدامه لا يقتصر على البيانات الرتيبة بل امتد إلى البيانات </a:t>
            </a:r>
            <a:r>
              <a:rPr lang="ar-SA" sz="3600" dirty="0" smtClean="0">
                <a:latin typeface="Arabic Typesetting" pitchFamily="66" charset="-78"/>
                <a:cs typeface="Arabic Typesetting" pitchFamily="66" charset="-78"/>
              </a:rPr>
              <a:t>الكمية.قوته </a:t>
            </a:r>
            <a:r>
              <a:rPr lang="ar-SA" sz="3600" dirty="0" smtClean="0">
                <a:latin typeface="Arabic Typesetting" pitchFamily="66" charset="-78"/>
                <a:cs typeface="Arabic Typesetting" pitchFamily="66" charset="-78"/>
              </a:rPr>
              <a:t>في قياس الارتباط لا تقل عن 0.91 من قوة معامل </a:t>
            </a:r>
            <a:r>
              <a:rPr lang="ar-SA" sz="3600" dirty="0" err="1" smtClean="0">
                <a:latin typeface="Arabic Typesetting" pitchFamily="66" charset="-78"/>
                <a:cs typeface="Arabic Typesetting" pitchFamily="66" charset="-78"/>
              </a:rPr>
              <a:t>بيرسون</a:t>
            </a:r>
            <a:r>
              <a:rPr lang="ar-SA" sz="3600" dirty="0" smtClean="0">
                <a:latin typeface="Arabic Typesetting" pitchFamily="66" charset="-78"/>
                <a:cs typeface="Arabic Typesetting" pitchFamily="66" charset="-78"/>
              </a:rPr>
              <a:t>.</a:t>
            </a:r>
          </a:p>
          <a:p>
            <a:endParaRPr lang="ar-SA" sz="3600" dirty="0" smtClean="0">
              <a:solidFill>
                <a:schemeClr val="tx1"/>
              </a:solidFill>
              <a:latin typeface="Arabic Typesetting" pitchFamily="66" charset="-78"/>
              <a:cs typeface="Arabic Typesetting" pitchFamily="66" charset="-78"/>
            </a:endParaRPr>
          </a:p>
          <a:p>
            <a:endParaRPr lang="ar-SA" sz="3600" dirty="0" smtClean="0">
              <a:latin typeface="Arabic Typesetting" pitchFamily="66" charset="-78"/>
              <a:cs typeface="Arabic Typesetting" pitchFamily="66" charset="-78"/>
            </a:endParaRPr>
          </a:p>
          <a:p>
            <a:pPr lvl="1">
              <a:buNone/>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42852"/>
            <a:ext cx="8229600" cy="6357982"/>
          </a:xfrm>
        </p:spPr>
        <p:style>
          <a:lnRef idx="2">
            <a:schemeClr val="accent3"/>
          </a:lnRef>
          <a:fillRef idx="1">
            <a:schemeClr val="lt1"/>
          </a:fillRef>
          <a:effectRef idx="0">
            <a:schemeClr val="accent3"/>
          </a:effectRef>
          <a:fontRef idx="minor">
            <a:schemeClr val="dk1"/>
          </a:fontRef>
        </p:style>
        <p:txBody>
          <a:bodyPr>
            <a:noAutofit/>
          </a:bodyPr>
          <a:lstStyle/>
          <a:p>
            <a:r>
              <a:rPr lang="ar-SA" sz="3600" b="1" u="sng" dirty="0" smtClean="0">
                <a:solidFill>
                  <a:srgbClr val="FF0000"/>
                </a:solidFill>
                <a:latin typeface="Arabic Typesetting" pitchFamily="66" charset="-78"/>
                <a:cs typeface="Arabic Typesetting" pitchFamily="66" charset="-78"/>
              </a:rPr>
              <a:t>معامل </a:t>
            </a:r>
            <a:r>
              <a:rPr lang="ar-SA" sz="3600" b="1" u="sng" dirty="0" err="1" smtClean="0">
                <a:solidFill>
                  <a:srgbClr val="FF0000"/>
                </a:solidFill>
                <a:latin typeface="Arabic Typesetting" pitchFamily="66" charset="-78"/>
                <a:cs typeface="Arabic Typesetting" pitchFamily="66" charset="-78"/>
              </a:rPr>
              <a:t>كيندال</a:t>
            </a:r>
            <a:r>
              <a:rPr lang="ar-SA" sz="3600" b="1" u="sng" dirty="0" smtClean="0">
                <a:solidFill>
                  <a:srgbClr val="FF0000"/>
                </a:solidFill>
                <a:latin typeface="Arabic Typesetting" pitchFamily="66" charset="-78"/>
                <a:cs typeface="Arabic Typesetting" pitchFamily="66" charset="-78"/>
              </a:rPr>
              <a:t> لارتباط الرتب </a:t>
            </a:r>
            <a:r>
              <a:rPr lang="en-US" sz="3600" b="1" u="sng" dirty="0" err="1" smtClean="0">
                <a:solidFill>
                  <a:srgbClr val="FF0000"/>
                </a:solidFill>
                <a:latin typeface="Arabic Typesetting" pitchFamily="66" charset="-78"/>
                <a:cs typeface="Arabic Typesetting" pitchFamily="66" charset="-78"/>
              </a:rPr>
              <a:t>Kendall.s</a:t>
            </a:r>
            <a:r>
              <a:rPr lang="en-US" sz="3600" b="1" u="sng" dirty="0" smtClean="0">
                <a:solidFill>
                  <a:srgbClr val="FF0000"/>
                </a:solidFill>
                <a:latin typeface="Arabic Typesetting" pitchFamily="66" charset="-78"/>
                <a:cs typeface="Arabic Typesetting" pitchFamily="66" charset="-78"/>
              </a:rPr>
              <a:t> Tau</a:t>
            </a:r>
          </a:p>
          <a:p>
            <a:pPr>
              <a:buNone/>
            </a:pPr>
            <a:r>
              <a:rPr lang="ar-SA" sz="3200" dirty="0" smtClean="0">
                <a:latin typeface="Arabic Typesetting" pitchFamily="66" charset="-78"/>
                <a:cs typeface="Arabic Typesetting" pitchFamily="66" charset="-78"/>
              </a:rPr>
              <a:t>يعتبر </a:t>
            </a:r>
            <a:r>
              <a:rPr lang="ar-SA" sz="3200" dirty="0" smtClean="0">
                <a:latin typeface="Arabic Typesetting" pitchFamily="66" charset="-78"/>
                <a:cs typeface="Arabic Typesetting" pitchFamily="66" charset="-78"/>
              </a:rPr>
              <a:t>معامل </a:t>
            </a:r>
            <a:r>
              <a:rPr lang="ar-SA" sz="3200" dirty="0" err="1" smtClean="0">
                <a:latin typeface="Arabic Typesetting" pitchFamily="66" charset="-78"/>
                <a:cs typeface="Arabic Typesetting" pitchFamily="66" charset="-78"/>
              </a:rPr>
              <a:t>كندال</a:t>
            </a:r>
            <a:r>
              <a:rPr lang="ar-SA" sz="3200" dirty="0" smtClean="0">
                <a:latin typeface="Arabic Typesetting" pitchFamily="66" charset="-78"/>
                <a:cs typeface="Arabic Typesetting" pitchFamily="66" charset="-78"/>
              </a:rPr>
              <a:t> من أشهر الاختبارات غير المعملية لقياس ارتباط الرتب بين المتغيرات التصنيفية.</a:t>
            </a:r>
          </a:p>
          <a:p>
            <a:r>
              <a:rPr lang="ar-SA" sz="3200" b="1" dirty="0" smtClean="0">
                <a:solidFill>
                  <a:srgbClr val="FF0000"/>
                </a:solidFill>
                <a:latin typeface="Arabic Typesetting" pitchFamily="66" charset="-78"/>
                <a:cs typeface="Arabic Typesetting" pitchFamily="66" charset="-78"/>
              </a:rPr>
              <a:t>أهم الخصائص</a:t>
            </a:r>
            <a:r>
              <a:rPr lang="ar-SA" sz="3200" b="1" dirty="0" smtClean="0">
                <a:solidFill>
                  <a:srgbClr val="FF0000"/>
                </a:solidFill>
                <a:latin typeface="Arabic Typesetting" pitchFamily="66" charset="-78"/>
                <a:cs typeface="Arabic Typesetting" pitchFamily="66" charset="-78"/>
              </a:rPr>
              <a:t>:</a:t>
            </a:r>
            <a:endParaRPr lang="ar-SA" sz="3200" b="1" dirty="0" smtClean="0">
              <a:solidFill>
                <a:srgbClr val="FF0000"/>
              </a:solidFill>
              <a:latin typeface="Arabic Typesetting" pitchFamily="66" charset="-78"/>
              <a:cs typeface="Arabic Typesetting" pitchFamily="66" charset="-78"/>
            </a:endParaRPr>
          </a:p>
          <a:p>
            <a:pPr marL="596646" indent="-514350">
              <a:buFont typeface="+mj-lt"/>
              <a:buAutoNum type="arabicPeriod"/>
            </a:pPr>
            <a:r>
              <a:rPr lang="ar-SA" sz="3200" dirty="0" smtClean="0">
                <a:latin typeface="Arabic Typesetting" pitchFamily="66" charset="-78"/>
                <a:cs typeface="Arabic Typesetting" pitchFamily="66" charset="-78"/>
              </a:rPr>
              <a:t>سهل الحساب</a:t>
            </a:r>
          </a:p>
          <a:p>
            <a:pPr marL="596646" indent="-514350">
              <a:buFont typeface="+mj-lt"/>
              <a:buAutoNum type="arabicPeriod"/>
            </a:pPr>
            <a:r>
              <a:rPr lang="ar-SA" sz="3200" dirty="0" smtClean="0">
                <a:latin typeface="Arabic Typesetting" pitchFamily="66" charset="-78"/>
                <a:cs typeface="Arabic Typesetting" pitchFamily="66" charset="-78"/>
              </a:rPr>
              <a:t>يستخدم في حساب الارتباط الجزئي.</a:t>
            </a:r>
          </a:p>
          <a:p>
            <a:pPr marL="596646" indent="-514350">
              <a:buFont typeface="+mj-lt"/>
              <a:buAutoNum type="arabicPeriod"/>
            </a:pPr>
            <a:r>
              <a:rPr lang="ar-SA" sz="3200" dirty="0" smtClean="0">
                <a:latin typeface="Arabic Typesetting" pitchFamily="66" charset="-78"/>
                <a:cs typeface="Arabic Typesetting" pitchFamily="66" charset="-78"/>
              </a:rPr>
              <a:t>يصلح </a:t>
            </a:r>
            <a:r>
              <a:rPr lang="ar-SA" sz="3200" dirty="0" smtClean="0">
                <a:latin typeface="Arabic Typesetting" pitchFamily="66" charset="-78"/>
                <a:cs typeface="Arabic Typesetting" pitchFamily="66" charset="-78"/>
              </a:rPr>
              <a:t>أكثر من غيره لقياس الارتباط من العينات الصغيرة التي يقل حجم الواحد منها (10)مفردات</a:t>
            </a:r>
          </a:p>
          <a:p>
            <a:pPr marL="596646" indent="-514350">
              <a:buFont typeface="+mj-lt"/>
              <a:buAutoNum type="arabicPeriod"/>
            </a:pPr>
            <a:r>
              <a:rPr lang="ar-SA" sz="3200" dirty="0" smtClean="0">
                <a:latin typeface="Arabic Typesetting" pitchFamily="66" charset="-78"/>
                <a:cs typeface="Arabic Typesetting" pitchFamily="66" charset="-78"/>
              </a:rPr>
              <a:t>اختبار غير معملي يستخدم الحساب الارتباط بين البيانات </a:t>
            </a:r>
            <a:r>
              <a:rPr lang="ar-SA" sz="3200" dirty="0" err="1" smtClean="0">
                <a:latin typeface="Arabic Typesetting" pitchFamily="66" charset="-78"/>
                <a:cs typeface="Arabic Typesetting" pitchFamily="66" charset="-78"/>
              </a:rPr>
              <a:t>الرتبية</a:t>
            </a:r>
            <a:r>
              <a:rPr lang="ar-SA" sz="3200" dirty="0" smtClean="0">
                <a:latin typeface="Arabic Typesetting" pitchFamily="66" charset="-78"/>
                <a:cs typeface="Arabic Typesetting" pitchFamily="66" charset="-78"/>
              </a:rPr>
              <a:t>...</a:t>
            </a:r>
          </a:p>
          <a:p>
            <a:pPr marL="596646" indent="-514350">
              <a:buFont typeface="+mj-lt"/>
              <a:buAutoNum type="arabicPeriod"/>
            </a:pPr>
            <a:r>
              <a:rPr lang="ar-SA" sz="3200" dirty="0" smtClean="0">
                <a:latin typeface="Arabic Typesetting" pitchFamily="66" charset="-78"/>
                <a:cs typeface="Arabic Typesetting" pitchFamily="66" charset="-78"/>
              </a:rPr>
              <a:t>يمكن اختبار دلالته الإحصائية للعينات التي يزيد حجمها عن (10)مفردات باستخدام التوزيع الطبيعي.</a:t>
            </a:r>
          </a:p>
          <a:p>
            <a:pPr lvl="1">
              <a:buNone/>
            </a:pPr>
            <a:endParaRPr lang="ar-SA" sz="3600" dirty="0" smtClean="0">
              <a:solidFill>
                <a:schemeClr val="tx1"/>
              </a:solidFill>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42852"/>
            <a:ext cx="8229600" cy="6357982"/>
          </a:xfrm>
        </p:spPr>
        <p:style>
          <a:lnRef idx="2">
            <a:schemeClr val="accent3"/>
          </a:lnRef>
          <a:fillRef idx="1">
            <a:schemeClr val="lt1"/>
          </a:fillRef>
          <a:effectRef idx="0">
            <a:schemeClr val="accent3"/>
          </a:effectRef>
          <a:fontRef idx="minor">
            <a:schemeClr val="dk1"/>
          </a:fontRef>
        </p:style>
        <p:txBody>
          <a:bodyPr>
            <a:noAutofit/>
          </a:bodyPr>
          <a:lstStyle/>
          <a:p>
            <a:r>
              <a:rPr lang="ar-SA" sz="3200" b="1" dirty="0" smtClean="0">
                <a:solidFill>
                  <a:srgbClr val="FF0000"/>
                </a:solidFill>
                <a:latin typeface="Arabic Typesetting" pitchFamily="66" charset="-78"/>
                <a:cs typeface="Arabic Typesetting" pitchFamily="66" charset="-78"/>
              </a:rPr>
              <a:t>الارتباط الجزئي:</a:t>
            </a:r>
          </a:p>
          <a:p>
            <a:r>
              <a:rPr lang="ar-SA" sz="3200" dirty="0" smtClean="0">
                <a:latin typeface="Arabic Typesetting" pitchFamily="66" charset="-78"/>
                <a:cs typeface="Arabic Typesetting" pitchFamily="66" charset="-78"/>
              </a:rPr>
              <a:t>يستخدم لقياس الارتباط بين متغيرين بمعزل عن تأثير المتغيرات </a:t>
            </a:r>
            <a:r>
              <a:rPr lang="ar-SA" sz="3200" dirty="0" smtClean="0">
                <a:latin typeface="Arabic Typesetting" pitchFamily="66" charset="-78"/>
                <a:cs typeface="Arabic Typesetting" pitchFamily="66" charset="-78"/>
              </a:rPr>
              <a:t>الأخرى.فإنه </a:t>
            </a:r>
            <a:r>
              <a:rPr lang="ar-SA" sz="3200" dirty="0" smtClean="0">
                <a:latin typeface="Arabic Typesetting" pitchFamily="66" charset="-78"/>
                <a:cs typeface="Arabic Typesetting" pitchFamily="66" charset="-78"/>
              </a:rPr>
              <a:t>يقيس الارتباط الفعلي بين المتغيرين</a:t>
            </a:r>
            <a:r>
              <a:rPr lang="ar-SA" sz="3200" dirty="0" smtClean="0">
                <a:latin typeface="Arabic Typesetting" pitchFamily="66" charset="-78"/>
                <a:cs typeface="Arabic Typesetting" pitchFamily="66" charset="-78"/>
              </a:rPr>
              <a:t>...</a:t>
            </a:r>
          </a:p>
          <a:p>
            <a:r>
              <a:rPr lang="ar-SA" sz="3200" dirty="0" smtClean="0">
                <a:latin typeface="Arabic Typesetting" pitchFamily="66" charset="-78"/>
                <a:cs typeface="Arabic Typesetting" pitchFamily="66" charset="-78"/>
              </a:rPr>
              <a:t>تقتصر الدراسة على العلاقة الجزئية ومجالها معامل الارتباط الجزئي.ونلاحظ أن عملية استبعاد بعض العوامل،سهلة التنفيذ إلى حد ما في البحوث الطبيعية،ولكنها متعذرة وأحيانا مستحيلة في البحوث الاجتماعية والاقتصادية،حيث تكون فيها الظواهر متشابكة فلا يمكن عزلها أو استبعاد بعضها.</a:t>
            </a:r>
            <a:endParaRPr lang="ar-SA" sz="3200" dirty="0" smtClean="0">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142852"/>
            <a:ext cx="8229600" cy="6357982"/>
          </a:xfrm>
        </p:spPr>
        <p:style>
          <a:lnRef idx="2">
            <a:schemeClr val="accent3"/>
          </a:lnRef>
          <a:fillRef idx="1">
            <a:schemeClr val="lt1"/>
          </a:fillRef>
          <a:effectRef idx="0">
            <a:schemeClr val="accent3"/>
          </a:effectRef>
          <a:fontRef idx="minor">
            <a:schemeClr val="dk1"/>
          </a:fontRef>
        </p:style>
        <p:txBody>
          <a:bodyPr>
            <a:noAutofit/>
          </a:bodyPr>
          <a:lstStyle/>
          <a:p>
            <a:r>
              <a:rPr lang="ar-SA" sz="3200" b="1" dirty="0" smtClean="0">
                <a:solidFill>
                  <a:srgbClr val="FF0000"/>
                </a:solidFill>
                <a:latin typeface="Arabic Typesetting" pitchFamily="66" charset="-78"/>
                <a:cs typeface="Arabic Typesetting" pitchFamily="66" charset="-78"/>
              </a:rPr>
              <a:t>الارتباط </a:t>
            </a:r>
            <a:r>
              <a:rPr lang="ar-SA" sz="3200" b="1" dirty="0" smtClean="0">
                <a:solidFill>
                  <a:srgbClr val="FF0000"/>
                </a:solidFill>
                <a:latin typeface="Arabic Typesetting" pitchFamily="66" charset="-78"/>
                <a:cs typeface="Arabic Typesetting" pitchFamily="66" charset="-78"/>
              </a:rPr>
              <a:t>المتعدد:</a:t>
            </a:r>
            <a:endParaRPr lang="ar-SA" sz="3200" b="1" dirty="0" smtClean="0">
              <a:solidFill>
                <a:srgbClr val="FF0000"/>
              </a:solidFill>
              <a:latin typeface="Arabic Typesetting" pitchFamily="66" charset="-78"/>
              <a:cs typeface="Arabic Typesetting" pitchFamily="66" charset="-78"/>
            </a:endParaRPr>
          </a:p>
          <a:p>
            <a:r>
              <a:rPr lang="ar-SA" sz="3200" dirty="0" smtClean="0">
                <a:latin typeface="Arabic Typesetting" pitchFamily="66" charset="-78"/>
                <a:cs typeface="Arabic Typesetting" pitchFamily="66" charset="-78"/>
              </a:rPr>
              <a:t>إذا كان المتغير التابع يعتمد على متغيرين مستقلين أو أكثر فان درجة العلاقة بين المتغيرين تسمى(الارتباط المتعدد).</a:t>
            </a:r>
          </a:p>
          <a:p>
            <a:r>
              <a:rPr lang="ar-SA" sz="3200" dirty="0" smtClean="0">
                <a:latin typeface="Arabic Typesetting" pitchFamily="66" charset="-78"/>
                <a:cs typeface="Arabic Typesetting" pitchFamily="66" charset="-78"/>
              </a:rPr>
              <a:t>معظم الظواهر الجغرافية يشترك في تفسيرها أكثر من عامل،لذلك يلجأ الباحثون </a:t>
            </a:r>
            <a:r>
              <a:rPr lang="ar-SA" sz="3200" dirty="0" err="1" smtClean="0">
                <a:latin typeface="Arabic Typesetting" pitchFamily="66" charset="-78"/>
                <a:cs typeface="Arabic Typesetting" pitchFamily="66" charset="-78"/>
              </a:rPr>
              <a:t>الى</a:t>
            </a:r>
            <a:r>
              <a:rPr lang="ar-SA" sz="3200" dirty="0" smtClean="0">
                <a:latin typeface="Arabic Typesetting" pitchFamily="66" charset="-78"/>
                <a:cs typeface="Arabic Typesetting" pitchFamily="66" charset="-78"/>
              </a:rPr>
              <a:t> دراسة الارتباط المتعدد حيث يمكن حساب تأثير مختلف العوامل في الظاهرة المدروسة.</a:t>
            </a:r>
          </a:p>
          <a:p>
            <a:r>
              <a:rPr lang="ar-SA" sz="3200" dirty="0" smtClean="0">
                <a:latin typeface="Arabic Typesetting" pitchFamily="66" charset="-78"/>
                <a:cs typeface="Arabic Typesetting" pitchFamily="66" charset="-78"/>
              </a:rPr>
              <a:t>إن معامل الارتباط المتعدد كالارتباط البسيط والجزئي تقع قيمته بين(صفر </a:t>
            </a:r>
            <a:r>
              <a:rPr lang="ar-SA" sz="3200" dirty="0" err="1" smtClean="0">
                <a:latin typeface="Arabic Typesetting" pitchFamily="66" charset="-78"/>
                <a:cs typeface="Arabic Typesetting" pitchFamily="66" charset="-78"/>
              </a:rPr>
              <a:t>و</a:t>
            </a:r>
            <a:r>
              <a:rPr lang="ar-SA" sz="3200" dirty="0" smtClean="0">
                <a:latin typeface="Arabic Typesetting" pitchFamily="66" charset="-78"/>
                <a:cs typeface="Arabic Typesetting" pitchFamily="66" charset="-78"/>
              </a:rPr>
              <a:t>+-1)</a:t>
            </a:r>
            <a:endParaRPr lang="ar-SA" sz="3200" dirty="0" smtClean="0">
              <a:latin typeface="Arabic Typesetting" pitchFamily="66" charset="-78"/>
              <a:cs typeface="Arabic Typesetting" pitchFamily="66" charset="-78"/>
            </a:endParaRPr>
          </a:p>
          <a:p>
            <a:pPr marL="742950" indent="-742950">
              <a:buFont typeface="+mj-lt"/>
              <a:buAutoNum type="arabicPeriod"/>
            </a:pPr>
            <a:endParaRPr lang="ar-SA" sz="3600" dirty="0" smtClean="0">
              <a:solidFill>
                <a:schemeClr val="tx1"/>
              </a:solidFill>
              <a:latin typeface="Arabic Typesetting" pitchFamily="66" charset="-78"/>
              <a:cs typeface="Arabic Typesetting" pitchFamily="66"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Bottom)">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14290"/>
            <a:ext cx="8229600" cy="724648"/>
          </a:xfrm>
        </p:spPr>
        <p:txBody>
          <a:bodyPr>
            <a:normAutofit/>
          </a:bodyPr>
          <a:lstStyle/>
          <a:p>
            <a:r>
              <a:rPr lang="ar-SA" sz="3600" b="1" dirty="0" smtClean="0">
                <a:solidFill>
                  <a:srgbClr val="FF0000"/>
                </a:solidFill>
                <a:latin typeface="Arabic Typesetting" pitchFamily="66" charset="-78"/>
                <a:cs typeface="Arabic Typesetting" pitchFamily="66" charset="-78"/>
              </a:rPr>
              <a:t>حساب </a:t>
            </a:r>
            <a:r>
              <a:rPr lang="ar-SA" sz="3600" b="1" dirty="0" smtClean="0">
                <a:solidFill>
                  <a:srgbClr val="FF0000"/>
                </a:solidFill>
                <a:latin typeface="Arabic Typesetting" pitchFamily="66" charset="-78"/>
                <a:cs typeface="Arabic Typesetting" pitchFamily="66" charset="-78"/>
              </a:rPr>
              <a:t>معاملات الارتباط باستخدام </a:t>
            </a:r>
            <a:r>
              <a:rPr lang="ar-SA" sz="3600" b="1" dirty="0" smtClean="0">
                <a:solidFill>
                  <a:srgbClr val="FF0000"/>
                </a:solidFill>
                <a:latin typeface="Arabic Typesetting" pitchFamily="66" charset="-78"/>
                <a:cs typeface="Arabic Typesetting" pitchFamily="66" charset="-78"/>
              </a:rPr>
              <a:t>الحاسوب</a:t>
            </a:r>
          </a:p>
        </p:txBody>
      </p:sp>
      <p:sp>
        <p:nvSpPr>
          <p:cNvPr id="3" name="عنصر نائب للمحتوى 2"/>
          <p:cNvSpPr>
            <a:spLocks noGrp="1"/>
          </p:cNvSpPr>
          <p:nvPr>
            <p:ph sz="quarter" idx="1"/>
          </p:nvPr>
        </p:nvSpPr>
        <p:spPr>
          <a:xfrm>
            <a:off x="214282" y="1000108"/>
            <a:ext cx="8472518" cy="5429288"/>
          </a:xfrm>
        </p:spPr>
        <p:style>
          <a:lnRef idx="2">
            <a:schemeClr val="accent3"/>
          </a:lnRef>
          <a:fillRef idx="1">
            <a:schemeClr val="lt1"/>
          </a:fillRef>
          <a:effectRef idx="0">
            <a:schemeClr val="accent3"/>
          </a:effectRef>
          <a:fontRef idx="minor">
            <a:schemeClr val="dk1"/>
          </a:fontRef>
        </p:style>
        <p:txBody>
          <a:bodyPr>
            <a:noAutofit/>
          </a:bodyPr>
          <a:lstStyle/>
          <a:p>
            <a:r>
              <a:rPr lang="ar-SA" sz="3600" dirty="0" smtClean="0">
                <a:latin typeface="Arabic Typesetting" pitchFamily="66" charset="-78"/>
                <a:cs typeface="Arabic Typesetting" pitchFamily="66" charset="-78"/>
              </a:rPr>
              <a:t>تستخدم في استخراج </a:t>
            </a:r>
            <a:r>
              <a:rPr lang="ar-SA" sz="3600" b="1" dirty="0" smtClean="0">
                <a:solidFill>
                  <a:schemeClr val="tx1"/>
                </a:solidFill>
                <a:latin typeface="Arabic Typesetting" pitchFamily="66" charset="-78"/>
                <a:cs typeface="Arabic Typesetting" pitchFamily="66" charset="-78"/>
              </a:rPr>
              <a:t>معاملات الارتباط </a:t>
            </a:r>
            <a:r>
              <a:rPr lang="ar-SA" sz="3600" dirty="0" smtClean="0">
                <a:latin typeface="Arabic Typesetting" pitchFamily="66" charset="-78"/>
                <a:cs typeface="Arabic Typesetting" pitchFamily="66" charset="-78"/>
              </a:rPr>
              <a:t>عن </a:t>
            </a:r>
            <a:r>
              <a:rPr lang="ar-SA" sz="3600" dirty="0" smtClean="0">
                <a:latin typeface="Arabic Typesetting" pitchFamily="66" charset="-78"/>
                <a:cs typeface="Arabic Typesetting" pitchFamily="66" charset="-78"/>
              </a:rPr>
              <a:t>طريق الحاسوب البرنامج </a:t>
            </a:r>
            <a:r>
              <a:rPr lang="en-US" sz="3600" dirty="0" err="1" smtClean="0">
                <a:latin typeface="Arabic Typesetting" pitchFamily="66" charset="-78"/>
                <a:cs typeface="Arabic Typesetting" pitchFamily="66" charset="-78"/>
              </a:rPr>
              <a:t>Spss</a:t>
            </a:r>
            <a:endParaRPr lang="ar-SA" sz="3600" dirty="0" smtClean="0">
              <a:latin typeface="Arabic Typesetting" pitchFamily="66" charset="-78"/>
              <a:cs typeface="Arabic Typesetting" pitchFamily="66" charset="-78"/>
            </a:endParaRPr>
          </a:p>
          <a:p>
            <a:r>
              <a:rPr lang="ar-SA" sz="3600" b="1" u="sng" dirty="0" smtClean="0">
                <a:solidFill>
                  <a:srgbClr val="FF0000"/>
                </a:solidFill>
                <a:latin typeface="Arabic Typesetting" pitchFamily="66" charset="-78"/>
                <a:cs typeface="Arabic Typesetting" pitchFamily="66" charset="-78"/>
              </a:rPr>
              <a:t>خطوات حساب المقاييس باستخدام برنامج </a:t>
            </a:r>
            <a:r>
              <a:rPr lang="en-US" sz="3600" b="1" u="sng" dirty="0" err="1" smtClean="0">
                <a:solidFill>
                  <a:srgbClr val="FF0000"/>
                </a:solidFill>
                <a:latin typeface="Arabic Typesetting" pitchFamily="66" charset="-78"/>
                <a:cs typeface="Arabic Typesetting" pitchFamily="66" charset="-78"/>
              </a:rPr>
              <a:t>Spss</a:t>
            </a:r>
            <a:r>
              <a:rPr lang="ar-SA" sz="3600" b="1" u="sng" dirty="0" smtClean="0">
                <a:solidFill>
                  <a:srgbClr val="FF0000"/>
                </a:solidFill>
                <a:latin typeface="Arabic Typesetting" pitchFamily="66" charset="-78"/>
                <a:cs typeface="Arabic Typesetting" pitchFamily="66" charset="-78"/>
              </a:rPr>
              <a:t>:</a:t>
            </a:r>
          </a:p>
          <a:p>
            <a:pPr>
              <a:buNone/>
            </a:pPr>
            <a:r>
              <a:rPr lang="ar-SA" sz="3600" dirty="0" smtClean="0">
                <a:latin typeface="Arabic Typesetting" pitchFamily="66" charset="-78"/>
                <a:cs typeface="Arabic Typesetting" pitchFamily="66" charset="-78"/>
              </a:rPr>
              <a:t>نتبع الخطوات التالية:</a:t>
            </a:r>
          </a:p>
          <a:p>
            <a:pPr>
              <a:buNone/>
            </a:pPr>
            <a:r>
              <a:rPr lang="ar-SA" sz="3600" b="1" dirty="0" smtClean="0">
                <a:latin typeface="Arabic Typesetting" pitchFamily="66" charset="-78"/>
                <a:cs typeface="Arabic Typesetting" pitchFamily="66" charset="-78"/>
              </a:rPr>
              <a:t>1- </a:t>
            </a:r>
            <a:r>
              <a:rPr lang="ar-SA" sz="3600" b="1" dirty="0" smtClean="0">
                <a:latin typeface="Arabic Typesetting" pitchFamily="66" charset="-78"/>
                <a:cs typeface="Arabic Typesetting" pitchFamily="66" charset="-78"/>
              </a:rPr>
              <a:t>إدخال مصفوفة البيانات الخاصة بالمتغيرات والمشاهدات </a:t>
            </a:r>
          </a:p>
          <a:p>
            <a:pPr>
              <a:buNone/>
            </a:pPr>
            <a:r>
              <a:rPr lang="ar-SA" sz="3600" b="1" dirty="0" smtClean="0">
                <a:latin typeface="Arabic Typesetting" pitchFamily="66" charset="-78"/>
                <a:cs typeface="Arabic Typesetting" pitchFamily="66" charset="-78"/>
              </a:rPr>
              <a:t>ثم تسمية المتغيرات وتخزن ملف البيانات.</a:t>
            </a:r>
            <a:endParaRPr lang="ar-SA" sz="3600" b="1" dirty="0" smtClean="0">
              <a:latin typeface="Arabic Typesetting" pitchFamily="66" charset="-78"/>
              <a:cs typeface="Arabic Typesetting" pitchFamily="66" charset="-78"/>
            </a:endParaRPr>
          </a:p>
          <a:p>
            <a:pPr>
              <a:buNone/>
            </a:pPr>
            <a:endParaRPr lang="ar-SA" sz="3600" dirty="0" smtClean="0">
              <a:solidFill>
                <a:schemeClr val="tx1"/>
              </a:solidFill>
              <a:latin typeface="Arabic Typesetting" pitchFamily="66" charset="-78"/>
              <a:cs typeface="Arabic Typesetting" pitchFamily="66" charset="-78"/>
            </a:endParaRPr>
          </a:p>
        </p:txBody>
      </p:sp>
      <p:pic>
        <p:nvPicPr>
          <p:cNvPr id="8" name="Picture 3"/>
          <p:cNvPicPr>
            <a:picLocks noChangeAspect="1" noChangeArrowheads="1"/>
          </p:cNvPicPr>
          <p:nvPr/>
        </p:nvPicPr>
        <p:blipFill>
          <a:blip r:embed="rId2"/>
          <a:srcRect/>
          <a:stretch>
            <a:fillRect/>
          </a:stretch>
        </p:blipFill>
        <p:spPr bwMode="auto">
          <a:xfrm>
            <a:off x="500034" y="1643050"/>
            <a:ext cx="2209800" cy="2667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lide(fromBottom)">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bg/>
                                          </p:spTgt>
                                        </p:tgtEl>
                                        <p:attrNameLst>
                                          <p:attrName>style.visibility</p:attrName>
                                        </p:attrNameLst>
                                      </p:cBhvr>
                                      <p:to>
                                        <p:strVal val="visible"/>
                                      </p:to>
                                    </p:set>
                                    <p:animEffect transition="in" filter="slide(fromBottom)">
                                      <p:cBhvr>
                                        <p:cTn id="22" dur="500"/>
                                        <p:tgtEl>
                                          <p:spTgt spid="3">
                                            <p:bg/>
                                          </p:spTgt>
                                        </p:tgtEl>
                                      </p:cBhvr>
                                    </p:animEffect>
                                  </p:childTnLst>
                                </p:cTn>
                              </p:par>
                            </p:childTnLst>
                          </p:cTn>
                        </p:par>
                        <p:par>
                          <p:cTn id="23" fill="hold">
                            <p:stCondLst>
                              <p:cond delay="500"/>
                            </p:stCondLst>
                            <p:childTnLst>
                              <p:par>
                                <p:cTn id="24" presetID="4"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ox(in)">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14282" y="642918"/>
            <a:ext cx="8472518" cy="5857916"/>
          </a:xfrm>
        </p:spPr>
        <p:style>
          <a:lnRef idx="2">
            <a:schemeClr val="accent3"/>
          </a:lnRef>
          <a:fillRef idx="1">
            <a:schemeClr val="lt1"/>
          </a:fillRef>
          <a:effectRef idx="0">
            <a:schemeClr val="accent3"/>
          </a:effectRef>
          <a:fontRef idx="minor">
            <a:schemeClr val="dk1"/>
          </a:fontRef>
        </p:style>
        <p:txBody>
          <a:bodyPr>
            <a:noAutofit/>
          </a:bodyPr>
          <a:lstStyle/>
          <a:p>
            <a:pPr>
              <a:buNone/>
            </a:pPr>
            <a:r>
              <a:rPr lang="ar-SA" sz="3200" b="1" dirty="0" smtClean="0">
                <a:latin typeface="Arabic Typesetting" pitchFamily="66" charset="-78"/>
                <a:cs typeface="Arabic Typesetting" pitchFamily="66" charset="-78"/>
              </a:rPr>
              <a:t>2-نختار من </a:t>
            </a:r>
            <a:r>
              <a:rPr lang="ar-SA" sz="3200" dirty="0" smtClean="0">
                <a:latin typeface="Arabic Typesetting" pitchFamily="66" charset="-78"/>
                <a:cs typeface="Arabic Typesetting" pitchFamily="66" charset="-78"/>
              </a:rPr>
              <a:t>قائمة التحليل </a:t>
            </a:r>
            <a:r>
              <a:rPr lang="en-US" sz="3200" dirty="0" smtClean="0">
                <a:latin typeface="Arabic Typesetting" pitchFamily="66" charset="-78"/>
                <a:cs typeface="Arabic Typesetting" pitchFamily="66" charset="-78"/>
              </a:rPr>
              <a:t>Analyze Menu</a:t>
            </a:r>
            <a:r>
              <a:rPr lang="ar-SA" sz="3200" dirty="0" smtClean="0">
                <a:latin typeface="Arabic Typesetting" pitchFamily="66" charset="-78"/>
                <a:cs typeface="Arabic Typesetting" pitchFamily="66" charset="-78"/>
              </a:rPr>
              <a:t>) </a:t>
            </a:r>
            <a:r>
              <a:rPr lang="ar-EG" sz="3200" dirty="0" smtClean="0">
                <a:latin typeface="Arabic Typesetting" pitchFamily="66" charset="-78"/>
                <a:cs typeface="Arabic Typesetting" pitchFamily="66" charset="-78"/>
              </a:rPr>
              <a:t>نختار </a:t>
            </a:r>
            <a:r>
              <a:rPr lang="en-US" sz="3200" dirty="0" smtClean="0">
                <a:solidFill>
                  <a:srgbClr val="FF0000"/>
                </a:solidFill>
                <a:latin typeface="Arabic Typesetting" pitchFamily="66" charset="-78"/>
                <a:cs typeface="Arabic Typesetting" pitchFamily="66" charset="-78"/>
              </a:rPr>
              <a:t>Correlate </a:t>
            </a:r>
            <a:r>
              <a:rPr lang="ar-EG" sz="3200" dirty="0" smtClean="0">
                <a:latin typeface="Arabic Typesetting" pitchFamily="66" charset="-78"/>
                <a:cs typeface="Arabic Typesetting" pitchFamily="66" charset="-78"/>
              </a:rPr>
              <a:t> </a:t>
            </a:r>
          </a:p>
          <a:p>
            <a:pPr marL="609600" indent="-609600">
              <a:lnSpc>
                <a:spcPct val="150000"/>
              </a:lnSpc>
              <a:buClr>
                <a:srgbClr val="FF0000"/>
              </a:buClr>
              <a:buNone/>
            </a:pPr>
            <a:r>
              <a:rPr lang="ar-EG" sz="3200" dirty="0" smtClean="0">
                <a:latin typeface="Arabic Typesetting" pitchFamily="66" charset="-78"/>
                <a:cs typeface="Arabic Typesetting" pitchFamily="66" charset="-78"/>
              </a:rPr>
              <a:t>من القائمة المنسدلة نختار</a:t>
            </a:r>
            <a:r>
              <a:rPr lang="en-US" sz="3200" dirty="0" err="1" smtClean="0">
                <a:solidFill>
                  <a:srgbClr val="FF0000"/>
                </a:solidFill>
                <a:latin typeface="Arabic Typesetting" pitchFamily="66" charset="-78"/>
                <a:cs typeface="Arabic Typesetting" pitchFamily="66" charset="-78"/>
              </a:rPr>
              <a:t>Bivariate</a:t>
            </a:r>
            <a:r>
              <a:rPr lang="en-US" sz="3200" dirty="0" smtClean="0">
                <a:latin typeface="Arabic Typesetting" pitchFamily="66" charset="-78"/>
                <a:cs typeface="Arabic Typesetting" pitchFamily="66" charset="-78"/>
              </a:rPr>
              <a:t> </a:t>
            </a:r>
            <a:r>
              <a:rPr lang="ar-EG" sz="3200" dirty="0" smtClean="0">
                <a:latin typeface="Arabic Typesetting" pitchFamily="66" charset="-78"/>
                <a:cs typeface="Arabic Typesetting" pitchFamily="66" charset="-78"/>
              </a:rPr>
              <a:t> لأنه يوجد متغيرين </a:t>
            </a:r>
            <a:r>
              <a:rPr lang="ar-EG" sz="3200" dirty="0" smtClean="0">
                <a:latin typeface="Arabic Typesetting" pitchFamily="66" charset="-78"/>
                <a:cs typeface="Arabic Typesetting" pitchFamily="66" charset="-78"/>
              </a:rPr>
              <a:t>فقط</a:t>
            </a:r>
            <a:r>
              <a:rPr lang="ar-SA" sz="3200" dirty="0" smtClean="0">
                <a:latin typeface="Arabic Typesetting" pitchFamily="66" charset="-78"/>
                <a:cs typeface="Arabic Typesetting" pitchFamily="66" charset="-78"/>
              </a:rPr>
              <a:t> ـــــ </a:t>
            </a:r>
            <a:r>
              <a:rPr lang="ar-EG" sz="3200" dirty="0" smtClean="0">
                <a:latin typeface="Arabic Typesetting" pitchFamily="66" charset="-78"/>
                <a:cs typeface="Arabic Typesetting" pitchFamily="66" charset="-78"/>
              </a:rPr>
              <a:t>تظهر </a:t>
            </a:r>
            <a:r>
              <a:rPr lang="ar-EG" sz="3200" dirty="0" smtClean="0">
                <a:latin typeface="Arabic Typesetting" pitchFamily="66" charset="-78"/>
                <a:cs typeface="Arabic Typesetting" pitchFamily="66" charset="-78"/>
              </a:rPr>
              <a:t>شاشة جديدة بعنوان</a:t>
            </a:r>
            <a:r>
              <a:rPr lang="en-US" sz="3200" dirty="0" err="1" smtClean="0">
                <a:solidFill>
                  <a:srgbClr val="FF0000"/>
                </a:solidFill>
                <a:latin typeface="Arabic Typesetting" pitchFamily="66" charset="-78"/>
                <a:cs typeface="Arabic Typesetting" pitchFamily="66" charset="-78"/>
              </a:rPr>
              <a:t>Bivariate</a:t>
            </a:r>
            <a:r>
              <a:rPr lang="en-US" sz="3200" dirty="0" smtClean="0">
                <a:solidFill>
                  <a:srgbClr val="FF0000"/>
                </a:solidFill>
                <a:latin typeface="Arabic Typesetting" pitchFamily="66" charset="-78"/>
                <a:cs typeface="Arabic Typesetting" pitchFamily="66" charset="-78"/>
              </a:rPr>
              <a:t> Correlations </a:t>
            </a:r>
            <a:r>
              <a:rPr lang="ar-SA" sz="3200" dirty="0" smtClean="0">
                <a:latin typeface="Arabic Typesetting" pitchFamily="66" charset="-78"/>
                <a:cs typeface="Arabic Typesetting" pitchFamily="66" charset="-78"/>
              </a:rPr>
              <a:t>بنقل </a:t>
            </a:r>
            <a:r>
              <a:rPr lang="ar-SA" sz="3200" dirty="0" smtClean="0">
                <a:latin typeface="Arabic Typesetting" pitchFamily="66" charset="-78"/>
                <a:cs typeface="Arabic Typesetting" pitchFamily="66" charset="-78"/>
              </a:rPr>
              <a:t>المتغيرات إلى خانة </a:t>
            </a:r>
            <a:r>
              <a:rPr lang="en-US" sz="3200" dirty="0" err="1" smtClean="0">
                <a:solidFill>
                  <a:srgbClr val="FF0000"/>
                </a:solidFill>
                <a:latin typeface="Arabic Typesetting" pitchFamily="66" charset="-78"/>
                <a:cs typeface="Arabic Typesetting" pitchFamily="66" charset="-78"/>
              </a:rPr>
              <a:t>variabels</a:t>
            </a:r>
            <a:r>
              <a:rPr lang="en-US" sz="3200" dirty="0" smtClean="0">
                <a:solidFill>
                  <a:srgbClr val="FF0000"/>
                </a:solidFill>
                <a:latin typeface="Arabic Typesetting" pitchFamily="66" charset="-78"/>
                <a:cs typeface="Arabic Typesetting" pitchFamily="66" charset="-78"/>
              </a:rPr>
              <a:t> </a:t>
            </a:r>
            <a:r>
              <a:rPr lang="ar-SA" sz="3200" dirty="0" smtClean="0">
                <a:solidFill>
                  <a:srgbClr val="FF0000"/>
                </a:solidFill>
                <a:latin typeface="Arabic Typesetting" pitchFamily="66" charset="-78"/>
                <a:cs typeface="Arabic Typesetting" pitchFamily="66" charset="-78"/>
              </a:rPr>
              <a:t> </a:t>
            </a:r>
            <a:r>
              <a:rPr lang="ar-SA" sz="3200" dirty="0" smtClean="0">
                <a:latin typeface="Arabic Typesetting" pitchFamily="66" charset="-78"/>
                <a:cs typeface="Arabic Typesetting" pitchFamily="66" charset="-78"/>
              </a:rPr>
              <a:t>ثم نختار معامل الارتباط </a:t>
            </a:r>
            <a:r>
              <a:rPr lang="ar-SA" sz="3200" dirty="0" smtClean="0">
                <a:latin typeface="Arabic Typesetting" pitchFamily="66" charset="-78"/>
                <a:cs typeface="Arabic Typesetting" pitchFamily="66" charset="-78"/>
              </a:rPr>
              <a:t>ثم نضغط </a:t>
            </a:r>
            <a:r>
              <a:rPr lang="ar-SA" sz="3200" dirty="0" smtClean="0">
                <a:latin typeface="Arabic Typesetting" pitchFamily="66" charset="-78"/>
                <a:cs typeface="Arabic Typesetting" pitchFamily="66" charset="-78"/>
              </a:rPr>
              <a:t>على </a:t>
            </a:r>
            <a:r>
              <a:rPr lang="en-US" sz="3200" dirty="0" smtClean="0">
                <a:latin typeface="Arabic Typesetting" pitchFamily="66" charset="-78"/>
                <a:cs typeface="Arabic Typesetting" pitchFamily="66" charset="-78"/>
              </a:rPr>
              <a:t>Ok</a:t>
            </a:r>
            <a:r>
              <a:rPr lang="ar-SA" sz="3200" dirty="0" smtClean="0">
                <a:latin typeface="Arabic Typesetting" pitchFamily="66" charset="-78"/>
                <a:cs typeface="Arabic Typesetting" pitchFamily="66" charset="-78"/>
              </a:rPr>
              <a:t> تظهر </a:t>
            </a:r>
            <a:r>
              <a:rPr lang="ar-SA" sz="3200" dirty="0" smtClean="0">
                <a:latin typeface="Arabic Typesetting" pitchFamily="66" charset="-78"/>
                <a:cs typeface="Arabic Typesetting" pitchFamily="66" charset="-78"/>
              </a:rPr>
              <a:t>النتائج.</a:t>
            </a:r>
          </a:p>
          <a:p>
            <a:r>
              <a:rPr lang="en-US" sz="3200" dirty="0" err="1" smtClean="0">
                <a:cs typeface="Akhbar MT" pitchFamily="2" charset="-78"/>
              </a:rPr>
              <a:t>Bivariate</a:t>
            </a:r>
            <a:r>
              <a:rPr lang="ar-SA" sz="3200" dirty="0" smtClean="0">
                <a:cs typeface="Akhbar MT" pitchFamily="2" charset="-78"/>
              </a:rPr>
              <a:t>ــــ يستخدم معاملات ارتباط </a:t>
            </a:r>
            <a:endParaRPr lang="ar-SA" sz="3200" dirty="0" smtClean="0">
              <a:cs typeface="Akhbar MT" pitchFamily="2" charset="-78"/>
            </a:endParaRPr>
          </a:p>
          <a:p>
            <a:pPr>
              <a:buNone/>
            </a:pPr>
            <a:r>
              <a:rPr lang="ar-SA" sz="3200" dirty="0" smtClean="0">
                <a:cs typeface="Akhbar MT" pitchFamily="2" charset="-78"/>
              </a:rPr>
              <a:t>ثنائي بسيط(</a:t>
            </a:r>
            <a:r>
              <a:rPr lang="ar-SA" sz="3200" dirty="0" err="1" smtClean="0">
                <a:cs typeface="Akhbar MT" pitchFamily="2" charset="-78"/>
              </a:rPr>
              <a:t>بيرسون</a:t>
            </a:r>
            <a:r>
              <a:rPr lang="ar-SA" sz="3200" dirty="0" smtClean="0">
                <a:cs typeface="Akhbar MT" pitchFamily="2" charset="-78"/>
              </a:rPr>
              <a:t>،</a:t>
            </a:r>
            <a:r>
              <a:rPr lang="ar-SA" sz="3200" dirty="0" err="1" smtClean="0">
                <a:cs typeface="Akhbar MT" pitchFamily="2" charset="-78"/>
              </a:rPr>
              <a:t>سبيرمان</a:t>
            </a:r>
            <a:r>
              <a:rPr lang="ar-SA" sz="3200" dirty="0" smtClean="0">
                <a:cs typeface="Akhbar MT" pitchFamily="2" charset="-78"/>
              </a:rPr>
              <a:t>،</a:t>
            </a:r>
            <a:r>
              <a:rPr lang="ar-SA" sz="3200" dirty="0" err="1" smtClean="0">
                <a:cs typeface="Akhbar MT" pitchFamily="2" charset="-78"/>
              </a:rPr>
              <a:t>كندل</a:t>
            </a:r>
            <a:r>
              <a:rPr lang="ar-SA" sz="3200" dirty="0" smtClean="0">
                <a:cs typeface="Akhbar MT" pitchFamily="2" charset="-78"/>
              </a:rPr>
              <a:t>)</a:t>
            </a:r>
          </a:p>
          <a:p>
            <a:r>
              <a:rPr lang="en-US" sz="3200" dirty="0" smtClean="0">
                <a:cs typeface="Akhbar MT" pitchFamily="2" charset="-78"/>
              </a:rPr>
              <a:t>Partial</a:t>
            </a:r>
            <a:r>
              <a:rPr lang="ar-SA" sz="3200" dirty="0" smtClean="0">
                <a:cs typeface="Akhbar MT" pitchFamily="2" charset="-78"/>
              </a:rPr>
              <a:t>ـــــ لحساب معاملات ارتباط </a:t>
            </a:r>
            <a:r>
              <a:rPr lang="ar-SA" sz="3200" dirty="0" err="1" smtClean="0">
                <a:cs typeface="Akhbar MT" pitchFamily="2" charset="-78"/>
              </a:rPr>
              <a:t>جزيئ</a:t>
            </a:r>
            <a:endParaRPr lang="ar-SA" sz="3200" dirty="0" smtClean="0">
              <a:cs typeface="Akhbar MT" pitchFamily="2" charset="-78"/>
            </a:endParaRPr>
          </a:p>
          <a:p>
            <a:r>
              <a:rPr lang="en-US" sz="3200" dirty="0" smtClean="0">
                <a:cs typeface="Akhbar MT" pitchFamily="2" charset="-78"/>
              </a:rPr>
              <a:t>Distances</a:t>
            </a:r>
            <a:r>
              <a:rPr lang="ar-SA" sz="3200" dirty="0" smtClean="0">
                <a:cs typeface="Akhbar MT" pitchFamily="2" charset="-78"/>
              </a:rPr>
              <a:t>ــــ لحساب قرائن التشابه والاختلاف</a:t>
            </a:r>
          </a:p>
          <a:p>
            <a:pPr marL="609600" indent="-609600">
              <a:lnSpc>
                <a:spcPct val="150000"/>
              </a:lnSpc>
              <a:buClr>
                <a:srgbClr val="FF0000"/>
              </a:buClr>
              <a:buNone/>
            </a:pPr>
            <a:endParaRPr lang="en-US" sz="3200" dirty="0" smtClean="0">
              <a:latin typeface="Arabic Typesetting" pitchFamily="66" charset="-78"/>
              <a:cs typeface="Arabic Typesetting" pitchFamily="66" charset="-78"/>
            </a:endParaRPr>
          </a:p>
        </p:txBody>
      </p:sp>
      <p:pic>
        <p:nvPicPr>
          <p:cNvPr id="5" name="Picture 4"/>
          <p:cNvPicPr>
            <a:picLocks noChangeAspect="1" noChangeArrowheads="1"/>
          </p:cNvPicPr>
          <p:nvPr/>
        </p:nvPicPr>
        <p:blipFill>
          <a:blip r:embed="rId2"/>
          <a:srcRect/>
          <a:stretch>
            <a:fillRect/>
          </a:stretch>
        </p:blipFill>
        <p:spPr bwMode="auto">
          <a:xfrm>
            <a:off x="142844" y="2857496"/>
            <a:ext cx="3643338" cy="207170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lide(fromBottom)">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lide(fromBottom)">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bg/>
                                          </p:spTgt>
                                        </p:tgtEl>
                                        <p:attrNameLst>
                                          <p:attrName>style.visibility</p:attrName>
                                        </p:attrNameLst>
                                      </p:cBhvr>
                                      <p:to>
                                        <p:strVal val="visible"/>
                                      </p:to>
                                    </p:set>
                                    <p:animEffect transition="in" filter="slide(fromBottom)">
                                      <p:cBhvr>
                                        <p:cTn id="37" dur="500"/>
                                        <p:tgtEl>
                                          <p:spTgt spid="3">
                                            <p:bg/>
                                          </p:spTgt>
                                        </p:tgtEl>
                                      </p:cBhvr>
                                    </p:animEffect>
                                  </p:childTnLst>
                                </p:cTn>
                              </p:par>
                            </p:childTnLst>
                          </p:cTn>
                        </p:par>
                        <p:par>
                          <p:cTn id="38" fill="hold">
                            <p:stCondLst>
                              <p:cond delay="500"/>
                            </p:stCondLst>
                            <p:childTnLst>
                              <p:par>
                                <p:cTn id="39" presetID="4" presetClass="entr" presetSubtype="16"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box(in)">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4" name="عنصر نائب للمحتوى 3"/>
          <p:cNvSpPr>
            <a:spLocks noGrp="1"/>
          </p:cNvSpPr>
          <p:nvPr>
            <p:ph sz="quarter" idx="1"/>
          </p:nvPr>
        </p:nvSpPr>
        <p:spPr>
          <a:xfrm rot="19815545">
            <a:off x="1500166" y="2428868"/>
            <a:ext cx="5429288" cy="1714512"/>
          </a:xfrm>
        </p:spPr>
        <p:style>
          <a:lnRef idx="2">
            <a:schemeClr val="accent5"/>
          </a:lnRef>
          <a:fillRef idx="1">
            <a:schemeClr val="lt1"/>
          </a:fillRef>
          <a:effectRef idx="0">
            <a:schemeClr val="accent5"/>
          </a:effectRef>
          <a:fontRef idx="minor">
            <a:schemeClr val="dk1"/>
          </a:fontRef>
        </p:style>
        <p:txBody>
          <a:bodyPr>
            <a:normAutofit/>
          </a:bodyPr>
          <a:lstStyle/>
          <a:p>
            <a:pPr algn="ctr">
              <a:buNone/>
            </a:pPr>
            <a:endParaRPr lang="ar-SA" sz="3600" b="1" dirty="0" smtClean="0">
              <a:solidFill>
                <a:srgbClr val="FF0000"/>
              </a:solidFill>
              <a:latin typeface="Arabic Typesetting" pitchFamily="66" charset="-78"/>
              <a:cs typeface="Arabic Typesetting" pitchFamily="66" charset="-78"/>
            </a:endParaRPr>
          </a:p>
          <a:p>
            <a:pPr algn="ctr">
              <a:buNone/>
            </a:pPr>
            <a:r>
              <a:rPr lang="ar-SA" sz="5200" b="1" dirty="0" smtClean="0">
                <a:solidFill>
                  <a:srgbClr val="FF0000"/>
                </a:solidFill>
                <a:latin typeface="Arabic Typesetting" pitchFamily="66" charset="-78"/>
                <a:cs typeface="Arabic Typesetting" pitchFamily="66" charset="-78"/>
              </a:rPr>
              <a:t>انتهت المحاضرة</a:t>
            </a:r>
            <a:endParaRPr lang="ar-SA" sz="5200" b="1" dirty="0">
              <a:solidFill>
                <a:schemeClr val="tx1"/>
              </a:solidFill>
              <a:latin typeface="Arabic Typesetting" pitchFamily="66" charset="-78"/>
              <a:cs typeface="Arabic Typesetting" pitchFamily="66" charset="-78"/>
            </a:endParaRP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lide(fromBottom)">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دني">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676</TotalTime>
  <Words>1029</Words>
  <Application>Microsoft Office PowerPoint</Application>
  <PresentationFormat>عرض على الشاشة (3:4)‏</PresentationFormat>
  <Paragraphs>80</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مدني</vt:lpstr>
      <vt:lpstr>الشريحة 1</vt:lpstr>
      <vt:lpstr>  تحليل الارتباط Correlation Analysis</vt:lpstr>
      <vt:lpstr>  تحليل الارتباط Correlation Analysis</vt:lpstr>
      <vt:lpstr>  تحليل الارتباط Correlation Analysis</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حساب معاملات الارتباط باستخدام الحاسوب</vt:lpstr>
      <vt:lpstr>الشريحة 15</vt:lpstr>
      <vt:lpstr>الشريحة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الكشوف الجغرافية  وأثرها في نمو المعرفة الجغرافية</dc:title>
  <dc:creator>pttc</dc:creator>
  <cp:lastModifiedBy>pttc</cp:lastModifiedBy>
  <cp:revision>125</cp:revision>
  <dcterms:created xsi:type="dcterms:W3CDTF">2011-09-25T18:43:07Z</dcterms:created>
  <dcterms:modified xsi:type="dcterms:W3CDTF">2013-04-07T23:01:34Z</dcterms:modified>
</cp:coreProperties>
</file>