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57" r:id="rId2"/>
    <p:sldId id="258" r:id="rId3"/>
    <p:sldId id="287" r:id="rId4"/>
    <p:sldId id="288" r:id="rId5"/>
    <p:sldId id="289" r:id="rId6"/>
    <p:sldId id="290" r:id="rId7"/>
    <p:sldId id="291" r:id="rId8"/>
    <p:sldId id="292" r:id="rId9"/>
    <p:sldId id="295" r:id="rId10"/>
    <p:sldId id="294" r:id="rId11"/>
    <p:sldId id="27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 autoAdjust="0"/>
    <p:restoredTop sz="94681" autoAdjust="0"/>
  </p:normalViewPr>
  <p:slideViewPr>
    <p:cSldViewPr>
      <p:cViewPr varScale="1">
        <p:scale>
          <a:sx n="95" d="100"/>
          <a:sy n="95" d="100"/>
        </p:scale>
        <p:origin x="-4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04/06/1434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428596" y="928670"/>
            <a:ext cx="45720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/>
              <a:t>الاختبارات الإحصائية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5786" y="3786190"/>
            <a:ext cx="192882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</a:t>
            </a: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التاسعة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571504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الاختبارات الإحصائية</a:t>
            </a:r>
            <a:endParaRPr lang="ar-SA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تشكل الفرضيات العلمية ركناً هاماً من الأسلوب العلمي المتبع في الجغرافيا.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أكثر الفرضيات استخداماً هي التي يضعها الباحثون عندما يستخدمون خصائص العينات لتقدير معالم المجتمعات الإحصائية لمجتمعات متعددة.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نجد هذا النوع من الفرضيات يرتبط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بالمفاهيم الإحصائية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،كما يرتبط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بطبيعة البيانات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من حيث التوزيع والحجم والنوع وطريقة اختيار العينة.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تكون هذه الفرضيات قابلة للاختبار الإحصائي,وتنقسم إلى فرضية العدم(الصفرية)،وفرضية البديلة.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ar-SA" sz="5400" b="1" dirty="0" smtClean="0">
                <a:solidFill>
                  <a:srgbClr val="FF0000"/>
                </a:solidFill>
              </a:rPr>
              <a:t>الاختبارات الإحصائية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785926"/>
            <a:ext cx="8229600" cy="40005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فرضية العدم: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تمثل عكس ما يتوقعه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الباحث،ويتم اختبارها إحصائياً،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وﻧﺮﻓﻀﻬﺎ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ﻋﻨﺪﻣﺎ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ﺗﺘﻮﻓﺮ دلائل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ﻋﻠﻰ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ﻋﺪم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ﺻﺤﺘﻬﺎ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فرضية البديلة: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ﻫﻲ الفرضية التي يضعها الباحث كبديل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ﻋﻦ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ﻓﺮﺿﻴﺔ العدم ونقبلها عندما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ﻧـﺮﻓﺾ ﻓﺮﺿـﻴﺔ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العدم ﺑﺎﻋﺘﺒﺎرﻫﺎ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ﻟﻴﺴﺖ ﺻﺤﻴﺤﺔ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ﺑﻨﺎء ﻋﻠﻰ المعلومات المستقاة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ﻣﻦ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العينة.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ar-SA" sz="5400" b="1" dirty="0" smtClean="0">
                <a:solidFill>
                  <a:srgbClr val="FF0000"/>
                </a:solidFill>
              </a:rPr>
              <a:t>الاختبارات الإحصائية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8858312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إن اتخاذ القرار المناسب في قبول أو رفض الفرضية يعتمد على الاختبارات الإحصائية التي يجريها الباحث.وبتالي تمكن الباحث من الحصول على قيمة اختباريه يحصل عليها من تطبيق اختبار معين.</a:t>
            </a:r>
          </a:p>
          <a:p>
            <a:pPr marL="742950" indent="-742950"/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لا بد من مقارنة 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القيمة </a:t>
            </a:r>
            <a:r>
              <a:rPr lang="ar-SA" sz="3600" b="1" dirty="0" err="1" smtClean="0">
                <a:latin typeface="Arabic Typesetting" pitchFamily="66" charset="-78"/>
                <a:cs typeface="Arabic Typesetting" pitchFamily="66" charset="-78"/>
              </a:rPr>
              <a:t>الاختبارية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بحدود دنيا لقبول الفرض الإحصائي،وتعرف(بالقيم الحرجة)هي التي تحدد منطقة الرفض، إذا كانت النتيجة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المتحصلة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من الاختبار أكبر من القيمة الحرجة،فبتالي نرفض الفرضية الصفرية ونقبل بالبديلة والعكس.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229600" cy="514353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أنواع الاختبارات الإحصائية: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النوع الأول: الاختبارات البارامترية(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المعلمية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)،تستخدم البيانات الكمية،أشهرها(اختبار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t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،اختبار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z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،اختبار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f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النوع الثاني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: الاختبارات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غير 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بارامترية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(غير 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معلمية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)،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تستخدم البيانات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النوعية أو التصنيفية،ومن أشهرها مربع 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x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2)</a:t>
            </a: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229600" cy="478634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الاختبارات البارامترية:</a:t>
            </a:r>
          </a:p>
          <a:p>
            <a:pPr lvl="1"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لابد من توفر الخصائص في بيانات المجتمع قيد الدراسة:</a:t>
            </a:r>
            <a:endParaRPr lang="ar-SA" sz="36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1017270" lvl="1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توزيع البيانات توزيعاً معتدلاً.</a:t>
            </a:r>
          </a:p>
          <a:p>
            <a:pPr marL="1017270" lvl="1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أن تكون المشاهدات أو الحالات مستقلة.</a:t>
            </a:r>
          </a:p>
          <a:p>
            <a:pPr marL="1017270" lvl="1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أن يكون هناك تجانس بين مجتمعات الدراسة</a:t>
            </a:r>
          </a:p>
          <a:p>
            <a:pPr marL="1017270" lvl="1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تكون البيانات المقاسة من نوع الفترة</a:t>
            </a:r>
          </a:p>
          <a:p>
            <a:pPr marL="1017270" lvl="1" indent="-742950">
              <a:buNone/>
            </a:pPr>
            <a:endParaRPr lang="ar-SA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1017270" lvl="1" indent="-742950">
              <a:buFont typeface="+mj-lt"/>
              <a:buAutoNum type="arabicPeriod"/>
            </a:pPr>
            <a:endParaRPr lang="ar-SA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229600" cy="592935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تحليل مربع </a:t>
            </a:r>
            <a:r>
              <a:rPr lang="ar-SA" sz="36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Chi Square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يستخدم لاختبار مدى الأهمية الإحصائية للنتائج،ويمكن الانتفاع به لقياس مدى التركز أو التبعثر في التوزيعات الجغرافية المختلفة.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يستعمل لقياس التطابق بين التوزيع الحقيقي لقيم الظاهرة المدروسة والتوزيع المتوقع لها.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وتتسع مجالات استخدام هذا التحليل لأنها تشمل اختبار العلاقات بين البيانات الاسمية مثل: الأمية،التعليم ....لذا يكثر استعماله في الدراسات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التي تستخدم استمارات الاستبيان.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أهم أغراض التحليل الإحصائي مربع </a:t>
            </a:r>
            <a:r>
              <a:rPr lang="ar-SA" sz="32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الحكم على مدى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ملاءمة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النموذج النظري للتوزيع الفعلي للبيانات.آي تحديد مدى انحراف التكرارات الفعلية عن التكرارات النظرية.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تحديد دلالة العلاقة بين مجموعتين أو أكثر من البيانات.......296</a:t>
            </a:r>
          </a:p>
          <a:p>
            <a:pPr marL="514350" indent="-514350"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حساب مربع </a:t>
            </a:r>
            <a:r>
              <a:rPr lang="ar-SA" sz="32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:298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514350" indent="-514350">
              <a:buFont typeface="+mj-lt"/>
              <a:buAutoNum type="arabicPeriod"/>
            </a:pP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543956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buNone/>
            </a:pPr>
            <a:r>
              <a:rPr lang="ar-SA" sz="3200" b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تفسير 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قيمة مربع </a:t>
            </a:r>
            <a:r>
              <a:rPr lang="ar-SA" sz="32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وفق الخطوات 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التالية: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3200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استخراج </a:t>
            </a:r>
            <a:r>
              <a:rPr lang="ar-SA" sz="3200" b="1" dirty="0" smtClean="0">
                <a:latin typeface="Arabic Typesetting" pitchFamily="66" charset="-78"/>
                <a:cs typeface="Arabic Typesetting" pitchFamily="66" charset="-78"/>
              </a:rPr>
              <a:t>درجة الحرية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والتي تساوي عدد المشاهدات مطروح منه واحد صحيح 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(ن-1)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3200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تحديد مستوى المعنوية أو درجة الدقة ،ويتعامل الجغرافيون في الغالب مع مستوى المعنوية=0.05 ،0.01،0.1 أي درجة الثقة =95% و99% و90%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3200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تقاطع درجة الحرية مع درجة الثقة تساوي القيمة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الجدولية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لمربع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3200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مقارنة النتيجة المحسوبة لمربع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مع القيمة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الجدولية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فاذا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كانت القيمة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المحسوبة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اكبر تقبل الفرضية البديلة التي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تنص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على وجود فرق بين المشاهدات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.إما إذا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كانت القيمة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الجدولية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اكبر تقبل الفرضية الصفرية التي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تنص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على عدم وجود فرق بين المشاهدات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أو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العينات .</a:t>
            </a: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42844" y="500042"/>
            <a:ext cx="8786874" cy="60007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اختبار مربع </a:t>
            </a:r>
            <a:r>
              <a:rPr lang="ar-SA" sz="36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كاي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يعد أحدى الاختبارات غير البارامترية،يستخدم للموازنة بين توزيع تكراري فعلي وآخر نظري.ويستخدم بيانات نوعية تصنيفية تكون على شكل تكرارات.</a:t>
            </a:r>
          </a:p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مثال:إجراء تحليل على عينة مختارة من عمال أحد المصانع لدراسة أثر التعليم على التدخين.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تكوين مصفوفة معلومات 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بالمئة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حالة المختارة ....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نختار من القائمة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Analyze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Menu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ــــ</a:t>
            </a:r>
            <a:r>
              <a:rPr lang="en-US" sz="3600" dirty="0" err="1" smtClean="0">
                <a:latin typeface="Arabic Typesetting" pitchFamily="66" charset="-78"/>
                <a:cs typeface="Arabic Typesetting" pitchFamily="66" charset="-78"/>
              </a:rPr>
              <a:t>nonparmetric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 tests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ــــ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Chi Square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تظهر الشاشة </a:t>
            </a:r>
            <a:r>
              <a:rPr lang="ar-SA" sz="36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بها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أسماء المتغيرات فنختار المتغير المطلوب إلى خانة</a:t>
            </a:r>
          </a:p>
          <a:p>
            <a:pPr marL="742950" indent="-742950">
              <a:buNone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(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test Variable list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</a:p>
          <a:p>
            <a:pPr marL="742950" indent="-742950">
              <a:buNone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وأخيراً نضغط على أمر 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ok</a:t>
            </a: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lvl="1"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854</TotalTime>
  <Words>377</Words>
  <Application>Microsoft Office PowerPoint</Application>
  <PresentationFormat>عرض على الشاشة (3:4)‏</PresentationFormat>
  <Paragraphs>48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مدني</vt:lpstr>
      <vt:lpstr>الشريحة 1</vt:lpstr>
      <vt:lpstr>الاختبارات الإحصائية</vt:lpstr>
      <vt:lpstr>الاختبارات الإحصائية</vt:lpstr>
      <vt:lpstr>الاختبارات الإحصائية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pttc</cp:lastModifiedBy>
  <cp:revision>151</cp:revision>
  <dcterms:created xsi:type="dcterms:W3CDTF">2011-09-25T18:43:07Z</dcterms:created>
  <dcterms:modified xsi:type="dcterms:W3CDTF">2013-04-14T23:09:51Z</dcterms:modified>
</cp:coreProperties>
</file>