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9" r:id="rId1"/>
  </p:sldMasterIdLst>
  <p:sldIdLst>
    <p:sldId id="257" r:id="rId2"/>
    <p:sldId id="258" r:id="rId3"/>
    <p:sldId id="287" r:id="rId4"/>
    <p:sldId id="288" r:id="rId5"/>
    <p:sldId id="289" r:id="rId6"/>
    <p:sldId id="290" r:id="rId7"/>
    <p:sldId id="291" r:id="rId8"/>
    <p:sldId id="296" r:id="rId9"/>
    <p:sldId id="294" r:id="rId10"/>
    <p:sldId id="297" r:id="rId11"/>
    <p:sldId id="276"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autoAdjust="0"/>
    <p:restoredTop sz="94681" autoAdjust="0"/>
  </p:normalViewPr>
  <p:slideViewPr>
    <p:cSldViewPr>
      <p:cViewPr varScale="1">
        <p:scale>
          <a:sx n="70" d="100"/>
          <a:sy n="70" d="100"/>
        </p:scale>
        <p:origin x="-5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5FC53A1C-7B55-4D62-B71C-DC06FF220E21}" type="datetimeFigureOut">
              <a:rPr lang="ar-SA" smtClean="0"/>
              <a:pPr/>
              <a:t>19/06/34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19/06/34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F7D6EA70-D4F5-48A8-BB4D-854D666774F3}"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19/06/34</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5FC53A1C-7B55-4D62-B71C-DC06FF220E21}" type="datetimeFigureOut">
              <a:rPr lang="ar-SA" smtClean="0"/>
              <a:pPr/>
              <a:t>19/06/34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D6EA70-D4F5-48A8-BB4D-854D666774F3}"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5FC53A1C-7B55-4D62-B71C-DC06FF220E21}" type="datetimeFigureOut">
              <a:rPr lang="ar-SA" smtClean="0"/>
              <a:pPr/>
              <a:t>19/06/34</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F7D6EA70-D4F5-48A8-BB4D-854D666774F3}"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5FC53A1C-7B55-4D62-B71C-DC06FF220E21}" type="datetimeFigureOut">
              <a:rPr lang="ar-SA" smtClean="0"/>
              <a:pPr/>
              <a:t>19/06/34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F7D6EA70-D4F5-48A8-BB4D-854D666774F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5FC53A1C-7B55-4D62-B71C-DC06FF220E21}" type="datetimeFigureOut">
              <a:rPr lang="ar-SA" smtClean="0"/>
              <a:pPr/>
              <a:t>19/06/34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7D6EA70-D4F5-48A8-BB4D-854D666774F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5FC53A1C-7B55-4D62-B71C-DC06FF220E21}" type="datetimeFigureOut">
              <a:rPr lang="ar-SA" smtClean="0"/>
              <a:pPr/>
              <a:t>19/06/34</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F7D6EA70-D4F5-48A8-BB4D-854D666774F3}"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5FC53A1C-7B55-4D62-B71C-DC06FF220E21}" type="datetimeFigureOut">
              <a:rPr lang="ar-SA" smtClean="0"/>
              <a:pPr/>
              <a:t>19/06/34</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19/06/34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D6EA70-D4F5-48A8-BB4D-854D666774F3}"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F7D6EA70-D4F5-48A8-BB4D-854D666774F3}"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19/06/34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FC53A1C-7B55-4D62-B71C-DC06FF220E21}" type="datetimeFigureOut">
              <a:rPr lang="ar-SA" smtClean="0"/>
              <a:pPr/>
              <a:t>19/06/34</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7D6EA70-D4F5-48A8-BB4D-854D666774F3}"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عنصر نائب للصورة 6" descr="ت.bmp"/>
          <p:cNvPicPr>
            <a:picLocks noGrp="1" noChangeAspect="1"/>
          </p:cNvPicPr>
          <p:nvPr>
            <p:ph type="pic" idx="1"/>
          </p:nvPr>
        </p:nvPicPr>
        <p:blipFill>
          <a:blip r:embed="rId2"/>
          <a:stretch>
            <a:fillRect/>
          </a:stretch>
        </p:blipFill>
        <p:spPr>
          <a:xfrm rot="420000">
            <a:off x="5228053" y="964646"/>
            <a:ext cx="3227372" cy="34425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مستطيل 8"/>
          <p:cNvSpPr/>
          <p:nvPr/>
        </p:nvSpPr>
        <p:spPr>
          <a:xfrm>
            <a:off x="428596" y="928670"/>
            <a:ext cx="4572032" cy="923330"/>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ar-SA" sz="5400" b="1" dirty="0" smtClean="0"/>
              <a:t>تحليل الانحدار</a:t>
            </a:r>
            <a:endParaRPr lang="ar-SA" sz="3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GA Arabesque" pitchFamily="2" charset="2"/>
              <a:cs typeface="Diwani Letter" pitchFamily="2" charset="-78"/>
            </a:endParaRPr>
          </a:p>
        </p:txBody>
      </p:sp>
      <p:sp>
        <p:nvSpPr>
          <p:cNvPr id="11" name="مستطيل 10"/>
          <p:cNvSpPr/>
          <p:nvPr/>
        </p:nvSpPr>
        <p:spPr>
          <a:xfrm>
            <a:off x="785786" y="3786190"/>
            <a:ext cx="1928826"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rPr>
              <a:t>المحاضرة العاشرة</a:t>
            </a: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357166"/>
            <a:ext cx="8229600" cy="285752"/>
          </a:xfrm>
        </p:spPr>
        <p:txBody>
          <a:bodyPr>
            <a:noAutofit/>
          </a:bodyPr>
          <a:lstStyle/>
          <a:p>
            <a:r>
              <a:rPr lang="ar-SA" sz="4000" b="1" dirty="0" smtClean="0">
                <a:solidFill>
                  <a:srgbClr val="FF0000"/>
                </a:solidFill>
              </a:rPr>
              <a:t>تحليل الانحدار</a:t>
            </a:r>
            <a:endParaRPr lang="ar-SA" sz="4000" b="1" dirty="0">
              <a:ln w="17780" cmpd="sng">
                <a:solidFill>
                  <a:srgbClr val="FFFFFF"/>
                </a:solidFill>
                <a:prstDash val="solid"/>
                <a:miter lim="800000"/>
              </a:ln>
              <a:solidFill>
                <a:srgbClr val="FF0000"/>
              </a:solidFill>
              <a:effectLst>
                <a:outerShdw blurRad="50800" algn="tl" rotWithShape="0">
                  <a:srgbClr val="000000"/>
                </a:outerShdw>
              </a:effectLst>
              <a:latin typeface="AGA Arabesque" pitchFamily="2" charset="2"/>
              <a:cs typeface="Diwani Letter" pitchFamily="2" charset="-78"/>
            </a:endParaRPr>
          </a:p>
        </p:txBody>
      </p:sp>
      <p:sp>
        <p:nvSpPr>
          <p:cNvPr id="3" name="عنصر نائب للمحتوى 2"/>
          <p:cNvSpPr>
            <a:spLocks noGrp="1"/>
          </p:cNvSpPr>
          <p:nvPr>
            <p:ph sz="quarter" idx="1"/>
          </p:nvPr>
        </p:nvSpPr>
        <p:spPr>
          <a:xfrm>
            <a:off x="142844" y="500042"/>
            <a:ext cx="8786874" cy="6072230"/>
          </a:xfrm>
        </p:spPr>
        <p:style>
          <a:lnRef idx="2">
            <a:schemeClr val="accent3"/>
          </a:lnRef>
          <a:fillRef idx="1">
            <a:schemeClr val="lt1"/>
          </a:fillRef>
          <a:effectRef idx="0">
            <a:schemeClr val="accent3"/>
          </a:effectRef>
          <a:fontRef idx="minor">
            <a:schemeClr val="dk1"/>
          </a:fontRef>
        </p:style>
        <p:txBody>
          <a:bodyPr>
            <a:noAutofit/>
          </a:bodyPr>
          <a:lstStyle/>
          <a:p>
            <a:r>
              <a:rPr lang="ar-SA" sz="3600" b="1" dirty="0" smtClean="0">
                <a:solidFill>
                  <a:srgbClr val="FF0000"/>
                </a:solidFill>
                <a:latin typeface="Arabic Typesetting" pitchFamily="66" charset="-78"/>
                <a:cs typeface="Arabic Typesetting" pitchFamily="66" charset="-78"/>
              </a:rPr>
              <a:t>الانحدار:</a:t>
            </a:r>
            <a:r>
              <a:rPr lang="ar-SA" sz="3600" dirty="0" smtClean="0">
                <a:latin typeface="Arabic Typesetting" pitchFamily="66" charset="-78"/>
                <a:cs typeface="Arabic Typesetting" pitchFamily="66" charset="-78"/>
              </a:rPr>
              <a:t>هو دراسة للتوزيع المشترك لمتغيرين أحدهما مثبت عند مستويات معينة،ويعرف(متغير المستقل)،والأخر غير مقيد يأخذ قيماً مختلفة عند كل مستوى من مستويات المتغير المستقل(المتغير التابع).</a:t>
            </a:r>
          </a:p>
          <a:p>
            <a:pPr>
              <a:buNone/>
            </a:pPr>
            <a:r>
              <a:rPr lang="ar-SA" sz="3600" b="1" dirty="0" smtClean="0">
                <a:solidFill>
                  <a:srgbClr val="FF0000"/>
                </a:solidFill>
                <a:latin typeface="Arabic Typesetting" pitchFamily="66" charset="-78"/>
                <a:cs typeface="Arabic Typesetting" pitchFamily="66" charset="-78"/>
              </a:rPr>
              <a:t>أهداف تحليل الانحدار:</a:t>
            </a:r>
          </a:p>
          <a:p>
            <a:pPr marL="742950" indent="-742950">
              <a:buFont typeface="+mj-lt"/>
              <a:buAutoNum type="arabicPeriod"/>
            </a:pPr>
            <a:r>
              <a:rPr lang="ar-SA" sz="3600" dirty="0" smtClean="0">
                <a:latin typeface="Arabic Typesetting" pitchFamily="66" charset="-78"/>
                <a:cs typeface="Arabic Typesetting" pitchFamily="66" charset="-78"/>
              </a:rPr>
              <a:t>دراسة العلاقة بين متغيرين على شكل علاقة دالية(ص=</a:t>
            </a:r>
            <a:r>
              <a:rPr lang="ar-SA" sz="3600" dirty="0" err="1" smtClean="0">
                <a:latin typeface="Arabic Typesetting" pitchFamily="66" charset="-78"/>
                <a:cs typeface="Arabic Typesetting" pitchFamily="66" charset="-78"/>
              </a:rPr>
              <a:t>دالةس</a:t>
            </a:r>
            <a:r>
              <a:rPr lang="ar-SA" sz="3600" dirty="0" smtClean="0">
                <a:latin typeface="Arabic Typesetting" pitchFamily="66" charset="-78"/>
                <a:cs typeface="Arabic Typesetting" pitchFamily="66" charset="-78"/>
              </a:rPr>
              <a:t>)،وبتالي معرفة التغير في احد المتغيرين على أساس تأثره بالمتغير الأخر،مما يؤدي إلى توقع وتنبؤ لسلوك المتغير التابع ....</a:t>
            </a:r>
          </a:p>
          <a:p>
            <a:pPr marL="742950" indent="-742950">
              <a:buFont typeface="+mj-lt"/>
              <a:buAutoNum type="arabicPeriod"/>
            </a:pPr>
            <a:r>
              <a:rPr lang="ar-SA" sz="3600" dirty="0" smtClean="0">
                <a:latin typeface="Arabic Typesetting" pitchFamily="66" charset="-78"/>
                <a:cs typeface="Arabic Typesetting" pitchFamily="66" charset="-78"/>
              </a:rPr>
              <a:t>قياس مدى الارتباط الكلي بين المتغير التابع والمتغير أو المتغيرات المستقلة.</a:t>
            </a:r>
          </a:p>
          <a:p>
            <a:pPr marL="742950" indent="-742950">
              <a:buFont typeface="+mj-lt"/>
              <a:buAutoNum type="arabicPeriod"/>
            </a:pPr>
            <a:r>
              <a:rPr lang="ar-SA" sz="3600" dirty="0" smtClean="0">
                <a:latin typeface="Arabic Typesetting" pitchFamily="66" charset="-78"/>
                <a:cs typeface="Arabic Typesetting" pitchFamily="66" charset="-78"/>
              </a:rPr>
              <a:t>تقدير نسبة تفسير كل متغير مستقل للاختلاف في المتغير التابع.</a:t>
            </a:r>
          </a:p>
          <a:p>
            <a:pPr marL="742950" indent="-742950">
              <a:buFont typeface="+mj-lt"/>
              <a:buAutoNum type="arabicPeriod"/>
            </a:pPr>
            <a:r>
              <a:rPr lang="ar-SA" sz="3600" dirty="0" smtClean="0">
                <a:latin typeface="Arabic Typesetting" pitchFamily="66" charset="-78"/>
                <a:cs typeface="Arabic Typesetting" pitchFamily="66" charset="-78"/>
              </a:rPr>
              <a:t>إجراء سلسلة من الاختبارات الفرضية </a:t>
            </a:r>
          </a:p>
          <a:p>
            <a:pPr marL="742950" indent="-742950">
              <a:buFont typeface="+mj-lt"/>
              <a:buAutoNum type="arabicPeriod"/>
            </a:pPr>
            <a:endParaRPr lang="ar-SA" sz="3600" dirty="0" smtClean="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lide(fromBottom)">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lide(fromBottom)">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slide(fromBottom)">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3">
                                            <p:bg/>
                                          </p:spTgt>
                                        </p:tgtEl>
                                        <p:attrNameLst>
                                          <p:attrName>style.visibility</p:attrName>
                                        </p:attrNameLst>
                                      </p:cBhvr>
                                      <p:to>
                                        <p:strVal val="visible"/>
                                      </p:to>
                                    </p:set>
                                    <p:animEffect transition="in" filter="slide(fromBottom)">
                                      <p:cBhvr>
                                        <p:cTn id="4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785794"/>
            <a:ext cx="8229600" cy="5000660"/>
          </a:xfrm>
        </p:spPr>
        <p:style>
          <a:lnRef idx="2">
            <a:schemeClr val="accent3"/>
          </a:lnRef>
          <a:fillRef idx="1">
            <a:schemeClr val="lt1"/>
          </a:fillRef>
          <a:effectRef idx="0">
            <a:schemeClr val="accent3"/>
          </a:effectRef>
          <a:fontRef idx="minor">
            <a:schemeClr val="dk1"/>
          </a:fontRef>
        </p:style>
        <p:txBody>
          <a:bodyPr>
            <a:noAutofit/>
          </a:bodyPr>
          <a:lstStyle/>
          <a:p>
            <a:r>
              <a:rPr lang="ar-SA" sz="3600" b="1" dirty="0" smtClean="0">
                <a:solidFill>
                  <a:srgbClr val="FF0000"/>
                </a:solidFill>
                <a:latin typeface="Arabic Typesetting" pitchFamily="66" charset="-78"/>
                <a:cs typeface="Arabic Typesetting" pitchFamily="66" charset="-78"/>
              </a:rPr>
              <a:t>أنواع تحليل الانحدار:</a:t>
            </a:r>
          </a:p>
          <a:p>
            <a:r>
              <a:rPr lang="ar-SA" sz="3600" dirty="0" smtClean="0">
                <a:latin typeface="Arabic Typesetting" pitchFamily="66" charset="-78"/>
                <a:cs typeface="Arabic Typesetting" pitchFamily="66" charset="-78"/>
              </a:rPr>
              <a:t>الانحدار البسيط:لدراسة العلاقة بين متغيرين فقط.</a:t>
            </a:r>
          </a:p>
          <a:p>
            <a:r>
              <a:rPr lang="ar-SA" sz="3600" dirty="0" smtClean="0">
                <a:latin typeface="Arabic Typesetting" pitchFamily="66" charset="-78"/>
                <a:cs typeface="Arabic Typesetting" pitchFamily="66" charset="-78"/>
              </a:rPr>
              <a:t>الانحدار الجزئي:يدرس العلاقة بين المتغير التابع وواحد فقط من المتغيرات المستقلة بفرض ثبات العوامل الأخرى.</a:t>
            </a:r>
          </a:p>
          <a:p>
            <a:r>
              <a:rPr lang="ar-SA" sz="3600" dirty="0" smtClean="0">
                <a:latin typeface="Arabic Typesetting" pitchFamily="66" charset="-78"/>
                <a:cs typeface="Arabic Typesetting" pitchFamily="66" charset="-78"/>
              </a:rPr>
              <a:t>الانحدار المتعدد:يحدد مقدار العلاقة بين المتغير التابع وعدد من المتغيرات المستقلة.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animEffect transition="in" filter="slide(fromBottom)">
                                      <p:cBhvr>
                                        <p:cTn id="2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229600" cy="724648"/>
          </a:xfrm>
        </p:spPr>
        <p:txBody>
          <a:bodyPr>
            <a:normAutofit fontScale="90000"/>
          </a:bodyPr>
          <a:lstStyle/>
          <a:p>
            <a:r>
              <a:rPr lang="ar-SA" sz="5400" b="1" dirty="0" smtClean="0">
                <a:solidFill>
                  <a:srgbClr val="FF0000"/>
                </a:solidFill>
              </a:rPr>
              <a:t>تحليل الانحدار البسيط</a:t>
            </a:r>
            <a:endParaRPr lang="ar-SA" sz="3600" dirty="0" smtClean="0">
              <a:solidFill>
                <a:schemeClr val="tx1"/>
              </a:solidFill>
              <a:cs typeface="Diwani Letter" pitchFamily="2" charset="-78"/>
            </a:endParaRPr>
          </a:p>
        </p:txBody>
      </p:sp>
      <p:sp>
        <p:nvSpPr>
          <p:cNvPr id="3" name="عنصر نائب للمحتوى 2"/>
          <p:cNvSpPr>
            <a:spLocks noGrp="1"/>
          </p:cNvSpPr>
          <p:nvPr>
            <p:ph sz="quarter" idx="1"/>
          </p:nvPr>
        </p:nvSpPr>
        <p:spPr>
          <a:xfrm>
            <a:off x="642910" y="1928802"/>
            <a:ext cx="7786742" cy="3071834"/>
          </a:xfrm>
        </p:spPr>
        <p:style>
          <a:lnRef idx="2">
            <a:schemeClr val="accent3"/>
          </a:lnRef>
          <a:fillRef idx="1">
            <a:schemeClr val="lt1"/>
          </a:fillRef>
          <a:effectRef idx="0">
            <a:schemeClr val="accent3"/>
          </a:effectRef>
          <a:fontRef idx="minor">
            <a:schemeClr val="dk1"/>
          </a:fontRef>
        </p:style>
        <p:txBody>
          <a:bodyPr>
            <a:noAutofit/>
          </a:bodyPr>
          <a:lstStyle/>
          <a:p>
            <a:pPr marL="742950" indent="-742950"/>
            <a:r>
              <a:rPr lang="ar-SA" sz="3600" dirty="0" smtClean="0">
                <a:latin typeface="Arabic Typesetting" pitchFamily="66" charset="-78"/>
                <a:cs typeface="Arabic Typesetting" pitchFamily="66" charset="-78"/>
              </a:rPr>
              <a:t>يعتمد على دراسة البيانات الخاصة بمتغيرين فقط،بهدف التوقع أو التنبؤ بتغير المتغير التابع في ضوء معرفة التغيرات في المتغير المستقل(يعرف باسم العلاقة الدالية).</a:t>
            </a:r>
          </a:p>
          <a:p>
            <a:pPr marL="742950" indent="-742950"/>
            <a:r>
              <a:rPr lang="ar-SA" sz="3600" dirty="0" smtClean="0">
                <a:latin typeface="Arabic Typesetting" pitchFamily="66" charset="-78"/>
                <a:cs typeface="Arabic Typesetting" pitchFamily="66" charset="-78"/>
              </a:rPr>
              <a:t>ويعتمد على فكرة مبدئية عن نوع هذه العلاقة وقوتها،وذلك باستخدام ما يعرف بشكل الانتشار.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bg/>
                                          </p:spTgt>
                                        </p:tgtEl>
                                        <p:attrNameLst>
                                          <p:attrName>style.visibility</p:attrName>
                                        </p:attrNameLst>
                                      </p:cBhvr>
                                      <p:to>
                                        <p:strVal val="visible"/>
                                      </p:to>
                                    </p:set>
                                    <p:animEffect transition="in" filter="slide(fromBottom)">
                                      <p:cBhvr>
                                        <p:cTn id="2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28604"/>
            <a:ext cx="8229600" cy="5929354"/>
          </a:xfrm>
        </p:spPr>
        <p:style>
          <a:lnRef idx="2">
            <a:schemeClr val="accent3"/>
          </a:lnRef>
          <a:fillRef idx="1">
            <a:schemeClr val="lt1"/>
          </a:fillRef>
          <a:effectRef idx="0">
            <a:schemeClr val="accent3"/>
          </a:effectRef>
          <a:fontRef idx="minor">
            <a:schemeClr val="dk1"/>
          </a:fontRef>
        </p:style>
        <p:txBody>
          <a:bodyPr>
            <a:noAutofit/>
          </a:bodyPr>
          <a:lstStyle/>
          <a:p>
            <a:pPr marL="742950" indent="-742950">
              <a:buNone/>
            </a:pPr>
            <a:r>
              <a:rPr lang="ar-SA" sz="3600" b="1" dirty="0" smtClean="0">
                <a:solidFill>
                  <a:srgbClr val="FF0000"/>
                </a:solidFill>
                <a:latin typeface="Arabic Typesetting" pitchFamily="66" charset="-78"/>
                <a:cs typeface="Arabic Typesetting" pitchFamily="66" charset="-78"/>
              </a:rPr>
              <a:t>افتراضات نموذج تحليل الانحدار:</a:t>
            </a:r>
          </a:p>
          <a:p>
            <a:pPr marL="742950" indent="-742950">
              <a:buNone/>
            </a:pPr>
            <a:r>
              <a:rPr lang="ar-SA" sz="3600" dirty="0" smtClean="0">
                <a:solidFill>
                  <a:schemeClr val="tx1"/>
                </a:solidFill>
                <a:latin typeface="Arabic Typesetting" pitchFamily="66" charset="-78"/>
                <a:cs typeface="Arabic Typesetting" pitchFamily="66" charset="-78"/>
              </a:rPr>
              <a:t>يعد نموذج الانحدار من أكثر الأساليب الإحصائية شيوعاً بين الجغرافيين.وذلك لسهولته </a:t>
            </a:r>
            <a:r>
              <a:rPr lang="ar-SA" sz="3600" dirty="0" err="1" smtClean="0">
                <a:solidFill>
                  <a:schemeClr val="tx1"/>
                </a:solidFill>
                <a:latin typeface="Arabic Typesetting" pitchFamily="66" charset="-78"/>
                <a:cs typeface="Arabic Typesetting" pitchFamily="66" charset="-78"/>
              </a:rPr>
              <a:t>وملاءمته</a:t>
            </a:r>
            <a:r>
              <a:rPr lang="ar-SA" sz="3600" dirty="0" smtClean="0">
                <a:solidFill>
                  <a:schemeClr val="tx1"/>
                </a:solidFill>
                <a:latin typeface="Arabic Typesetting" pitchFamily="66" charset="-78"/>
                <a:cs typeface="Arabic Typesetting" pitchFamily="66" charset="-78"/>
              </a:rPr>
              <a:t> لتحليل كثير من المسائل الجغرافية.</a:t>
            </a:r>
          </a:p>
          <a:p>
            <a:pPr marL="742950" indent="-742950">
              <a:buNone/>
            </a:pPr>
            <a:r>
              <a:rPr lang="ar-SA" sz="3600" dirty="0" smtClean="0">
                <a:solidFill>
                  <a:schemeClr val="tx1"/>
                </a:solidFill>
                <a:latin typeface="Arabic Typesetting" pitchFamily="66" charset="-78"/>
                <a:cs typeface="Arabic Typesetting" pitchFamily="66" charset="-78"/>
              </a:rPr>
              <a:t>غير أن لهذا التحليل العديد من الافتراضات التي يجب تحقيقها حتى تكون النتائج دقيقة وصحيحة.</a:t>
            </a:r>
          </a:p>
          <a:p>
            <a:pPr marL="742950" indent="-742950">
              <a:buFont typeface="+mj-lt"/>
              <a:buAutoNum type="arabicPeriod"/>
            </a:pPr>
            <a:r>
              <a:rPr lang="ar-SA" sz="3600" b="1" dirty="0" smtClean="0">
                <a:solidFill>
                  <a:schemeClr val="tx1"/>
                </a:solidFill>
                <a:latin typeface="Arabic Typesetting" pitchFamily="66" charset="-78"/>
                <a:cs typeface="Arabic Typesetting" pitchFamily="66" charset="-78"/>
              </a:rPr>
              <a:t>طبيعة المتغير التابع</a:t>
            </a:r>
            <a:r>
              <a:rPr lang="ar-SA" sz="3600" dirty="0" smtClean="0">
                <a:solidFill>
                  <a:schemeClr val="tx1"/>
                </a:solidFill>
                <a:latin typeface="Arabic Typesetting" pitchFamily="66" charset="-78"/>
                <a:cs typeface="Arabic Typesetting" pitchFamily="66" charset="-78"/>
              </a:rPr>
              <a:t>: يجب أن يكون متغيراً كمياً،أما المتغيرات المستقلة فيجوز أن يكون بعضها كمياً والبعض الآخر نوعياً.</a:t>
            </a:r>
          </a:p>
          <a:p>
            <a:pPr marL="742950" indent="-742950">
              <a:buFont typeface="+mj-lt"/>
              <a:buAutoNum type="arabicPeriod"/>
            </a:pPr>
            <a:r>
              <a:rPr lang="ar-SA" sz="3600" b="1" dirty="0" smtClean="0">
                <a:solidFill>
                  <a:schemeClr val="tx1"/>
                </a:solidFill>
                <a:latin typeface="Arabic Typesetting" pitchFamily="66" charset="-78"/>
                <a:cs typeface="Arabic Typesetting" pitchFamily="66" charset="-78"/>
              </a:rPr>
              <a:t>العلاقة الخطية</a:t>
            </a:r>
            <a:r>
              <a:rPr lang="ar-SA" sz="3600" dirty="0" smtClean="0">
                <a:solidFill>
                  <a:schemeClr val="tx1"/>
                </a:solidFill>
                <a:latin typeface="Arabic Typesetting" pitchFamily="66" charset="-78"/>
                <a:cs typeface="Arabic Typesetting" pitchFamily="66" charset="-78"/>
              </a:rPr>
              <a:t>: يشترط أن تكون بين المتغير التابع والمستقل علاقة خطية...416</a:t>
            </a:r>
          </a:p>
          <a:p>
            <a:pPr marL="742950" indent="-742950">
              <a:buNone/>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785794"/>
            <a:ext cx="8229600" cy="4786346"/>
          </a:xfrm>
        </p:spPr>
        <p:style>
          <a:lnRef idx="2">
            <a:schemeClr val="accent3"/>
          </a:lnRef>
          <a:fillRef idx="1">
            <a:schemeClr val="lt1"/>
          </a:fillRef>
          <a:effectRef idx="0">
            <a:schemeClr val="accent3"/>
          </a:effectRef>
          <a:fontRef idx="minor">
            <a:schemeClr val="dk1"/>
          </a:fontRef>
        </p:style>
        <p:txBody>
          <a:bodyPr>
            <a:noAutofit/>
          </a:bodyPr>
          <a:lstStyle/>
          <a:p>
            <a:pPr marL="1017270" lvl="1" indent="-742950">
              <a:buFont typeface="+mj-lt"/>
              <a:buAutoNum type="arabicPeriod" startAt="3"/>
            </a:pPr>
            <a:r>
              <a:rPr lang="ar-SA" sz="3200" b="1" dirty="0" smtClean="0">
                <a:latin typeface="Arabic Typesetting" pitchFamily="66" charset="-78"/>
                <a:cs typeface="Arabic Typesetting" pitchFamily="66" charset="-78"/>
              </a:rPr>
              <a:t>التنبؤ بالمتغير التابع: </a:t>
            </a:r>
            <a:r>
              <a:rPr lang="ar-SA" sz="3200" dirty="0" smtClean="0">
                <a:latin typeface="Arabic Typesetting" pitchFamily="66" charset="-78"/>
                <a:cs typeface="Arabic Typesetting" pitchFamily="66" charset="-78"/>
              </a:rPr>
              <a:t>مجال التنبؤ يكون محصوراً في نطاق المتغيرات المستقلة فقط،...416</a:t>
            </a:r>
          </a:p>
          <a:p>
            <a:pPr marL="1017270" lvl="1" indent="-742950">
              <a:buFont typeface="+mj-lt"/>
              <a:buAutoNum type="arabicPeriod" startAt="3"/>
            </a:pPr>
            <a:r>
              <a:rPr lang="ar-SA" sz="3200" b="1" dirty="0" smtClean="0">
                <a:latin typeface="Arabic Typesetting" pitchFamily="66" charset="-78"/>
                <a:cs typeface="Arabic Typesetting" pitchFamily="66" charset="-78"/>
              </a:rPr>
              <a:t>القيم المتطرفة: </a:t>
            </a:r>
            <a:r>
              <a:rPr lang="ar-SA" sz="3200" dirty="0" smtClean="0">
                <a:latin typeface="Arabic Typesetting" pitchFamily="66" charset="-78"/>
                <a:cs typeface="Arabic Typesetting" pitchFamily="66" charset="-78"/>
              </a:rPr>
              <a:t>نحصل على أفضل النتائج عندما تخلو البيانات (التابع والمستقل)من القيم المتطرفة،....417</a:t>
            </a:r>
          </a:p>
          <a:p>
            <a:pPr marL="1017270" lvl="1" indent="-742950">
              <a:buFont typeface="+mj-lt"/>
              <a:buAutoNum type="arabicPeriod" startAt="3"/>
            </a:pPr>
            <a:r>
              <a:rPr lang="ar-SA" sz="3200" b="1" dirty="0" smtClean="0">
                <a:latin typeface="Arabic Typesetting" pitchFamily="66" charset="-78"/>
                <a:cs typeface="Arabic Typesetting" pitchFamily="66" charset="-78"/>
              </a:rPr>
              <a:t>التوزيع الطبيعي للبواقي: </a:t>
            </a:r>
            <a:r>
              <a:rPr lang="ar-SA" sz="3200" dirty="0" smtClean="0">
                <a:latin typeface="Arabic Typesetting" pitchFamily="66" charset="-78"/>
                <a:cs typeface="Arabic Typesetting" pitchFamily="66" charset="-78"/>
              </a:rPr>
              <a:t>فمن الممارسات الشائعة في الدراسات الجغرافية أن يختبر الباحثون مدى توافق التوزيع التكراري لبياناتهم مع التوزيع الطبيعي باعتبار ذلك شرطاً من الشروط الرئيسية لتطبيق نموذج الانحدار.علماً بأن الافتراض الفعلي هو أن يكون التوزيع التكراري للبواقي الخاصة بكل واحدة من قيم المتغير المستقل توزيعاً طبيعياً،</a:t>
            </a:r>
          </a:p>
          <a:p>
            <a:pPr marL="1017270" lvl="1" indent="-742950">
              <a:buNone/>
            </a:pPr>
            <a:endParaRPr lang="ar-SA" sz="3200" dirty="0" smtClean="0">
              <a:latin typeface="Arabic Typesetting" pitchFamily="66" charset="-78"/>
              <a:cs typeface="Arabic Typesetting" pitchFamily="66" charset="-78"/>
            </a:endParaRPr>
          </a:p>
          <a:p>
            <a:pPr marL="1017270" lvl="1" indent="-742950">
              <a:buFont typeface="+mj-lt"/>
              <a:buAutoNum type="arabicPeriod"/>
            </a:pPr>
            <a:endParaRPr lang="ar-SA" sz="3200" dirty="0" smtClean="0">
              <a:latin typeface="Arabic Typesetting" pitchFamily="66" charset="-78"/>
              <a:cs typeface="Arabic Typesetting" pitchFamily="66" charset="-78"/>
            </a:endParaRPr>
          </a:p>
          <a:p>
            <a:pPr marL="742950" indent="-742950">
              <a:buNone/>
            </a:pPr>
            <a:endParaRPr lang="ar-SA" sz="28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785794"/>
            <a:ext cx="8229600" cy="5715040"/>
          </a:xfrm>
        </p:spPr>
        <p:style>
          <a:lnRef idx="2">
            <a:schemeClr val="accent3"/>
          </a:lnRef>
          <a:fillRef idx="1">
            <a:schemeClr val="lt1"/>
          </a:fillRef>
          <a:effectRef idx="0">
            <a:schemeClr val="accent3"/>
          </a:effectRef>
          <a:fontRef idx="minor">
            <a:schemeClr val="dk1"/>
          </a:fontRef>
        </p:style>
        <p:txBody>
          <a:bodyPr>
            <a:noAutofit/>
          </a:bodyPr>
          <a:lstStyle/>
          <a:p>
            <a:pPr marL="742950" indent="-742950">
              <a:buFont typeface="+mj-lt"/>
              <a:buAutoNum type="arabicPeriod" startAt="6"/>
            </a:pPr>
            <a:r>
              <a:rPr lang="ar-SA" sz="3600" b="1" dirty="0" smtClean="0">
                <a:latin typeface="Arabic Typesetting" pitchFamily="66" charset="-78"/>
                <a:cs typeface="Arabic Typesetting" pitchFamily="66" charset="-78"/>
              </a:rPr>
              <a:t>ثبات التباين: </a:t>
            </a:r>
            <a:r>
              <a:rPr lang="ar-SA" sz="3600" dirty="0" smtClean="0">
                <a:latin typeface="Arabic Typesetting" pitchFamily="66" charset="-78"/>
                <a:cs typeface="Arabic Typesetting" pitchFamily="66" charset="-78"/>
              </a:rPr>
              <a:t>نجد هذا الافتراض لا يتحقق في كثير من البيانات الجغرافية خاصة في العينات التي تقل فيها نسبة البيانات الصغيرة مقارنة مع البيانات الكبيرة،كالبيانات الخاصة بعدد سكان المدن ومقارنتها مع عدد المشتغلين بمهنة معينة....</a:t>
            </a:r>
          </a:p>
          <a:p>
            <a:pPr marL="742950" indent="-742950">
              <a:buFont typeface="+mj-lt"/>
              <a:buAutoNum type="arabicPeriod" startAt="6"/>
            </a:pPr>
            <a:r>
              <a:rPr lang="ar-SA" sz="3600" b="1" dirty="0" smtClean="0">
                <a:latin typeface="Arabic Typesetting" pitchFamily="66" charset="-78"/>
                <a:cs typeface="Arabic Typesetting" pitchFamily="66" charset="-78"/>
              </a:rPr>
              <a:t>الارتباط الذاتي: </a:t>
            </a:r>
            <a:r>
              <a:rPr lang="ar-SA" sz="3600" dirty="0" smtClean="0">
                <a:latin typeface="Arabic Typesetting" pitchFamily="66" charset="-78"/>
                <a:cs typeface="Arabic Typesetting" pitchFamily="66" charset="-78"/>
              </a:rPr>
              <a:t>هو ارتباط بيانات المتغير المستقل بعضها ببعض.لذا يشترط نموذج الانحدار عدم وجود ارتباط ذاتي في بيانات المتغير المستقل،أي تكون مستقلة عن بعضها،ولكن من ملاحظ يكثر الارتباط الذاتي في البيانات الجغرافية.</a:t>
            </a:r>
          </a:p>
          <a:p>
            <a:pPr>
              <a:buNone/>
            </a:pPr>
            <a:endParaRPr lang="ar-SA" sz="3600" dirty="0" smtClean="0">
              <a:latin typeface="Arabic Typesetting" pitchFamily="66" charset="-78"/>
              <a:cs typeface="Arabic Typesetting" pitchFamily="66" charset="-78"/>
            </a:endParaRPr>
          </a:p>
          <a:p>
            <a:pPr marL="742950" indent="-742950">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slide(fromBottom)">
                                      <p:cBhvr>
                                        <p:cTn id="1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643050"/>
            <a:ext cx="8229600" cy="3143272"/>
          </a:xfrm>
        </p:spPr>
        <p:style>
          <a:lnRef idx="2">
            <a:schemeClr val="accent3"/>
          </a:lnRef>
          <a:fillRef idx="1">
            <a:schemeClr val="lt1"/>
          </a:fillRef>
          <a:effectRef idx="0">
            <a:schemeClr val="accent3"/>
          </a:effectRef>
          <a:fontRef idx="minor">
            <a:schemeClr val="dk1"/>
          </a:fontRef>
        </p:style>
        <p:txBody>
          <a:bodyPr>
            <a:noAutofit/>
          </a:bodyPr>
          <a:lstStyle/>
          <a:p>
            <a:pPr marL="742950" indent="-742950">
              <a:buFont typeface="+mj-lt"/>
              <a:buAutoNum type="arabicPeriod" startAt="8"/>
            </a:pPr>
            <a:r>
              <a:rPr lang="ar-SA" sz="3600" b="1" dirty="0" smtClean="0">
                <a:latin typeface="Arabic Typesetting" pitchFamily="66" charset="-78"/>
                <a:cs typeface="Arabic Typesetting" pitchFamily="66" charset="-78"/>
              </a:rPr>
              <a:t>عدم ارتباط المتغيرات المستقلة: </a:t>
            </a:r>
            <a:r>
              <a:rPr lang="ar-SA" sz="3600" dirty="0" smtClean="0">
                <a:latin typeface="Arabic Typesetting" pitchFamily="66" charset="-78"/>
                <a:cs typeface="Arabic Typesetting" pitchFamily="66" charset="-78"/>
              </a:rPr>
              <a:t>يختص هذا الشرط بنموذج الانحدار المتعدد،ويمكن التغلب على مشكلة ارتباط المتغيرات المستقلة في نموذج الانحدار المتعدد باستخدام أسلوب التحليل العاملي،وذلك باستبدال المتغيرات بعدد من العوامل التي لا يوجد بينها ارتباط.</a:t>
            </a:r>
          </a:p>
          <a:p>
            <a:pPr>
              <a:buNone/>
            </a:pPr>
            <a:endParaRPr lang="ar-SA" sz="3600" dirty="0" smtClean="0">
              <a:latin typeface="Arabic Typesetting" pitchFamily="66" charset="-78"/>
              <a:cs typeface="Arabic Typesetting" pitchFamily="66" charset="-78"/>
            </a:endParaRPr>
          </a:p>
          <a:p>
            <a:pPr marL="742950" indent="-742950">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slide(fromBottom)">
                                      <p:cBhvr>
                                        <p:cTn id="1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42844" y="500042"/>
            <a:ext cx="8786874" cy="6000792"/>
          </a:xfrm>
        </p:spPr>
        <p:style>
          <a:lnRef idx="2">
            <a:schemeClr val="accent3"/>
          </a:lnRef>
          <a:fillRef idx="1">
            <a:schemeClr val="lt1"/>
          </a:fillRef>
          <a:effectRef idx="0">
            <a:schemeClr val="accent3"/>
          </a:effectRef>
          <a:fontRef idx="minor">
            <a:schemeClr val="dk1"/>
          </a:fontRef>
        </p:style>
        <p:txBody>
          <a:bodyPr>
            <a:noAutofit/>
          </a:bodyPr>
          <a:lstStyle/>
          <a:p>
            <a:pPr algn="ctr">
              <a:buNone/>
            </a:pPr>
            <a:r>
              <a:rPr lang="ar-SA" sz="3600" b="1" dirty="0" smtClean="0">
                <a:solidFill>
                  <a:srgbClr val="FF0000"/>
                </a:solidFill>
                <a:latin typeface="Arabic Typesetting" pitchFamily="66" charset="-78"/>
                <a:cs typeface="Arabic Typesetting" pitchFamily="66" charset="-78"/>
              </a:rPr>
              <a:t>حساب تحليل الانحدار البسيط عن طريق برنامج </a:t>
            </a:r>
            <a:r>
              <a:rPr lang="en-US" sz="3600" b="1" dirty="0" err="1" smtClean="0">
                <a:solidFill>
                  <a:srgbClr val="FF0000"/>
                </a:solidFill>
                <a:latin typeface="Arabic Typesetting" pitchFamily="66" charset="-78"/>
                <a:cs typeface="Arabic Typesetting" pitchFamily="66" charset="-78"/>
              </a:rPr>
              <a:t>spss</a:t>
            </a:r>
            <a:r>
              <a:rPr lang="ar-SA" sz="3600" b="1" dirty="0" smtClean="0">
                <a:solidFill>
                  <a:srgbClr val="FF0000"/>
                </a:solidFill>
                <a:latin typeface="Arabic Typesetting" pitchFamily="66" charset="-78"/>
                <a:cs typeface="Arabic Typesetting" pitchFamily="66" charset="-78"/>
              </a:rPr>
              <a:t>:</a:t>
            </a:r>
            <a:endParaRPr lang="ar-SA" sz="3600" dirty="0" smtClean="0">
              <a:latin typeface="Arabic Typesetting" pitchFamily="66" charset="-78"/>
              <a:cs typeface="Arabic Typesetting" pitchFamily="66" charset="-78"/>
            </a:endParaRPr>
          </a:p>
          <a:p>
            <a:pPr>
              <a:buNone/>
            </a:pPr>
            <a:r>
              <a:rPr lang="ar-SA" sz="3600" b="1" dirty="0" smtClean="0">
                <a:solidFill>
                  <a:srgbClr val="00B0F0"/>
                </a:solidFill>
                <a:latin typeface="Arabic Typesetting" pitchFamily="66" charset="-78"/>
                <a:cs typeface="Arabic Typesetting" pitchFamily="66" charset="-78"/>
              </a:rPr>
              <a:t>مثال:دراسة العلاقة بين عدد ساعات العمل وعدد القطع المنتجة من أحد المصانع،حيث عدد ساعات العمل (المتغير المستقل)،وعدد القطع المنتجة(المتغير التابع)؟.</a:t>
            </a:r>
          </a:p>
          <a:p>
            <a:pPr>
              <a:buNone/>
            </a:pPr>
            <a:endParaRPr lang="ar-SA" sz="3600" b="1" dirty="0" smtClean="0">
              <a:solidFill>
                <a:srgbClr val="00B0F0"/>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endParaRPr lang="ar-SA" sz="3600" dirty="0" smtClean="0">
              <a:solidFill>
                <a:schemeClr val="tx1"/>
              </a:solidFill>
              <a:latin typeface="Arabic Typesetting" pitchFamily="66" charset="-78"/>
              <a:cs typeface="Arabic Typesetting" pitchFamily="66" charset="-78"/>
            </a:endParaRPr>
          </a:p>
          <a:p>
            <a:endParaRPr lang="ar-SA" sz="3600" dirty="0" smtClean="0">
              <a:latin typeface="Arabic Typesetting" pitchFamily="66" charset="-78"/>
              <a:cs typeface="Arabic Typesetting" pitchFamily="66" charset="-78"/>
            </a:endParaRPr>
          </a:p>
          <a:p>
            <a:pPr lvl="1">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graphicFrame>
        <p:nvGraphicFramePr>
          <p:cNvPr id="4" name="جدول 3"/>
          <p:cNvGraphicFramePr>
            <a:graphicFrameLocks noGrp="1"/>
          </p:cNvGraphicFramePr>
          <p:nvPr/>
        </p:nvGraphicFramePr>
        <p:xfrm>
          <a:off x="3000364" y="2428868"/>
          <a:ext cx="3786214" cy="2966720"/>
        </p:xfrm>
        <a:graphic>
          <a:graphicData uri="http://schemas.openxmlformats.org/drawingml/2006/table">
            <a:tbl>
              <a:tblPr rtl="1" firstRow="1" bandRow="1">
                <a:tableStyleId>{5C22544A-7EE6-4342-B048-85BDC9FD1C3A}</a:tableStyleId>
              </a:tblPr>
              <a:tblGrid>
                <a:gridCol w="1893107"/>
                <a:gridCol w="1893107"/>
              </a:tblGrid>
              <a:tr h="370840">
                <a:tc>
                  <a:txBody>
                    <a:bodyPr/>
                    <a:lstStyle/>
                    <a:p>
                      <a:pPr algn="ctr" rtl="1"/>
                      <a:r>
                        <a:rPr lang="ar-SA" dirty="0" smtClean="0"/>
                        <a:t>عدد</a:t>
                      </a:r>
                      <a:r>
                        <a:rPr lang="ar-SA" baseline="0" dirty="0" smtClean="0"/>
                        <a:t> ساعات العمل</a:t>
                      </a:r>
                      <a:endParaRPr lang="ar-SA" dirty="0"/>
                    </a:p>
                  </a:txBody>
                  <a:tcPr/>
                </a:tc>
                <a:tc>
                  <a:txBody>
                    <a:bodyPr/>
                    <a:lstStyle/>
                    <a:p>
                      <a:pPr algn="ctr" rtl="1"/>
                      <a:r>
                        <a:rPr lang="ar-SA" dirty="0" smtClean="0"/>
                        <a:t>عدد القطع</a:t>
                      </a:r>
                      <a:r>
                        <a:rPr lang="ar-SA" baseline="0" dirty="0" smtClean="0"/>
                        <a:t> المنتجة</a:t>
                      </a:r>
                      <a:endParaRPr lang="ar-SA" dirty="0"/>
                    </a:p>
                  </a:txBody>
                  <a:tcPr/>
                </a:tc>
              </a:tr>
              <a:tr h="370840">
                <a:tc>
                  <a:txBody>
                    <a:bodyPr/>
                    <a:lstStyle/>
                    <a:p>
                      <a:pPr algn="ctr"/>
                      <a:r>
                        <a:rPr lang="ar-SA" dirty="0" smtClean="0"/>
                        <a:t>1</a:t>
                      </a:r>
                    </a:p>
                  </a:txBody>
                  <a:tcPr/>
                </a:tc>
                <a:tc>
                  <a:txBody>
                    <a:bodyPr/>
                    <a:lstStyle/>
                    <a:p>
                      <a:pPr algn="ctr" rtl="1"/>
                      <a:r>
                        <a:rPr lang="ar-SA" dirty="0" smtClean="0"/>
                        <a:t>7</a:t>
                      </a:r>
                      <a:endParaRPr lang="ar-SA" dirty="0"/>
                    </a:p>
                  </a:txBody>
                  <a:tcPr/>
                </a:tc>
              </a:tr>
              <a:tr h="370840">
                <a:tc>
                  <a:txBody>
                    <a:bodyPr/>
                    <a:lstStyle/>
                    <a:p>
                      <a:pPr algn="ctr"/>
                      <a:r>
                        <a:rPr lang="ar-SA" dirty="0" smtClean="0"/>
                        <a:t>2</a:t>
                      </a:r>
                      <a:endParaRPr lang="ar-SA" dirty="0"/>
                    </a:p>
                  </a:txBody>
                  <a:tcPr/>
                </a:tc>
                <a:tc>
                  <a:txBody>
                    <a:bodyPr/>
                    <a:lstStyle/>
                    <a:p>
                      <a:pPr algn="ctr" rtl="1"/>
                      <a:r>
                        <a:rPr lang="ar-SA" dirty="0" smtClean="0"/>
                        <a:t>14</a:t>
                      </a:r>
                      <a:endParaRPr lang="ar-SA" dirty="0"/>
                    </a:p>
                  </a:txBody>
                  <a:tcPr/>
                </a:tc>
              </a:tr>
              <a:tr h="370840">
                <a:tc>
                  <a:txBody>
                    <a:bodyPr/>
                    <a:lstStyle/>
                    <a:p>
                      <a:pPr algn="ctr"/>
                      <a:r>
                        <a:rPr lang="ar-SA" dirty="0" smtClean="0"/>
                        <a:t>3</a:t>
                      </a:r>
                      <a:endParaRPr lang="ar-SA" dirty="0"/>
                    </a:p>
                  </a:txBody>
                  <a:tcPr/>
                </a:tc>
                <a:tc>
                  <a:txBody>
                    <a:bodyPr/>
                    <a:lstStyle/>
                    <a:p>
                      <a:pPr algn="ctr" rtl="1"/>
                      <a:r>
                        <a:rPr lang="ar-SA" dirty="0" smtClean="0"/>
                        <a:t>17</a:t>
                      </a:r>
                      <a:endParaRPr lang="ar-SA" dirty="0"/>
                    </a:p>
                  </a:txBody>
                  <a:tcPr/>
                </a:tc>
              </a:tr>
              <a:tr h="370840">
                <a:tc>
                  <a:txBody>
                    <a:bodyPr/>
                    <a:lstStyle/>
                    <a:p>
                      <a:pPr algn="ctr" rtl="1"/>
                      <a:r>
                        <a:rPr lang="ar-SA" dirty="0" smtClean="0"/>
                        <a:t>4</a:t>
                      </a:r>
                      <a:endParaRPr lang="ar-SA" dirty="0"/>
                    </a:p>
                  </a:txBody>
                  <a:tcPr/>
                </a:tc>
                <a:tc>
                  <a:txBody>
                    <a:bodyPr/>
                    <a:lstStyle/>
                    <a:p>
                      <a:pPr algn="ctr" rtl="1"/>
                      <a:r>
                        <a:rPr lang="ar-SA" dirty="0" smtClean="0"/>
                        <a:t>24</a:t>
                      </a:r>
                      <a:endParaRPr lang="ar-SA" dirty="0"/>
                    </a:p>
                  </a:txBody>
                  <a:tcPr/>
                </a:tc>
              </a:tr>
              <a:tr h="370840">
                <a:tc>
                  <a:txBody>
                    <a:bodyPr/>
                    <a:lstStyle/>
                    <a:p>
                      <a:pPr algn="ctr" rtl="1"/>
                      <a:r>
                        <a:rPr lang="ar-SA" dirty="0" smtClean="0"/>
                        <a:t>5</a:t>
                      </a:r>
                      <a:endParaRPr lang="ar-SA" dirty="0"/>
                    </a:p>
                  </a:txBody>
                  <a:tcPr/>
                </a:tc>
                <a:tc>
                  <a:txBody>
                    <a:bodyPr/>
                    <a:lstStyle/>
                    <a:p>
                      <a:pPr algn="ctr" rtl="1"/>
                      <a:r>
                        <a:rPr lang="ar-SA" dirty="0" smtClean="0"/>
                        <a:t>33</a:t>
                      </a:r>
                      <a:endParaRPr lang="ar-SA" dirty="0"/>
                    </a:p>
                  </a:txBody>
                  <a:tcPr/>
                </a:tc>
              </a:tr>
              <a:tr h="370840">
                <a:tc>
                  <a:txBody>
                    <a:bodyPr/>
                    <a:lstStyle/>
                    <a:p>
                      <a:pPr algn="ctr" rtl="1"/>
                      <a:r>
                        <a:rPr lang="ar-SA" dirty="0" smtClean="0"/>
                        <a:t>6</a:t>
                      </a:r>
                      <a:endParaRPr lang="ar-SA" dirty="0"/>
                    </a:p>
                  </a:txBody>
                  <a:tcPr/>
                </a:tc>
                <a:tc>
                  <a:txBody>
                    <a:bodyPr/>
                    <a:lstStyle/>
                    <a:p>
                      <a:pPr algn="ctr" rtl="1"/>
                      <a:r>
                        <a:rPr lang="ar-SA" dirty="0" smtClean="0"/>
                        <a:t>39</a:t>
                      </a:r>
                      <a:endParaRPr lang="ar-SA" dirty="0"/>
                    </a:p>
                  </a:txBody>
                  <a:tcPr/>
                </a:tc>
              </a:tr>
              <a:tr h="370840">
                <a:tc>
                  <a:txBody>
                    <a:bodyPr/>
                    <a:lstStyle/>
                    <a:p>
                      <a:pPr algn="ctr" rtl="1"/>
                      <a:r>
                        <a:rPr lang="ar-SA" dirty="0" smtClean="0"/>
                        <a:t>7</a:t>
                      </a:r>
                      <a:endParaRPr lang="ar-SA" dirty="0"/>
                    </a:p>
                  </a:txBody>
                  <a:tcPr/>
                </a:tc>
                <a:tc>
                  <a:txBody>
                    <a:bodyPr/>
                    <a:lstStyle/>
                    <a:p>
                      <a:pPr algn="ctr" rtl="1"/>
                      <a:r>
                        <a:rPr lang="ar-SA" dirty="0" smtClean="0"/>
                        <a:t>41</a:t>
                      </a:r>
                      <a:endParaRPr lang="ar-SA"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42844" y="500042"/>
            <a:ext cx="8786874" cy="6000792"/>
          </a:xfrm>
        </p:spPr>
        <p:style>
          <a:lnRef idx="2">
            <a:schemeClr val="accent3"/>
          </a:lnRef>
          <a:fillRef idx="1">
            <a:schemeClr val="lt1"/>
          </a:fillRef>
          <a:effectRef idx="0">
            <a:schemeClr val="accent3"/>
          </a:effectRef>
          <a:fontRef idx="minor">
            <a:schemeClr val="dk1"/>
          </a:fontRef>
        </p:style>
        <p:txBody>
          <a:bodyPr>
            <a:noAutofit/>
          </a:bodyPr>
          <a:lstStyle/>
          <a:p>
            <a:pPr algn="ctr">
              <a:buNone/>
            </a:pPr>
            <a:r>
              <a:rPr lang="ar-SA" sz="3600" b="1" dirty="0" smtClean="0">
                <a:solidFill>
                  <a:srgbClr val="FF0000"/>
                </a:solidFill>
                <a:latin typeface="Arabic Typesetting" pitchFamily="66" charset="-78"/>
                <a:cs typeface="Arabic Typesetting" pitchFamily="66" charset="-78"/>
              </a:rPr>
              <a:t>حساب تحليل الانحدار البسيط عن طريق برنامج </a:t>
            </a:r>
            <a:r>
              <a:rPr lang="en-US" sz="3600" b="1" dirty="0" err="1" smtClean="0">
                <a:solidFill>
                  <a:srgbClr val="FF0000"/>
                </a:solidFill>
                <a:latin typeface="Arabic Typesetting" pitchFamily="66" charset="-78"/>
                <a:cs typeface="Arabic Typesetting" pitchFamily="66" charset="-78"/>
              </a:rPr>
              <a:t>spss</a:t>
            </a:r>
            <a:r>
              <a:rPr lang="ar-SA" sz="3600" b="1" dirty="0" smtClean="0">
                <a:solidFill>
                  <a:srgbClr val="FF0000"/>
                </a:solidFill>
                <a:latin typeface="Arabic Typesetting" pitchFamily="66" charset="-78"/>
                <a:cs typeface="Arabic Typesetting" pitchFamily="66" charset="-78"/>
              </a:rPr>
              <a:t>:</a:t>
            </a:r>
            <a:endParaRPr lang="ar-SA" sz="3600" b="1" dirty="0" smtClean="0">
              <a:solidFill>
                <a:srgbClr val="00B0F0"/>
              </a:solidFill>
              <a:latin typeface="Arabic Typesetting" pitchFamily="66" charset="-78"/>
              <a:cs typeface="Arabic Typesetting" pitchFamily="66" charset="-78"/>
            </a:endParaRPr>
          </a:p>
          <a:p>
            <a:pPr marL="742950" indent="-742950">
              <a:buFont typeface="+mj-lt"/>
              <a:buAutoNum type="arabicPeriod"/>
            </a:pPr>
            <a:r>
              <a:rPr lang="ar-SA" sz="3600" dirty="0" smtClean="0">
                <a:solidFill>
                  <a:schemeClr val="tx1"/>
                </a:solidFill>
                <a:latin typeface="Arabic Typesetting" pitchFamily="66" charset="-78"/>
                <a:cs typeface="Arabic Typesetting" pitchFamily="66" charset="-78"/>
              </a:rPr>
              <a:t>فتح البرنامج وإدخال المتغيرين،وحفظ الملف</a:t>
            </a:r>
          </a:p>
          <a:p>
            <a:pPr marL="742950" indent="-742950">
              <a:buFont typeface="+mj-lt"/>
              <a:buAutoNum type="arabicPeriod"/>
            </a:pPr>
            <a:r>
              <a:rPr lang="ar-SA" sz="3600" dirty="0" smtClean="0">
                <a:solidFill>
                  <a:schemeClr val="tx1"/>
                </a:solidFill>
                <a:latin typeface="Arabic Typesetting" pitchFamily="66" charset="-78"/>
                <a:cs typeface="Arabic Typesetting" pitchFamily="66" charset="-78"/>
              </a:rPr>
              <a:t>نختار من القائمة </a:t>
            </a:r>
            <a:r>
              <a:rPr lang="en-US" sz="3600" dirty="0" smtClean="0">
                <a:latin typeface="Arabic Typesetting" pitchFamily="66" charset="-78"/>
                <a:cs typeface="Arabic Typesetting" pitchFamily="66" charset="-78"/>
              </a:rPr>
              <a:t>Analyze Menu</a:t>
            </a:r>
            <a:r>
              <a:rPr lang="ar-SA" sz="3600" dirty="0" smtClean="0">
                <a:latin typeface="Arabic Typesetting" pitchFamily="66" charset="-78"/>
                <a:cs typeface="Arabic Typesetting" pitchFamily="66" charset="-78"/>
              </a:rPr>
              <a:t>ــــ</a:t>
            </a:r>
            <a:r>
              <a:rPr lang="en-US" sz="3600" dirty="0" smtClean="0">
                <a:latin typeface="Arabic Typesetting" pitchFamily="66" charset="-78"/>
                <a:cs typeface="Arabic Typesetting" pitchFamily="66" charset="-78"/>
              </a:rPr>
              <a:t>Regression</a:t>
            </a:r>
            <a:r>
              <a:rPr lang="ar-SA" sz="3600" dirty="0" smtClean="0">
                <a:latin typeface="Arabic Typesetting" pitchFamily="66" charset="-78"/>
                <a:cs typeface="Arabic Typesetting" pitchFamily="66" charset="-78"/>
              </a:rPr>
              <a:t>ــــ</a:t>
            </a:r>
            <a:r>
              <a:rPr lang="en-US" sz="3600" dirty="0" smtClean="0">
                <a:latin typeface="Arabic Typesetting" pitchFamily="66" charset="-78"/>
                <a:cs typeface="Arabic Typesetting" pitchFamily="66" charset="-78"/>
              </a:rPr>
              <a:t>Linear</a:t>
            </a:r>
          </a:p>
          <a:p>
            <a:pPr marL="742950" indent="-742950">
              <a:buFont typeface="+mj-lt"/>
              <a:buAutoNum type="arabicPeriod"/>
            </a:pPr>
            <a:r>
              <a:rPr lang="ar-SA" sz="3600" dirty="0" smtClean="0">
                <a:solidFill>
                  <a:schemeClr val="tx1"/>
                </a:solidFill>
                <a:latin typeface="Arabic Typesetting" pitchFamily="66" charset="-78"/>
                <a:cs typeface="Arabic Typesetting" pitchFamily="66" charset="-78"/>
              </a:rPr>
              <a:t>تظهر الشاشة </a:t>
            </a:r>
            <a:r>
              <a:rPr lang="ar-SA" sz="3600" dirty="0" err="1" smtClean="0">
                <a:solidFill>
                  <a:schemeClr val="tx1"/>
                </a:solidFill>
                <a:latin typeface="Arabic Typesetting" pitchFamily="66" charset="-78"/>
                <a:cs typeface="Arabic Typesetting" pitchFamily="66" charset="-78"/>
              </a:rPr>
              <a:t>بها</a:t>
            </a:r>
            <a:r>
              <a:rPr lang="ar-SA" sz="3600" dirty="0" smtClean="0">
                <a:solidFill>
                  <a:schemeClr val="tx1"/>
                </a:solidFill>
                <a:latin typeface="Arabic Typesetting" pitchFamily="66" charset="-78"/>
                <a:cs typeface="Arabic Typesetting" pitchFamily="66" charset="-78"/>
              </a:rPr>
              <a:t> أسماء المتغيرات، فننقل المتغير التابع(عدد القطع المنتجة )إلى خانة (</a:t>
            </a:r>
            <a:r>
              <a:rPr lang="en-US" sz="3600" dirty="0" smtClean="0">
                <a:solidFill>
                  <a:schemeClr val="tx1"/>
                </a:solidFill>
                <a:latin typeface="Arabic Typesetting" pitchFamily="66" charset="-78"/>
                <a:cs typeface="Arabic Typesetting" pitchFamily="66" charset="-78"/>
              </a:rPr>
              <a:t>Dependent</a:t>
            </a:r>
            <a:r>
              <a:rPr lang="ar-SA" sz="3600" dirty="0" smtClean="0">
                <a:solidFill>
                  <a:schemeClr val="tx1"/>
                </a:solidFill>
                <a:latin typeface="Arabic Typesetting" pitchFamily="66" charset="-78"/>
                <a:cs typeface="Arabic Typesetting" pitchFamily="66" charset="-78"/>
              </a:rPr>
              <a:t>)،وننقل المتغير المستقل(</a:t>
            </a:r>
            <a:r>
              <a:rPr lang="en-US" sz="3600" dirty="0" smtClean="0">
                <a:solidFill>
                  <a:schemeClr val="tx1"/>
                </a:solidFill>
                <a:latin typeface="Arabic Typesetting" pitchFamily="66" charset="-78"/>
                <a:cs typeface="Arabic Typesetting" pitchFamily="66" charset="-78"/>
              </a:rPr>
              <a:t>Independent</a:t>
            </a:r>
            <a:r>
              <a:rPr lang="ar-SA" sz="3600" dirty="0" smtClean="0">
                <a:solidFill>
                  <a:schemeClr val="tx1"/>
                </a:solidFill>
                <a:latin typeface="Arabic Typesetting" pitchFamily="66" charset="-78"/>
                <a:cs typeface="Arabic Typesetting" pitchFamily="66" charset="-78"/>
              </a:rPr>
              <a:t>)</a:t>
            </a:r>
          </a:p>
          <a:p>
            <a:pPr marL="742950" indent="-742950">
              <a:buNone/>
            </a:pPr>
            <a:r>
              <a:rPr lang="ar-SA" sz="3600" dirty="0" smtClean="0">
                <a:solidFill>
                  <a:schemeClr val="tx1"/>
                </a:solidFill>
                <a:latin typeface="Arabic Typesetting" pitchFamily="66" charset="-78"/>
                <a:cs typeface="Arabic Typesetting" pitchFamily="66" charset="-78"/>
              </a:rPr>
              <a:t>وأخيراً نضغط على أمر </a:t>
            </a:r>
            <a:r>
              <a:rPr lang="en-US" sz="3600" dirty="0" smtClean="0">
                <a:solidFill>
                  <a:schemeClr val="tx1"/>
                </a:solidFill>
                <a:latin typeface="Arabic Typesetting" pitchFamily="66" charset="-78"/>
                <a:cs typeface="Arabic Typesetting" pitchFamily="66" charset="-78"/>
              </a:rPr>
              <a:t>ok</a:t>
            </a: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endParaRPr lang="ar-SA" sz="3600" dirty="0" smtClean="0">
              <a:solidFill>
                <a:schemeClr val="tx1"/>
              </a:solidFill>
              <a:latin typeface="Arabic Typesetting" pitchFamily="66" charset="-78"/>
              <a:cs typeface="Arabic Typesetting" pitchFamily="66" charset="-78"/>
            </a:endParaRPr>
          </a:p>
          <a:p>
            <a:endParaRPr lang="ar-SA" sz="3600" dirty="0" smtClean="0">
              <a:latin typeface="Arabic Typesetting" pitchFamily="66" charset="-78"/>
              <a:cs typeface="Arabic Typesetting" pitchFamily="66" charset="-78"/>
            </a:endParaRPr>
          </a:p>
          <a:p>
            <a:pPr lvl="1">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rot="19815545">
            <a:off x="1500166" y="2428868"/>
            <a:ext cx="5429288" cy="1714512"/>
          </a:xfrm>
        </p:spPr>
        <p:style>
          <a:lnRef idx="2">
            <a:schemeClr val="accent5"/>
          </a:lnRef>
          <a:fillRef idx="1">
            <a:schemeClr val="lt1"/>
          </a:fillRef>
          <a:effectRef idx="0">
            <a:schemeClr val="accent5"/>
          </a:effectRef>
          <a:fontRef idx="minor">
            <a:schemeClr val="dk1"/>
          </a:fontRef>
        </p:style>
        <p:txBody>
          <a:bodyPr>
            <a:normAutofit/>
          </a:bodyPr>
          <a:lstStyle/>
          <a:p>
            <a:pPr algn="ctr">
              <a:buNone/>
            </a:pPr>
            <a:endParaRPr lang="ar-SA" sz="3600" b="1" dirty="0" smtClean="0">
              <a:solidFill>
                <a:srgbClr val="FF0000"/>
              </a:solidFill>
              <a:latin typeface="Arabic Typesetting" pitchFamily="66" charset="-78"/>
              <a:cs typeface="Arabic Typesetting" pitchFamily="66" charset="-78"/>
            </a:endParaRPr>
          </a:p>
          <a:p>
            <a:pPr algn="ctr">
              <a:buNone/>
            </a:pPr>
            <a:r>
              <a:rPr lang="ar-SA" sz="5200" b="1" dirty="0" smtClean="0">
                <a:solidFill>
                  <a:srgbClr val="FF0000"/>
                </a:solidFill>
                <a:latin typeface="Arabic Typesetting" pitchFamily="66" charset="-78"/>
                <a:cs typeface="Arabic Typesetting" pitchFamily="66" charset="-78"/>
              </a:rPr>
              <a:t>انتهت المحاضرة</a:t>
            </a:r>
            <a:endParaRPr lang="ar-SA" sz="5200" b="1" dirty="0">
              <a:solidFill>
                <a:schemeClr val="tx1"/>
              </a:solidFill>
              <a:latin typeface="Arabic Typesetting" pitchFamily="66" charset="-78"/>
              <a:cs typeface="Arabic Typesetting" pitchFamily="66" charset="-78"/>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1000</TotalTime>
  <Words>540</Words>
  <Application>Microsoft Office PowerPoint</Application>
  <PresentationFormat>On-screen Show (4:3)</PresentationFormat>
  <Paragraphs>64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مدني</vt:lpstr>
      <vt:lpstr>PowerPoint Presentation</vt:lpstr>
      <vt:lpstr>تحليل الانحدار</vt:lpstr>
      <vt:lpstr>PowerPoint Presentation</vt:lpstr>
      <vt:lpstr>تحليل الانحدار البسيط</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الكشوف الجغرافية  وأثرها في نمو المعرفة الجغرافية</dc:title>
  <dc:creator>pttc</dc:creator>
  <cp:lastModifiedBy>nsalshmari</cp:lastModifiedBy>
  <cp:revision>174</cp:revision>
  <dcterms:created xsi:type="dcterms:W3CDTF">2011-09-25T18:43:07Z</dcterms:created>
  <dcterms:modified xsi:type="dcterms:W3CDTF">2013-04-29T06:10:57Z</dcterms:modified>
</cp:coreProperties>
</file>