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9" r:id="rId1"/>
  </p:sldMasterIdLst>
  <p:sldIdLst>
    <p:sldId id="257" r:id="rId2"/>
    <p:sldId id="258" r:id="rId3"/>
    <p:sldId id="287" r:id="rId4"/>
    <p:sldId id="288" r:id="rId5"/>
    <p:sldId id="289" r:id="rId6"/>
    <p:sldId id="290" r:id="rId7"/>
    <p:sldId id="291" r:id="rId8"/>
    <p:sldId id="292" r:id="rId9"/>
    <p:sldId id="276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 autoAdjust="0"/>
    <p:restoredTop sz="94681" autoAdjust="0"/>
  </p:normalViewPr>
  <p:slideViewPr>
    <p:cSldViewPr>
      <p:cViewPr varScale="1">
        <p:scale>
          <a:sx n="70" d="100"/>
          <a:sy n="70" d="100"/>
        </p:scale>
        <p:origin x="-1386" y="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C53A1C-7B55-4D62-B71C-DC06FF220E21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صورة 6" descr="ت.bmp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 rot="420000">
            <a:off x="5228053" y="964646"/>
            <a:ext cx="3227372" cy="3442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مستطيل 8"/>
          <p:cNvSpPr/>
          <p:nvPr/>
        </p:nvSpPr>
        <p:spPr>
          <a:xfrm>
            <a:off x="500034" y="642918"/>
            <a:ext cx="457203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 smtClean="0"/>
              <a:t>التباين الإقليمي</a:t>
            </a:r>
            <a:endParaRPr lang="ar-SA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GA Arabesque" pitchFamily="2" charset="2"/>
              <a:cs typeface="Diwani Letter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14282" y="3786190"/>
            <a:ext cx="2786082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المحاضرة الحادية عشر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doni MT Black" pitchFamily="18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التباين الإقليمي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8229600" cy="48958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ماهو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التصنيف الإقليمي؟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عملية تصنيف المعلومات عملية أساسية في العلوم المختلفة.وهي مرحلة مهمة في تنظيم المعارف والعلوم.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الهدف/هو الوصول إلى تعميمات ووضع نظريات وقوانين.</a:t>
            </a: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لذا يعد التصنيف في الجغرافيا ركناً أساسياً من أركانها يقوم على: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تصنيف الظواهر الجغرافية ذات الخصائص المتشابهة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تحديد الأقاليم على حسب خصائصها.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التباين الإقليمي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29600" cy="53244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التصنيف هو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: توزيع المعلومات أو المناطق إلى مجاميع متميزة عن بعضها البعض.بطريقة موضوعية بهدف الوصول إلى تعميم أو قانون حول معطياتها الأساسية وخصائصها المميزة.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يتم التصنيف على حسب المعلومات عن الظواهر الجغرافية المدروسة،وغالباً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مايكون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على أساس التشابه أو على أساس تصنيف الظاهرة إلى مجاميع.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التباين الإقليمي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29600" cy="53244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التصنيف على أساس التشابه: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تعد هذه الطريقة شائعة الاستخدام في الجغرافيا.و الأصناف هنا تكون متميزة ومحددة ،مثل(تصنيف طلبة الجامعة إلى ذكور وإناث،فجميعهم منتسبون إلى مكان واحد).</a:t>
            </a: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التصنيف إلى مجاميع: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تعتمد على تصنيف مجتمع الدراسة على أساس محدد.فمثلاً(تقسيم دراسي مادة الأساليب إلى راغبين وغير راغبين،ثم نقسم كل مجموعة إلى مجاميع تفصيلية......468</a:t>
            </a: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التصنيف بموجب متغير واحد: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يتم تصنيف المعلومات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الى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مجاميع، بحيث تكون أي قيمة في المجموعة قريبة الشبه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الى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من القيم الموجودة في المجموعة.لذا يعتمد على أساس المسافة بين القيم.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8229600" cy="60007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التصنيف بموجب عدة متغيرات: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يتم استخدام هذا التصنيف في حالة تعدد المتغيرات وتعدد نتائجها،حيث تؤدي طرق التحليل المختلفة إلى نتائج مختلفة لذات البيانات.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وضع العلماء طرقاً مختلفة لقياس هذا البعد: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</a:t>
            </a:r>
            <a:r>
              <a:rPr lang="ar-SA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فيثاغورس</a:t>
            </a: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مانهاتن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</a:t>
            </a:r>
            <a:r>
              <a:rPr lang="en-US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Mahalanobis</a:t>
            </a:r>
            <a:endParaRPr lang="en-US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514350" indent="-514350">
              <a:buNone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وغير ذلك من الطرق التي تؤدي إلى تصنيف الوحدات الجغرافية إلى مجاميع مشابهة ،وبالرغم من تعدد هذه الطرق فإن أكثرها دقة وأيسرها فهماً،هي: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مقياس مجموع الترتيب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التحليل العنقودي(التجميعي)</a:t>
            </a:r>
          </a:p>
          <a:p>
            <a:pPr marL="742950" indent="-742950">
              <a:buNone/>
            </a:pPr>
            <a:endParaRPr lang="ar-SA" sz="2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57158" y="142852"/>
            <a:ext cx="8358246" cy="65722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التحليل العنقودي(التجميعي)</a:t>
            </a:r>
            <a:r>
              <a:rPr lang="en-US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Cluster Analysis </a:t>
            </a:r>
            <a:endParaRPr lang="ar-SA" sz="32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أسلوب إحصائي يهدف إلى تصنيف الحالات المدروسة إلى مجموعات متقاربة نسبياً أو متماثلة.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ويغد من أحد المقاييس المتميزة والمستخدمة لإظهار التباين الإقليمي،ويقوم على النتائج المستخلصة من التحليل </a:t>
            </a:r>
            <a:r>
              <a:rPr lang="ar-SA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العاملي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هناك سبع طرق متبعة في التحليل العنقودي: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متوسط الترابط بين المجموعات 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متوسط الترابط داخل المجموعات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الترابط </a:t>
            </a:r>
            <a:r>
              <a:rPr lang="ar-SA" sz="3200" b="1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الاحادي</a:t>
            </a:r>
            <a:endParaRPr lang="ar-SA" sz="3200" b="1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الترابط الكامل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المركز المتوسط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الوسيط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طريقة وارد</a:t>
            </a:r>
            <a:endParaRPr lang="ar-SA" sz="32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None/>
            </a:pP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None/>
            </a:pPr>
            <a:endParaRPr lang="ar-SA" sz="2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71514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إعداد التحليل العنقودي من خلال الحاسوب(</a:t>
            </a:r>
            <a:r>
              <a:rPr lang="en-US" sz="32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Spss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):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خطوات العمل اللازمة لإجراء التحليل العنقودي: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طلب ملف البيانات المخزنة –أو إدخال بيانات جديدة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نختار(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قائمة التحليل 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Analyze Menu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)ـــــ 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Classify</a:t>
            </a: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نختار(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قائمة 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Classify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)ـــــ 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Hierarchical cluster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يظهر لوحة التصنيف عبارة عن مستطيل أيسر يحوى قائمة من المتغيرات،ننقل المتغيرات إلى المستطيل الأيمن باسم 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Variables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هناك مستطيل أخر لتحديد ما إذا كان يجرى لمتغيرات أو الحالات ،وفي الغالب نختار التصنيف إلى حالات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Cases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المستطيل الثالث خاص بالإحصاءات والرسوم (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Display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)فنختار النوعين(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Plots-statistics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</a:t>
            </a:r>
            <a:endParaRPr lang="en-US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8229600" cy="592935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1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في أسفل اللوحة يوجد خمسة خيارات،وهي:</a:t>
            </a:r>
          </a:p>
          <a:p>
            <a:pPr marL="788670" lvl="1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الإحصاءات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statistics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،نضغط على الخيار فيظهر لنا ثلاثة خيارات(يتعلق بمنهج تجميع الحاسوب،بمصفوفة الإبعاد)الخيار الثالث يتعلق بافتراضات الباحث الذي يضعها</a:t>
            </a:r>
          </a:p>
          <a:p>
            <a:pPr marL="788670" lvl="1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الرسومات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Plots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،تظهر لوحة تحتوى على الرسم الشجري</a:t>
            </a:r>
            <a:r>
              <a:rPr lang="en-US" sz="3200" dirty="0" err="1" smtClean="0">
                <a:latin typeface="Arabic Typesetting" pitchFamily="66" charset="-78"/>
                <a:cs typeface="Arabic Typesetting" pitchFamily="66" charset="-78"/>
              </a:rPr>
              <a:t>Dendrogram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، الذي يبين ترابط تصنيف الحالات والأبعاد،فنختار (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All clusters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)ونختار يكون الرسم بشكل أفقياً(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Horizontal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) ثم نضغط على 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Continue</a:t>
            </a:r>
            <a:endParaRPr lang="ar-SA" sz="32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88670" lvl="1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أسلوب وطريقة التحليل</a:t>
            </a:r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Method 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،نحتار </a:t>
            </a:r>
            <a:endParaRPr lang="en-US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88670" lvl="1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حفظ بعض المعلومات </a:t>
            </a:r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Save</a:t>
            </a:r>
          </a:p>
          <a:p>
            <a:pPr marL="788670" lvl="1" indent="-514350">
              <a:buFont typeface="+mj-lt"/>
              <a:buAutoNum type="arabicPeriod"/>
            </a:pP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lvl="1"/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 rot="19815545">
            <a:off x="1500166" y="2428868"/>
            <a:ext cx="5429288" cy="171451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None/>
            </a:pPr>
            <a:r>
              <a:rPr lang="ar-SA" sz="5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انتهت المحاضرة</a:t>
            </a:r>
            <a:endParaRPr lang="ar-SA" sz="5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664</TotalTime>
  <Words>414</Words>
  <Application>Microsoft Office PowerPoint</Application>
  <PresentationFormat>عرض على الشاشة (3:4)‏</PresentationFormat>
  <Paragraphs>57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مدني</vt:lpstr>
      <vt:lpstr>عرض تقديمي في PowerPoint</vt:lpstr>
      <vt:lpstr>التباين الإقليمي</vt:lpstr>
      <vt:lpstr>التباين الإقليمي</vt:lpstr>
      <vt:lpstr>التباين الإقليمي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الكشوف الجغرافية  وأثرها في نمو المعرفة الجغرافية</dc:title>
  <dc:creator>pttc</dc:creator>
  <cp:lastModifiedBy>Noof Shafi Alshmari</cp:lastModifiedBy>
  <cp:revision>128</cp:revision>
  <dcterms:created xsi:type="dcterms:W3CDTF">2011-09-25T18:43:07Z</dcterms:created>
  <dcterms:modified xsi:type="dcterms:W3CDTF">2013-04-29T05:02:23Z</dcterms:modified>
</cp:coreProperties>
</file>