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1"/>
  </p:sldMasterIdLst>
  <p:notesMasterIdLst>
    <p:notesMasterId r:id="rId21"/>
  </p:notesMasterIdLst>
  <p:sldIdLst>
    <p:sldId id="330" r:id="rId2"/>
    <p:sldId id="276" r:id="rId3"/>
    <p:sldId id="278" r:id="rId4"/>
    <p:sldId id="279" r:id="rId5"/>
    <p:sldId id="280" r:id="rId6"/>
    <p:sldId id="281" r:id="rId7"/>
    <p:sldId id="290" r:id="rId8"/>
    <p:sldId id="319" r:id="rId9"/>
    <p:sldId id="320" r:id="rId10"/>
    <p:sldId id="321" r:id="rId11"/>
    <p:sldId id="322" r:id="rId12"/>
    <p:sldId id="323" r:id="rId13"/>
    <p:sldId id="324" r:id="rId14"/>
    <p:sldId id="325" r:id="rId15"/>
    <p:sldId id="326" r:id="rId16"/>
    <p:sldId id="327" r:id="rId17"/>
    <p:sldId id="328" r:id="rId18"/>
    <p:sldId id="329" r:id="rId19"/>
    <p:sldId id="282" r:id="rId2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Verdana" pitchFamily="34" charset="0"/>
        <a:ea typeface="+mn-ea"/>
        <a:cs typeface="Arial" charset="0"/>
      </a:defRPr>
    </a:lvl1pPr>
    <a:lvl2pPr marL="457200" algn="r" rtl="1" fontAlgn="base">
      <a:spcBef>
        <a:spcPct val="0"/>
      </a:spcBef>
      <a:spcAft>
        <a:spcPct val="0"/>
      </a:spcAft>
      <a:defRPr kern="1200">
        <a:solidFill>
          <a:schemeClr val="tx1"/>
        </a:solidFill>
        <a:latin typeface="Verdana" pitchFamily="34" charset="0"/>
        <a:ea typeface="+mn-ea"/>
        <a:cs typeface="Arial" charset="0"/>
      </a:defRPr>
    </a:lvl2pPr>
    <a:lvl3pPr marL="914400" algn="r" rtl="1" fontAlgn="base">
      <a:spcBef>
        <a:spcPct val="0"/>
      </a:spcBef>
      <a:spcAft>
        <a:spcPct val="0"/>
      </a:spcAft>
      <a:defRPr kern="1200">
        <a:solidFill>
          <a:schemeClr val="tx1"/>
        </a:solidFill>
        <a:latin typeface="Verdana" pitchFamily="34" charset="0"/>
        <a:ea typeface="+mn-ea"/>
        <a:cs typeface="Arial" charset="0"/>
      </a:defRPr>
    </a:lvl3pPr>
    <a:lvl4pPr marL="1371600" algn="r" rtl="1" fontAlgn="base">
      <a:spcBef>
        <a:spcPct val="0"/>
      </a:spcBef>
      <a:spcAft>
        <a:spcPct val="0"/>
      </a:spcAft>
      <a:defRPr kern="1200">
        <a:solidFill>
          <a:schemeClr val="tx1"/>
        </a:solidFill>
        <a:latin typeface="Verdana" pitchFamily="34" charset="0"/>
        <a:ea typeface="+mn-ea"/>
        <a:cs typeface="Arial" charset="0"/>
      </a:defRPr>
    </a:lvl4pPr>
    <a:lvl5pPr marL="1828800" algn="r" rtl="1"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6"/>
  <p:clrMru>
    <a:srgbClr val="FFFF99"/>
    <a:srgbClr val="99FF99"/>
    <a:srgbClr val="990000"/>
    <a:srgbClr val="66CCFF"/>
    <a:srgbClr val="FFFF00"/>
    <a:srgbClr val="FF9900"/>
    <a:srgbClr val="33CC33"/>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615" autoAdjust="0"/>
    <p:restoredTop sz="86477" autoAdjust="0"/>
  </p:normalViewPr>
  <p:slideViewPr>
    <p:cSldViewPr>
      <p:cViewPr varScale="1">
        <p:scale>
          <a:sx n="63" d="100"/>
          <a:sy n="63" d="100"/>
        </p:scale>
        <p:origin x="-1362" y="-96"/>
      </p:cViewPr>
      <p:guideLst>
        <p:guide orient="horz" pos="2160"/>
        <p:guide pos="2880"/>
      </p:guideLst>
    </p:cSldViewPr>
  </p:slideViewPr>
  <p:outlineViewPr>
    <p:cViewPr>
      <p:scale>
        <a:sx n="33" d="100"/>
        <a:sy n="33" d="100"/>
      </p:scale>
      <p:origin x="0" y="1168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F721E1-40D4-498E-97DE-88FE872E02BF}"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pPr rtl="1"/>
          <a:endParaRPr lang="ar-EG"/>
        </a:p>
      </dgm:t>
    </dgm:pt>
    <dgm:pt modelId="{48371826-C4F5-414D-ADD7-D9887D76EF5E}">
      <dgm:prSet/>
      <dgm:spPr/>
      <dgm:t>
        <a:bodyPr/>
        <a:lstStyle/>
        <a:p>
          <a:pPr rtl="1"/>
          <a:endParaRPr lang="ar-EG" b="1" u="sng" dirty="0"/>
        </a:p>
      </dgm:t>
    </dgm:pt>
    <dgm:pt modelId="{0607526E-DED4-463D-8B6D-BCD97A07CB8C}" type="parTrans" cxnId="{41567DEB-6F0F-4EE5-82BF-BC3F61E000A4}">
      <dgm:prSet/>
      <dgm:spPr/>
      <dgm:t>
        <a:bodyPr/>
        <a:lstStyle/>
        <a:p>
          <a:pPr rtl="1"/>
          <a:endParaRPr lang="ar-EG"/>
        </a:p>
      </dgm:t>
    </dgm:pt>
    <dgm:pt modelId="{B7CD48C6-DB96-472D-893D-D68B5C77070D}" type="sibTrans" cxnId="{41567DEB-6F0F-4EE5-82BF-BC3F61E000A4}">
      <dgm:prSet/>
      <dgm:spPr/>
      <dgm:t>
        <a:bodyPr/>
        <a:lstStyle/>
        <a:p>
          <a:pPr rtl="1"/>
          <a:endParaRPr lang="ar-EG"/>
        </a:p>
      </dgm:t>
    </dgm:pt>
    <dgm:pt modelId="{259DCA6B-B4AC-43AA-9E43-AACE5B3287EB}">
      <dgm:prSet custT="1"/>
      <dgm:spPr/>
      <dgm:t>
        <a:bodyPr/>
        <a:lstStyle/>
        <a:p>
          <a:pPr rtl="1"/>
          <a:r>
            <a:rPr lang="ar-EG" sz="2400" b="1" u="sng" dirty="0" smtClean="0"/>
            <a:t>مرافق المعلومات : </a:t>
          </a:r>
          <a:endParaRPr lang="ar-EG" sz="2400" b="1" u="sng" dirty="0"/>
        </a:p>
      </dgm:t>
    </dgm:pt>
    <dgm:pt modelId="{984341D8-3673-452D-9580-1039B6294953}" type="parTrans" cxnId="{63974238-8A02-46BF-9F68-5C8E6E9A4F5B}">
      <dgm:prSet/>
      <dgm:spPr/>
      <dgm:t>
        <a:bodyPr/>
        <a:lstStyle/>
        <a:p>
          <a:pPr rtl="1"/>
          <a:endParaRPr lang="ar-EG"/>
        </a:p>
      </dgm:t>
    </dgm:pt>
    <dgm:pt modelId="{DA1F9C2A-D412-46C7-B8F8-7B747654C8D8}" type="sibTrans" cxnId="{63974238-8A02-46BF-9F68-5C8E6E9A4F5B}">
      <dgm:prSet/>
      <dgm:spPr/>
      <dgm:t>
        <a:bodyPr/>
        <a:lstStyle/>
        <a:p>
          <a:pPr rtl="1"/>
          <a:endParaRPr lang="ar-EG"/>
        </a:p>
      </dgm:t>
    </dgm:pt>
    <dgm:pt modelId="{6DD49CE1-0963-44D2-B3A2-7A0FDB6440E1}">
      <dgm:prSet custT="1"/>
      <dgm:spPr/>
      <dgm:t>
        <a:bodyPr/>
        <a:lstStyle/>
        <a:p>
          <a:pPr rtl="1"/>
          <a:r>
            <a:rPr lang="ar-EG" sz="1800" b="1" dirty="0" smtClean="0"/>
            <a:t>يشير هذا المصطلح ، مرافق المعلومات أو مؤسسات المعلومات إلى تلك الجهات التي تضع المعلومات محوراً لخدماتها وعملياتها </a:t>
          </a:r>
          <a:r>
            <a:rPr lang="ar-EG" sz="1200" b="1" dirty="0" smtClean="0"/>
            <a:t>. </a:t>
          </a:r>
          <a:endParaRPr lang="ar-EG" sz="1200" b="1" dirty="0"/>
        </a:p>
      </dgm:t>
    </dgm:pt>
    <dgm:pt modelId="{37B3F9A7-0656-4A5C-BEB1-A34ADFB8D77D}" type="parTrans" cxnId="{CACD2BF6-B234-4909-859A-9B7F17AB6DBA}">
      <dgm:prSet/>
      <dgm:spPr/>
      <dgm:t>
        <a:bodyPr/>
        <a:lstStyle/>
        <a:p>
          <a:pPr rtl="1"/>
          <a:endParaRPr lang="ar-EG"/>
        </a:p>
      </dgm:t>
    </dgm:pt>
    <dgm:pt modelId="{7E9CB0BA-AA77-47E5-A757-0C02982EDAF8}" type="sibTrans" cxnId="{CACD2BF6-B234-4909-859A-9B7F17AB6DBA}">
      <dgm:prSet/>
      <dgm:spPr/>
      <dgm:t>
        <a:bodyPr/>
        <a:lstStyle/>
        <a:p>
          <a:pPr rtl="1"/>
          <a:endParaRPr lang="ar-EG"/>
        </a:p>
      </dgm:t>
    </dgm:pt>
    <dgm:pt modelId="{F4153995-2C7F-43B5-857E-3409ACB0C940}">
      <dgm:prSet custT="1"/>
      <dgm:spPr/>
      <dgm:t>
        <a:bodyPr/>
        <a:lstStyle/>
        <a:p>
          <a:pPr rtl="1"/>
          <a:r>
            <a:rPr lang="ar-EG" sz="1400" b="1" dirty="0" smtClean="0"/>
            <a:t>والمكتبات ومراكز المعلومات مؤسسات معلوماتية تهتم بربط المستفيدين بالمعلومات ومصادرها التي تهمهم ، ولتنوع جمهور المستفيدين واحتياجاتهم تنوعت المكتبات ومراكز المعلومات </a:t>
          </a:r>
          <a:r>
            <a:rPr lang="ar-EG" sz="1400" dirty="0" smtClean="0"/>
            <a:t>.</a:t>
          </a:r>
          <a:endParaRPr lang="ar-EG" sz="1400" dirty="0"/>
        </a:p>
      </dgm:t>
    </dgm:pt>
    <dgm:pt modelId="{74395BDB-B8C4-4DD3-9F72-E9A05016EF8E}" type="parTrans" cxnId="{3F365168-1D35-45B2-A94A-2807DC9FB76D}">
      <dgm:prSet/>
      <dgm:spPr/>
      <dgm:t>
        <a:bodyPr/>
        <a:lstStyle/>
        <a:p>
          <a:pPr rtl="1"/>
          <a:endParaRPr lang="ar-EG"/>
        </a:p>
      </dgm:t>
    </dgm:pt>
    <dgm:pt modelId="{8C94FC5F-D045-4412-8431-554923AD9018}" type="sibTrans" cxnId="{3F365168-1D35-45B2-A94A-2807DC9FB76D}">
      <dgm:prSet/>
      <dgm:spPr/>
      <dgm:t>
        <a:bodyPr/>
        <a:lstStyle/>
        <a:p>
          <a:pPr rtl="1"/>
          <a:endParaRPr lang="ar-EG"/>
        </a:p>
      </dgm:t>
    </dgm:pt>
    <dgm:pt modelId="{DA68194A-E3F7-4CDE-B310-94E461A3AD37}">
      <dgm:prSet custT="1"/>
      <dgm:spPr/>
      <dgm:t>
        <a:bodyPr/>
        <a:lstStyle/>
        <a:p>
          <a:pPr rtl="1"/>
          <a:r>
            <a:rPr lang="ar-EG" sz="1400" b="1" u="sng" dirty="0" smtClean="0"/>
            <a:t>ولعل أشهر أنواع المكتبات مثلاً مايأتي :</a:t>
          </a:r>
          <a:endParaRPr lang="ar-EG" sz="1400" b="1" dirty="0"/>
        </a:p>
      </dgm:t>
    </dgm:pt>
    <dgm:pt modelId="{9223216C-332A-4993-99D9-E99446C5FA7F}" type="parTrans" cxnId="{B00D3B7C-6CC7-4849-B4EF-6C7A8C022F89}">
      <dgm:prSet/>
      <dgm:spPr/>
      <dgm:t>
        <a:bodyPr/>
        <a:lstStyle/>
        <a:p>
          <a:pPr rtl="1"/>
          <a:endParaRPr lang="ar-EG"/>
        </a:p>
      </dgm:t>
    </dgm:pt>
    <dgm:pt modelId="{68381320-1A90-4011-9CEF-4019EB172CCF}" type="sibTrans" cxnId="{B00D3B7C-6CC7-4849-B4EF-6C7A8C022F89}">
      <dgm:prSet/>
      <dgm:spPr/>
      <dgm:t>
        <a:bodyPr/>
        <a:lstStyle/>
        <a:p>
          <a:pPr rtl="1"/>
          <a:endParaRPr lang="ar-EG"/>
        </a:p>
      </dgm:t>
    </dgm:pt>
    <dgm:pt modelId="{C862E43F-4160-4D79-9963-666AA5FBBFA5}">
      <dgm:prSet custT="1"/>
      <dgm:spPr/>
      <dgm:t>
        <a:bodyPr/>
        <a:lstStyle/>
        <a:p>
          <a:pPr rtl="1"/>
          <a:r>
            <a:rPr lang="ar-EG" sz="1000" b="1" dirty="0" smtClean="0"/>
            <a:t>المكتبات الوطنية .                 6) المكتبات الخاصة . </a:t>
          </a:r>
          <a:endParaRPr lang="ar-EG" sz="1000" b="1" dirty="0"/>
        </a:p>
      </dgm:t>
    </dgm:pt>
    <dgm:pt modelId="{CAE8A5B2-3253-4CF0-81C4-40A6E746B05C}" type="parTrans" cxnId="{762E766D-4DE2-4CA7-8256-3887A8C562AF}">
      <dgm:prSet/>
      <dgm:spPr/>
      <dgm:t>
        <a:bodyPr/>
        <a:lstStyle/>
        <a:p>
          <a:pPr rtl="1"/>
          <a:endParaRPr lang="ar-EG"/>
        </a:p>
      </dgm:t>
    </dgm:pt>
    <dgm:pt modelId="{FB27BF3A-9448-4645-A8DB-BFB88D5BCDFD}" type="sibTrans" cxnId="{762E766D-4DE2-4CA7-8256-3887A8C562AF}">
      <dgm:prSet/>
      <dgm:spPr/>
      <dgm:t>
        <a:bodyPr/>
        <a:lstStyle/>
        <a:p>
          <a:pPr rtl="1"/>
          <a:endParaRPr lang="ar-EG"/>
        </a:p>
      </dgm:t>
    </dgm:pt>
    <dgm:pt modelId="{D5DC6ACA-E9C7-4ABB-B021-08BAADDA03D6}">
      <dgm:prSet custT="1"/>
      <dgm:spPr/>
      <dgm:t>
        <a:bodyPr/>
        <a:lstStyle/>
        <a:p>
          <a:pPr rtl="1"/>
          <a:r>
            <a:rPr lang="ar-EG" sz="1000" b="1" dirty="0" smtClean="0"/>
            <a:t>المكتبات الأكاديمية .</a:t>
          </a:r>
          <a:endParaRPr lang="ar-EG" sz="1000" b="1" dirty="0"/>
        </a:p>
      </dgm:t>
    </dgm:pt>
    <dgm:pt modelId="{9AB4D142-F2E8-4009-A5B9-7622BECC86F3}" type="parTrans" cxnId="{D4A708B1-F4B4-4FE9-866D-FD9ADD9BB597}">
      <dgm:prSet/>
      <dgm:spPr/>
      <dgm:t>
        <a:bodyPr/>
        <a:lstStyle/>
        <a:p>
          <a:pPr rtl="1"/>
          <a:endParaRPr lang="ar-EG"/>
        </a:p>
      </dgm:t>
    </dgm:pt>
    <dgm:pt modelId="{C36EFEA8-0D9E-4BA1-BB6B-BEB26E7EEB59}" type="sibTrans" cxnId="{D4A708B1-F4B4-4FE9-866D-FD9ADD9BB597}">
      <dgm:prSet/>
      <dgm:spPr/>
      <dgm:t>
        <a:bodyPr/>
        <a:lstStyle/>
        <a:p>
          <a:pPr rtl="1"/>
          <a:endParaRPr lang="ar-EG"/>
        </a:p>
      </dgm:t>
    </dgm:pt>
    <dgm:pt modelId="{D8431F2D-7726-4EC5-8A58-98BC65AC2B31}">
      <dgm:prSet custT="1"/>
      <dgm:spPr/>
      <dgm:t>
        <a:bodyPr/>
        <a:lstStyle/>
        <a:p>
          <a:pPr rtl="1"/>
          <a:r>
            <a:rPr lang="ar-EG" sz="1000" b="1" dirty="0" smtClean="0"/>
            <a:t>المكتبات العامة .</a:t>
          </a:r>
          <a:endParaRPr lang="ar-EG" sz="1000" b="1" dirty="0"/>
        </a:p>
      </dgm:t>
    </dgm:pt>
    <dgm:pt modelId="{9E0A41D7-31B6-400B-8ADF-F5A5DBBDA085}" type="parTrans" cxnId="{CDBAFB14-C9A7-4676-B3EC-7E9C8DF4BFF3}">
      <dgm:prSet/>
      <dgm:spPr/>
      <dgm:t>
        <a:bodyPr/>
        <a:lstStyle/>
        <a:p>
          <a:pPr rtl="1"/>
          <a:endParaRPr lang="ar-EG"/>
        </a:p>
      </dgm:t>
    </dgm:pt>
    <dgm:pt modelId="{D1E953D8-3702-460A-8DAC-3CF5D6013B1C}" type="sibTrans" cxnId="{CDBAFB14-C9A7-4676-B3EC-7E9C8DF4BFF3}">
      <dgm:prSet/>
      <dgm:spPr/>
      <dgm:t>
        <a:bodyPr/>
        <a:lstStyle/>
        <a:p>
          <a:pPr rtl="1"/>
          <a:endParaRPr lang="ar-EG"/>
        </a:p>
      </dgm:t>
    </dgm:pt>
    <dgm:pt modelId="{4AF15091-17DF-4BDD-96E1-77E9F4468745}">
      <dgm:prSet custT="1"/>
      <dgm:spPr/>
      <dgm:t>
        <a:bodyPr/>
        <a:lstStyle/>
        <a:p>
          <a:pPr rtl="1"/>
          <a:r>
            <a:rPr lang="ar-EG" sz="1000" b="1" dirty="0" smtClean="0"/>
            <a:t>المكتبات المتخصصة . </a:t>
          </a:r>
          <a:endParaRPr lang="ar-EG" sz="1000" b="1" dirty="0"/>
        </a:p>
      </dgm:t>
    </dgm:pt>
    <dgm:pt modelId="{0F1A0784-07F1-4DFB-9A79-FC12E5F66D1E}" type="parTrans" cxnId="{8C030870-7971-4896-848F-5AE862DBCE5B}">
      <dgm:prSet/>
      <dgm:spPr/>
      <dgm:t>
        <a:bodyPr/>
        <a:lstStyle/>
        <a:p>
          <a:pPr rtl="1"/>
          <a:endParaRPr lang="ar-EG"/>
        </a:p>
      </dgm:t>
    </dgm:pt>
    <dgm:pt modelId="{27F63342-1F85-44E2-9D54-3529F850D5F8}" type="sibTrans" cxnId="{8C030870-7971-4896-848F-5AE862DBCE5B}">
      <dgm:prSet/>
      <dgm:spPr/>
      <dgm:t>
        <a:bodyPr/>
        <a:lstStyle/>
        <a:p>
          <a:pPr rtl="1"/>
          <a:endParaRPr lang="ar-EG"/>
        </a:p>
      </dgm:t>
    </dgm:pt>
    <dgm:pt modelId="{EB665FA4-D422-4D00-AC8C-608846529E2B}">
      <dgm:prSet custT="1"/>
      <dgm:spPr/>
      <dgm:t>
        <a:bodyPr/>
        <a:lstStyle/>
        <a:p>
          <a:pPr rtl="1"/>
          <a:r>
            <a:rPr lang="ar-EG" sz="1000" b="1" dirty="0" smtClean="0"/>
            <a:t>المكتبات المدرسية . </a:t>
          </a:r>
          <a:endParaRPr lang="ar-EG" sz="1000" b="1" dirty="0"/>
        </a:p>
      </dgm:t>
    </dgm:pt>
    <dgm:pt modelId="{0842745D-678F-4C6A-A067-48433B4BEAA0}" type="parTrans" cxnId="{059F5971-B922-4AD4-BAF5-3553F392A7A6}">
      <dgm:prSet/>
      <dgm:spPr/>
      <dgm:t>
        <a:bodyPr/>
        <a:lstStyle/>
        <a:p>
          <a:pPr rtl="1"/>
          <a:endParaRPr lang="ar-EG"/>
        </a:p>
      </dgm:t>
    </dgm:pt>
    <dgm:pt modelId="{58723B0D-C91C-4E99-9863-5D30E301EA09}" type="sibTrans" cxnId="{059F5971-B922-4AD4-BAF5-3553F392A7A6}">
      <dgm:prSet/>
      <dgm:spPr/>
      <dgm:t>
        <a:bodyPr/>
        <a:lstStyle/>
        <a:p>
          <a:pPr rtl="1"/>
          <a:endParaRPr lang="ar-EG"/>
        </a:p>
      </dgm:t>
    </dgm:pt>
    <dgm:pt modelId="{6AAD89BB-067D-4871-92D9-8745D5100A9A}">
      <dgm:prSet custT="1"/>
      <dgm:spPr/>
      <dgm:t>
        <a:bodyPr/>
        <a:lstStyle/>
        <a:p>
          <a:pPr rtl="1"/>
          <a:endParaRPr lang="ar-EG" sz="1000" b="1" dirty="0"/>
        </a:p>
      </dgm:t>
    </dgm:pt>
    <dgm:pt modelId="{706FBDD0-5E5C-47FB-8B40-E222208C8CD0}" type="parTrans" cxnId="{8B51636A-8F3B-4302-8546-268D5DA56BF3}">
      <dgm:prSet/>
      <dgm:spPr/>
      <dgm:t>
        <a:bodyPr/>
        <a:lstStyle/>
        <a:p>
          <a:pPr rtl="1"/>
          <a:endParaRPr lang="ar-EG"/>
        </a:p>
      </dgm:t>
    </dgm:pt>
    <dgm:pt modelId="{9557C897-6946-45D8-AAA2-A2C57102B973}" type="sibTrans" cxnId="{8B51636A-8F3B-4302-8546-268D5DA56BF3}">
      <dgm:prSet/>
      <dgm:spPr/>
      <dgm:t>
        <a:bodyPr/>
        <a:lstStyle/>
        <a:p>
          <a:pPr rtl="1"/>
          <a:endParaRPr lang="ar-EG"/>
        </a:p>
      </dgm:t>
    </dgm:pt>
    <dgm:pt modelId="{7F1EB734-83B7-4E1A-A196-52A8DEFC31C2}">
      <dgm:prSet/>
      <dgm:spPr/>
      <dgm:t>
        <a:bodyPr/>
        <a:lstStyle/>
        <a:p>
          <a:pPr rtl="1"/>
          <a:endParaRPr lang="ar-EG" b="1" u="sng" dirty="0"/>
        </a:p>
      </dgm:t>
    </dgm:pt>
    <dgm:pt modelId="{2BF24DF8-CADC-4A0C-9419-FBEE57AED759}" type="parTrans" cxnId="{65AC51A6-A386-4B28-A846-B31607CEA653}">
      <dgm:prSet/>
      <dgm:spPr/>
      <dgm:t>
        <a:bodyPr/>
        <a:lstStyle/>
        <a:p>
          <a:pPr rtl="1"/>
          <a:endParaRPr lang="ar-EG"/>
        </a:p>
      </dgm:t>
    </dgm:pt>
    <dgm:pt modelId="{E61AC3E6-B06F-4F41-A437-053B96921B46}" type="sibTrans" cxnId="{65AC51A6-A386-4B28-A846-B31607CEA653}">
      <dgm:prSet/>
      <dgm:spPr/>
      <dgm:t>
        <a:bodyPr/>
        <a:lstStyle/>
        <a:p>
          <a:pPr rtl="1"/>
          <a:endParaRPr lang="ar-EG"/>
        </a:p>
      </dgm:t>
    </dgm:pt>
    <dgm:pt modelId="{FB29AA38-7B5E-4F48-B4F5-75EC05BB7D99}" type="pres">
      <dgm:prSet presAssocID="{87F721E1-40D4-498E-97DE-88FE872E02BF}" presName="compositeShape" presStyleCnt="0">
        <dgm:presLayoutVars>
          <dgm:chMax val="7"/>
          <dgm:dir/>
          <dgm:resizeHandles val="exact"/>
        </dgm:presLayoutVars>
      </dgm:prSet>
      <dgm:spPr/>
      <dgm:t>
        <a:bodyPr/>
        <a:lstStyle/>
        <a:p>
          <a:pPr rtl="1"/>
          <a:endParaRPr lang="ar-EG"/>
        </a:p>
      </dgm:t>
    </dgm:pt>
    <dgm:pt modelId="{96F512DD-85AC-43A5-AE89-2A4401271AA0}" type="pres">
      <dgm:prSet presAssocID="{48371826-C4F5-414D-ADD7-D9887D76EF5E}" presName="circ1" presStyleLbl="vennNode1" presStyleIdx="0" presStyleCnt="6"/>
      <dgm:spPr/>
    </dgm:pt>
    <dgm:pt modelId="{AD44FD06-B21D-4FB4-B5A9-EA88CF525AF7}" type="pres">
      <dgm:prSet presAssocID="{48371826-C4F5-414D-ADD7-D9887D76EF5E}" presName="circ1Tx" presStyleLbl="revTx" presStyleIdx="0" presStyleCnt="0">
        <dgm:presLayoutVars>
          <dgm:chMax val="0"/>
          <dgm:chPref val="0"/>
          <dgm:bulletEnabled val="1"/>
        </dgm:presLayoutVars>
      </dgm:prSet>
      <dgm:spPr/>
      <dgm:t>
        <a:bodyPr/>
        <a:lstStyle/>
        <a:p>
          <a:pPr rtl="1"/>
          <a:endParaRPr lang="ar-EG"/>
        </a:p>
      </dgm:t>
    </dgm:pt>
    <dgm:pt modelId="{662E4233-27BA-4D55-B621-1A4536A652CC}" type="pres">
      <dgm:prSet presAssocID="{259DCA6B-B4AC-43AA-9E43-AACE5B3287EB}" presName="circ2" presStyleLbl="vennNode1" presStyleIdx="1" presStyleCnt="6"/>
      <dgm:spPr/>
    </dgm:pt>
    <dgm:pt modelId="{04925C5D-DCF0-417A-91CB-F12244BECEA0}" type="pres">
      <dgm:prSet presAssocID="{259DCA6B-B4AC-43AA-9E43-AACE5B3287EB}" presName="circ2Tx" presStyleLbl="revTx" presStyleIdx="0" presStyleCnt="0">
        <dgm:presLayoutVars>
          <dgm:chMax val="0"/>
          <dgm:chPref val="0"/>
          <dgm:bulletEnabled val="1"/>
        </dgm:presLayoutVars>
      </dgm:prSet>
      <dgm:spPr/>
      <dgm:t>
        <a:bodyPr/>
        <a:lstStyle/>
        <a:p>
          <a:pPr rtl="1"/>
          <a:endParaRPr lang="ar-EG"/>
        </a:p>
      </dgm:t>
    </dgm:pt>
    <dgm:pt modelId="{4A51B110-0E3F-40D0-9331-D3443573EB07}" type="pres">
      <dgm:prSet presAssocID="{6DD49CE1-0963-44D2-B3A2-7A0FDB6440E1}" presName="circ3" presStyleLbl="vennNode1" presStyleIdx="2" presStyleCnt="6"/>
      <dgm:spPr/>
    </dgm:pt>
    <dgm:pt modelId="{F5162DEE-65E0-4ED5-B79C-6E520EC5D2C1}" type="pres">
      <dgm:prSet presAssocID="{6DD49CE1-0963-44D2-B3A2-7A0FDB6440E1}" presName="circ3Tx" presStyleLbl="revTx" presStyleIdx="0" presStyleCnt="0" custScaleY="128275">
        <dgm:presLayoutVars>
          <dgm:chMax val="0"/>
          <dgm:chPref val="0"/>
          <dgm:bulletEnabled val="1"/>
        </dgm:presLayoutVars>
      </dgm:prSet>
      <dgm:spPr/>
      <dgm:t>
        <a:bodyPr/>
        <a:lstStyle/>
        <a:p>
          <a:pPr rtl="1"/>
          <a:endParaRPr lang="ar-EG"/>
        </a:p>
      </dgm:t>
    </dgm:pt>
    <dgm:pt modelId="{4FF6939F-60DF-4ECA-A1B3-3A1B4DBD97C0}" type="pres">
      <dgm:prSet presAssocID="{F4153995-2C7F-43B5-857E-3409ACB0C940}" presName="circ4" presStyleLbl="vennNode1" presStyleIdx="3" presStyleCnt="6"/>
      <dgm:spPr/>
    </dgm:pt>
    <dgm:pt modelId="{DAF90F32-83CD-403A-A95D-3AD2DDC9BC4B}" type="pres">
      <dgm:prSet presAssocID="{F4153995-2C7F-43B5-857E-3409ACB0C940}" presName="circ4Tx" presStyleLbl="revTx" presStyleIdx="0" presStyleCnt="0" custScaleY="126984">
        <dgm:presLayoutVars>
          <dgm:chMax val="0"/>
          <dgm:chPref val="0"/>
          <dgm:bulletEnabled val="1"/>
        </dgm:presLayoutVars>
      </dgm:prSet>
      <dgm:spPr/>
      <dgm:t>
        <a:bodyPr/>
        <a:lstStyle/>
        <a:p>
          <a:pPr rtl="1"/>
          <a:endParaRPr lang="ar-EG"/>
        </a:p>
      </dgm:t>
    </dgm:pt>
    <dgm:pt modelId="{D23F9D41-360B-4E34-BE3E-2FF9CFE40D32}" type="pres">
      <dgm:prSet presAssocID="{DA68194A-E3F7-4CDE-B310-94E461A3AD37}" presName="circ5" presStyleLbl="vennNode1" presStyleIdx="4" presStyleCnt="6"/>
      <dgm:spPr/>
    </dgm:pt>
    <dgm:pt modelId="{5E452F64-82B7-4C00-B210-FB5A9E74C7B4}" type="pres">
      <dgm:prSet presAssocID="{DA68194A-E3F7-4CDE-B310-94E461A3AD37}" presName="circ5Tx" presStyleLbl="revTx" presStyleIdx="0" presStyleCnt="0" custScaleX="119430" custScaleY="158755">
        <dgm:presLayoutVars>
          <dgm:chMax val="0"/>
          <dgm:chPref val="0"/>
          <dgm:bulletEnabled val="1"/>
        </dgm:presLayoutVars>
      </dgm:prSet>
      <dgm:spPr/>
      <dgm:t>
        <a:bodyPr/>
        <a:lstStyle/>
        <a:p>
          <a:pPr rtl="1"/>
          <a:endParaRPr lang="ar-EG"/>
        </a:p>
      </dgm:t>
    </dgm:pt>
    <dgm:pt modelId="{F5A0DD77-F1C7-49B4-A7A8-ECE4F490CBAB}" type="pres">
      <dgm:prSet presAssocID="{7F1EB734-83B7-4E1A-A196-52A8DEFC31C2}" presName="circ6" presStyleLbl="vennNode1" presStyleIdx="5" presStyleCnt="6" custLinFactNeighborX="5600" custLinFactNeighborY="-2594"/>
      <dgm:spPr/>
    </dgm:pt>
    <dgm:pt modelId="{F8038490-385F-4DDC-8E35-E0A8593789E4}" type="pres">
      <dgm:prSet presAssocID="{7F1EB734-83B7-4E1A-A196-52A8DEFC31C2}" presName="circ6Tx" presStyleLbl="revTx" presStyleIdx="0" presStyleCnt="0">
        <dgm:presLayoutVars>
          <dgm:chMax val="0"/>
          <dgm:chPref val="0"/>
          <dgm:bulletEnabled val="1"/>
        </dgm:presLayoutVars>
      </dgm:prSet>
      <dgm:spPr/>
      <dgm:t>
        <a:bodyPr/>
        <a:lstStyle/>
        <a:p>
          <a:pPr rtl="1"/>
          <a:endParaRPr lang="ar-EG"/>
        </a:p>
      </dgm:t>
    </dgm:pt>
  </dgm:ptLst>
  <dgm:cxnLst>
    <dgm:cxn modelId="{CC1DE1C5-0953-4A23-B802-1487ABDE2353}" type="presOf" srcId="{48371826-C4F5-414D-ADD7-D9887D76EF5E}" destId="{AD44FD06-B21D-4FB4-B5A9-EA88CF525AF7}" srcOrd="0" destOrd="0" presId="urn:microsoft.com/office/officeart/2005/8/layout/venn1"/>
    <dgm:cxn modelId="{426E57F1-1BC7-48EA-B2F8-9FD054823AEE}" type="presOf" srcId="{259DCA6B-B4AC-43AA-9E43-AACE5B3287EB}" destId="{04925C5D-DCF0-417A-91CB-F12244BECEA0}" srcOrd="0" destOrd="0" presId="urn:microsoft.com/office/officeart/2005/8/layout/venn1"/>
    <dgm:cxn modelId="{059F5971-B922-4AD4-BAF5-3553F392A7A6}" srcId="{DA68194A-E3F7-4CDE-B310-94E461A3AD37}" destId="{EB665FA4-D422-4D00-AC8C-608846529E2B}" srcOrd="4" destOrd="0" parTransId="{0842745D-678F-4C6A-A067-48433B4BEAA0}" sibTransId="{58723B0D-C91C-4E99-9863-5D30E301EA09}"/>
    <dgm:cxn modelId="{BDEABDBF-B60F-45BD-A042-51A981961BBE}" type="presOf" srcId="{7F1EB734-83B7-4E1A-A196-52A8DEFC31C2}" destId="{F8038490-385F-4DDC-8E35-E0A8593789E4}" srcOrd="0" destOrd="0" presId="urn:microsoft.com/office/officeart/2005/8/layout/venn1"/>
    <dgm:cxn modelId="{CACD2BF6-B234-4909-859A-9B7F17AB6DBA}" srcId="{87F721E1-40D4-498E-97DE-88FE872E02BF}" destId="{6DD49CE1-0963-44D2-B3A2-7A0FDB6440E1}" srcOrd="2" destOrd="0" parTransId="{37B3F9A7-0656-4A5C-BEB1-A34ADFB8D77D}" sibTransId="{7E9CB0BA-AA77-47E5-A757-0C02982EDAF8}"/>
    <dgm:cxn modelId="{D4A708B1-F4B4-4FE9-866D-FD9ADD9BB597}" srcId="{DA68194A-E3F7-4CDE-B310-94E461A3AD37}" destId="{D5DC6ACA-E9C7-4ABB-B021-08BAADDA03D6}" srcOrd="1" destOrd="0" parTransId="{9AB4D142-F2E8-4009-A5B9-7622BECC86F3}" sibTransId="{C36EFEA8-0D9E-4BA1-BB6B-BEB26E7EEB59}"/>
    <dgm:cxn modelId="{41567DEB-6F0F-4EE5-82BF-BC3F61E000A4}" srcId="{87F721E1-40D4-498E-97DE-88FE872E02BF}" destId="{48371826-C4F5-414D-ADD7-D9887D76EF5E}" srcOrd="0" destOrd="0" parTransId="{0607526E-DED4-463D-8B6D-BCD97A07CB8C}" sibTransId="{B7CD48C6-DB96-472D-893D-D68B5C77070D}"/>
    <dgm:cxn modelId="{CDBAFB14-C9A7-4676-B3EC-7E9C8DF4BFF3}" srcId="{DA68194A-E3F7-4CDE-B310-94E461A3AD37}" destId="{D8431F2D-7726-4EC5-8A58-98BC65AC2B31}" srcOrd="2" destOrd="0" parTransId="{9E0A41D7-31B6-400B-8ADF-F5A5DBBDA085}" sibTransId="{D1E953D8-3702-460A-8DAC-3CF5D6013B1C}"/>
    <dgm:cxn modelId="{A14C9293-D8AB-4ECB-891C-9262BF131089}" type="presOf" srcId="{DA68194A-E3F7-4CDE-B310-94E461A3AD37}" destId="{5E452F64-82B7-4C00-B210-FB5A9E74C7B4}" srcOrd="0" destOrd="0" presId="urn:microsoft.com/office/officeart/2005/8/layout/venn1"/>
    <dgm:cxn modelId="{63974238-8A02-46BF-9F68-5C8E6E9A4F5B}" srcId="{87F721E1-40D4-498E-97DE-88FE872E02BF}" destId="{259DCA6B-B4AC-43AA-9E43-AACE5B3287EB}" srcOrd="1" destOrd="0" parTransId="{984341D8-3673-452D-9580-1039B6294953}" sibTransId="{DA1F9C2A-D412-46C7-B8F8-7B747654C8D8}"/>
    <dgm:cxn modelId="{87BAFA7F-A6DA-4B25-8827-A948BEA511E4}" type="presOf" srcId="{C862E43F-4160-4D79-9963-666AA5FBBFA5}" destId="{5E452F64-82B7-4C00-B210-FB5A9E74C7B4}" srcOrd="0" destOrd="1" presId="urn:microsoft.com/office/officeart/2005/8/layout/venn1"/>
    <dgm:cxn modelId="{8B51636A-8F3B-4302-8546-268D5DA56BF3}" srcId="{DA68194A-E3F7-4CDE-B310-94E461A3AD37}" destId="{6AAD89BB-067D-4871-92D9-8745D5100A9A}" srcOrd="5" destOrd="0" parTransId="{706FBDD0-5E5C-47FB-8B40-E222208C8CD0}" sibTransId="{9557C897-6946-45D8-AAA2-A2C57102B973}"/>
    <dgm:cxn modelId="{3F365168-1D35-45B2-A94A-2807DC9FB76D}" srcId="{87F721E1-40D4-498E-97DE-88FE872E02BF}" destId="{F4153995-2C7F-43B5-857E-3409ACB0C940}" srcOrd="3" destOrd="0" parTransId="{74395BDB-B8C4-4DD3-9F72-E9A05016EF8E}" sibTransId="{8C94FC5F-D045-4412-8431-554923AD9018}"/>
    <dgm:cxn modelId="{8DA77E67-D88E-4168-868B-0DCB56ECC4E1}" type="presOf" srcId="{6DD49CE1-0963-44D2-B3A2-7A0FDB6440E1}" destId="{F5162DEE-65E0-4ED5-B79C-6E520EC5D2C1}" srcOrd="0" destOrd="0" presId="urn:microsoft.com/office/officeart/2005/8/layout/venn1"/>
    <dgm:cxn modelId="{2B2D72AF-24E8-4F5F-936A-0EC658C03B59}" type="presOf" srcId="{87F721E1-40D4-498E-97DE-88FE872E02BF}" destId="{FB29AA38-7B5E-4F48-B4F5-75EC05BB7D99}" srcOrd="0" destOrd="0" presId="urn:microsoft.com/office/officeart/2005/8/layout/venn1"/>
    <dgm:cxn modelId="{5F13B0D9-91FE-4718-8242-6A7CD1997A93}" type="presOf" srcId="{EB665FA4-D422-4D00-AC8C-608846529E2B}" destId="{5E452F64-82B7-4C00-B210-FB5A9E74C7B4}" srcOrd="0" destOrd="5" presId="urn:microsoft.com/office/officeart/2005/8/layout/venn1"/>
    <dgm:cxn modelId="{8C030870-7971-4896-848F-5AE862DBCE5B}" srcId="{DA68194A-E3F7-4CDE-B310-94E461A3AD37}" destId="{4AF15091-17DF-4BDD-96E1-77E9F4468745}" srcOrd="3" destOrd="0" parTransId="{0F1A0784-07F1-4DFB-9A79-FC12E5F66D1E}" sibTransId="{27F63342-1F85-44E2-9D54-3529F850D5F8}"/>
    <dgm:cxn modelId="{762E766D-4DE2-4CA7-8256-3887A8C562AF}" srcId="{DA68194A-E3F7-4CDE-B310-94E461A3AD37}" destId="{C862E43F-4160-4D79-9963-666AA5FBBFA5}" srcOrd="0" destOrd="0" parTransId="{CAE8A5B2-3253-4CF0-81C4-40A6E746B05C}" sibTransId="{FB27BF3A-9448-4645-A8DB-BFB88D5BCDFD}"/>
    <dgm:cxn modelId="{A393C2AD-144E-44D9-9D39-CF2A5F8E244D}" type="presOf" srcId="{D8431F2D-7726-4EC5-8A58-98BC65AC2B31}" destId="{5E452F64-82B7-4C00-B210-FB5A9E74C7B4}" srcOrd="0" destOrd="3" presId="urn:microsoft.com/office/officeart/2005/8/layout/venn1"/>
    <dgm:cxn modelId="{65AC51A6-A386-4B28-A846-B31607CEA653}" srcId="{87F721E1-40D4-498E-97DE-88FE872E02BF}" destId="{7F1EB734-83B7-4E1A-A196-52A8DEFC31C2}" srcOrd="5" destOrd="0" parTransId="{2BF24DF8-CADC-4A0C-9419-FBEE57AED759}" sibTransId="{E61AC3E6-B06F-4F41-A437-053B96921B46}"/>
    <dgm:cxn modelId="{BEB2D871-5F74-4E98-8F49-35760D5F5277}" type="presOf" srcId="{D5DC6ACA-E9C7-4ABB-B021-08BAADDA03D6}" destId="{5E452F64-82B7-4C00-B210-FB5A9E74C7B4}" srcOrd="0" destOrd="2" presId="urn:microsoft.com/office/officeart/2005/8/layout/venn1"/>
    <dgm:cxn modelId="{2CA22F7D-FE03-41DD-AE02-952527099147}" type="presOf" srcId="{4AF15091-17DF-4BDD-96E1-77E9F4468745}" destId="{5E452F64-82B7-4C00-B210-FB5A9E74C7B4}" srcOrd="0" destOrd="4" presId="urn:microsoft.com/office/officeart/2005/8/layout/venn1"/>
    <dgm:cxn modelId="{B00D3B7C-6CC7-4849-B4EF-6C7A8C022F89}" srcId="{87F721E1-40D4-498E-97DE-88FE872E02BF}" destId="{DA68194A-E3F7-4CDE-B310-94E461A3AD37}" srcOrd="4" destOrd="0" parTransId="{9223216C-332A-4993-99D9-E99446C5FA7F}" sibTransId="{68381320-1A90-4011-9CEF-4019EB172CCF}"/>
    <dgm:cxn modelId="{AAAC4984-F8F9-41FF-9DAB-91136DFE6A1C}" type="presOf" srcId="{F4153995-2C7F-43B5-857E-3409ACB0C940}" destId="{DAF90F32-83CD-403A-A95D-3AD2DDC9BC4B}" srcOrd="0" destOrd="0" presId="urn:microsoft.com/office/officeart/2005/8/layout/venn1"/>
    <dgm:cxn modelId="{D9D8C0BA-1490-4B5C-A394-1360383C9CAC}" type="presOf" srcId="{6AAD89BB-067D-4871-92D9-8745D5100A9A}" destId="{5E452F64-82B7-4C00-B210-FB5A9E74C7B4}" srcOrd="0" destOrd="6" presId="urn:microsoft.com/office/officeart/2005/8/layout/venn1"/>
    <dgm:cxn modelId="{2D06AB52-020F-4710-B9EC-43E568DB7B61}" type="presParOf" srcId="{FB29AA38-7B5E-4F48-B4F5-75EC05BB7D99}" destId="{96F512DD-85AC-43A5-AE89-2A4401271AA0}" srcOrd="0" destOrd="0" presId="urn:microsoft.com/office/officeart/2005/8/layout/venn1"/>
    <dgm:cxn modelId="{018DF031-E239-46AA-949A-E84E71E4E13C}" type="presParOf" srcId="{FB29AA38-7B5E-4F48-B4F5-75EC05BB7D99}" destId="{AD44FD06-B21D-4FB4-B5A9-EA88CF525AF7}" srcOrd="1" destOrd="0" presId="urn:microsoft.com/office/officeart/2005/8/layout/venn1"/>
    <dgm:cxn modelId="{9BEEE884-64E5-4D9C-B838-B8A518F4EA04}" type="presParOf" srcId="{FB29AA38-7B5E-4F48-B4F5-75EC05BB7D99}" destId="{662E4233-27BA-4D55-B621-1A4536A652CC}" srcOrd="2" destOrd="0" presId="urn:microsoft.com/office/officeart/2005/8/layout/venn1"/>
    <dgm:cxn modelId="{32635B05-F89B-4E49-8350-6A1138CC2354}" type="presParOf" srcId="{FB29AA38-7B5E-4F48-B4F5-75EC05BB7D99}" destId="{04925C5D-DCF0-417A-91CB-F12244BECEA0}" srcOrd="3" destOrd="0" presId="urn:microsoft.com/office/officeart/2005/8/layout/venn1"/>
    <dgm:cxn modelId="{2D6EF6F9-1D09-4292-8B0D-B3DF9922C49C}" type="presParOf" srcId="{FB29AA38-7B5E-4F48-B4F5-75EC05BB7D99}" destId="{4A51B110-0E3F-40D0-9331-D3443573EB07}" srcOrd="4" destOrd="0" presId="urn:microsoft.com/office/officeart/2005/8/layout/venn1"/>
    <dgm:cxn modelId="{0838C88C-5D60-4A91-989C-CEF6BAF4A05D}" type="presParOf" srcId="{FB29AA38-7B5E-4F48-B4F5-75EC05BB7D99}" destId="{F5162DEE-65E0-4ED5-B79C-6E520EC5D2C1}" srcOrd="5" destOrd="0" presId="urn:microsoft.com/office/officeart/2005/8/layout/venn1"/>
    <dgm:cxn modelId="{1B3E9FE0-B587-43FB-9F6B-001F37CBDD8D}" type="presParOf" srcId="{FB29AA38-7B5E-4F48-B4F5-75EC05BB7D99}" destId="{4FF6939F-60DF-4ECA-A1B3-3A1B4DBD97C0}" srcOrd="6" destOrd="0" presId="urn:microsoft.com/office/officeart/2005/8/layout/venn1"/>
    <dgm:cxn modelId="{1ED7E490-FE1B-4EA9-BDD8-DF573241BFA6}" type="presParOf" srcId="{FB29AA38-7B5E-4F48-B4F5-75EC05BB7D99}" destId="{DAF90F32-83CD-403A-A95D-3AD2DDC9BC4B}" srcOrd="7" destOrd="0" presId="urn:microsoft.com/office/officeart/2005/8/layout/venn1"/>
    <dgm:cxn modelId="{9AA29F63-87EE-48F6-9FF1-27BBCD66D50B}" type="presParOf" srcId="{FB29AA38-7B5E-4F48-B4F5-75EC05BB7D99}" destId="{D23F9D41-360B-4E34-BE3E-2FF9CFE40D32}" srcOrd="8" destOrd="0" presId="urn:microsoft.com/office/officeart/2005/8/layout/venn1"/>
    <dgm:cxn modelId="{9ED4E8B4-7AA6-416D-B342-C74D819252E9}" type="presParOf" srcId="{FB29AA38-7B5E-4F48-B4F5-75EC05BB7D99}" destId="{5E452F64-82B7-4C00-B210-FB5A9E74C7B4}" srcOrd="9" destOrd="0" presId="urn:microsoft.com/office/officeart/2005/8/layout/venn1"/>
    <dgm:cxn modelId="{EFABADB4-F8FA-455B-84C8-8E95BA061537}" type="presParOf" srcId="{FB29AA38-7B5E-4F48-B4F5-75EC05BB7D99}" destId="{F5A0DD77-F1C7-49B4-A7A8-ECE4F490CBAB}" srcOrd="10" destOrd="0" presId="urn:microsoft.com/office/officeart/2005/8/layout/venn1"/>
    <dgm:cxn modelId="{4F67DCC0-10E5-41FA-9E4D-15EDB3F5496F}" type="presParOf" srcId="{FB29AA38-7B5E-4F48-B4F5-75EC05BB7D99}" destId="{F8038490-385F-4DDC-8E35-E0A8593789E4}" srcOrd="11" destOrd="0" presId="urn:microsoft.com/office/officeart/2005/8/layout/venn1"/>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cs typeface="Arial" pitchFamily="34" charset="0"/>
              </a:defRPr>
            </a:lvl1pPr>
          </a:lstStyle>
          <a:p>
            <a:pPr>
              <a:defRPr/>
            </a:pPr>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cs typeface="Arial" pitchFamily="34" charset="0"/>
              </a:defRPr>
            </a:lvl1pPr>
          </a:lstStyle>
          <a:p>
            <a:pPr>
              <a:defRPr/>
            </a:pPr>
            <a:fld id="{332AD042-8713-4AB4-A965-BE6ED7528EDF}" type="datetimeFigureOut">
              <a:rPr lang="ar-EG"/>
              <a:pPr>
                <a:defRPr/>
              </a:pPr>
              <a:t>28/05/1434</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EG"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cs typeface="Arial" pitchFamily="34" charset="0"/>
              </a:defRPr>
            </a:lvl1pPr>
          </a:lstStyle>
          <a:p>
            <a:pPr>
              <a:defRPr/>
            </a:pPr>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cs typeface="Arial" pitchFamily="34" charset="0"/>
              </a:defRPr>
            </a:lvl1pPr>
          </a:lstStyle>
          <a:p>
            <a:pPr>
              <a:defRPr/>
            </a:pPr>
            <a:fld id="{A5B60F33-5AB4-4D63-8A4A-4A6F15E6CAFF}" type="slidenum">
              <a:rPr lang="ar-EG"/>
              <a:pPr>
                <a:defRPr/>
              </a:pPr>
              <a:t>‹#›</a:t>
            </a:fld>
            <a:endParaRPr lang="ar-EG"/>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pPr eaLnBrk="1" hangingPunct="1">
              <a:spcBef>
                <a:spcPct val="0"/>
              </a:spcBef>
            </a:pPr>
            <a:r>
              <a:rPr lang="ar-EG" smtClean="0"/>
              <a:t>لها </a:t>
            </a:r>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ED2446-6044-463F-9E57-4B8916D5D192}" type="slidenum">
              <a:rPr lang="ar-EG" smtClean="0">
                <a:cs typeface="Arial" charset="0"/>
              </a:rPr>
              <a:pPr/>
              <a:t>11</a:t>
            </a:fld>
            <a:endParaRPr lang="ar-EG"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eaLnBrk="1" hangingPunct="1">
              <a:spcBef>
                <a:spcPct val="0"/>
              </a:spcBef>
            </a:pPr>
            <a:endParaRPr lang="ar-EG" smtClean="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8BBFB9B-BB78-4AB0-AB05-0F4817534175}" type="slidenum">
              <a:rPr lang="ar-EG" smtClean="0">
                <a:cs typeface="Arial" charset="0"/>
              </a:rPr>
              <a:pPr/>
              <a:t>14</a:t>
            </a:fld>
            <a:endParaRPr lang="ar-EG"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ar-EG">
                <a:cs typeface="Arial" pitchFamily="34" charset="0"/>
              </a:endParaRPr>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lgn="l" rtl="0">
                <a:defRPr/>
              </a:pPr>
              <a:endParaRPr lang="en-US" sz="2400">
                <a:latin typeface="Times New Roman" pitchFamily="18" charset="0"/>
                <a:cs typeface="Arial" pitchFamily="34" charset="0"/>
              </a:endParaRPr>
            </a:p>
          </p:txBody>
        </p:sp>
        <p:sp>
          <p:nvSpPr>
            <p:cNvPr id="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lgn="l" rtl="0">
                <a:defRPr/>
              </a:pPr>
              <a:endParaRPr lang="en-US">
                <a:latin typeface="Arial" pitchFamily="34" charset="0"/>
                <a:cs typeface="Arial" pitchFamily="34" charset="0"/>
              </a:endParaRPr>
            </a:p>
          </p:txBody>
        </p:sp>
      </p:grpSp>
      <p:sp>
        <p:nvSpPr>
          <p:cNvPr id="8198" name="Rectangle 6"/>
          <p:cNvSpPr>
            <a:spLocks noGrp="1" noChangeArrowheads="1"/>
          </p:cNvSpPr>
          <p:nvPr>
            <p:ph type="ctrTitle"/>
          </p:nvPr>
        </p:nvSpPr>
        <p:spPr>
          <a:xfrm>
            <a:off x="1443038" y="985838"/>
            <a:ext cx="7239000" cy="1444625"/>
          </a:xfrm>
        </p:spPr>
        <p:txBody>
          <a:bodyPr/>
          <a:lstStyle>
            <a:lvl1pPr>
              <a:defRPr sz="4000"/>
            </a:lvl1pPr>
          </a:lstStyle>
          <a:p>
            <a:r>
              <a:rPr lang="ar-SA"/>
              <a:t>انقر لتحرير نمط العنوان الرئيسي</a:t>
            </a:r>
          </a:p>
        </p:txBody>
      </p:sp>
      <p:sp>
        <p:nvSpPr>
          <p:cNvPr id="8199"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ar-SA"/>
              <a:t>انقر لتحرير نمط العنوان الثانوي الرئيسي</a:t>
            </a:r>
          </a:p>
        </p:txBody>
      </p:sp>
      <p:sp>
        <p:nvSpPr>
          <p:cNvPr id="8" name="Rectangle 8"/>
          <p:cNvSpPr>
            <a:spLocks noGrp="1" noChangeArrowheads="1"/>
          </p:cNvSpPr>
          <p:nvPr>
            <p:ph type="dt" sz="half" idx="10"/>
          </p:nvPr>
        </p:nvSpPr>
        <p:spPr/>
        <p:txBody>
          <a:bodyPr/>
          <a:lstStyle>
            <a:lvl1pPr>
              <a:defRPr/>
            </a:lvl1pPr>
          </a:lstStyle>
          <a:p>
            <a:pPr>
              <a:defRPr/>
            </a:pPr>
            <a:endParaRPr lang="en-US"/>
          </a:p>
        </p:txBody>
      </p:sp>
      <p:sp>
        <p:nvSpPr>
          <p:cNvPr id="9" name="Rectangle 9"/>
          <p:cNvSpPr>
            <a:spLocks noGrp="1" noChangeArrowheads="1"/>
          </p:cNvSpPr>
          <p:nvPr>
            <p:ph type="ftr" sz="quarter" idx="11"/>
          </p:nvPr>
        </p:nvSpPr>
        <p:spPr/>
        <p:txBody>
          <a:bodyPr/>
          <a:lstStyle>
            <a:lvl1pPr>
              <a:defRPr/>
            </a:lvl1pPr>
          </a:lstStyle>
          <a:p>
            <a:pPr>
              <a:defRPr/>
            </a:pPr>
            <a:endParaRPr lang="en-US"/>
          </a:p>
        </p:txBody>
      </p:sp>
      <p:sp>
        <p:nvSpPr>
          <p:cNvPr id="10" name="Rectangle 10"/>
          <p:cNvSpPr>
            <a:spLocks noGrp="1" noChangeArrowheads="1"/>
          </p:cNvSpPr>
          <p:nvPr>
            <p:ph type="sldNum" sz="quarter" idx="12"/>
          </p:nvPr>
        </p:nvSpPr>
        <p:spPr/>
        <p:txBody>
          <a:bodyPr/>
          <a:lstStyle>
            <a:lvl1pPr>
              <a:defRPr/>
            </a:lvl1pPr>
          </a:lstStyle>
          <a:p>
            <a:pPr>
              <a:defRPr/>
            </a:pPr>
            <a:fld id="{B0AE8921-7584-484F-AE43-06EC33B043C5}"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46AD5D3B-DEA9-4D02-8E15-E0300F8D2C65}"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29C8536F-B2AA-4497-8A4C-6FEADB315AD9}"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4B68C434-458F-479E-8B9B-BAF0DBCE5210}"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215AE57E-945E-44F5-A4CC-7816B8269083}"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C70710DA-558F-4B4E-9AD2-FF6DF5F4B69F}"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24E45558-73A8-471D-8271-1081991F1F9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B2521D97-377A-4AA4-BFD3-E2A3BBA3DDBF}"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0416AA00-3F7A-41E8-9DE0-8210E033D36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B5671B3E-E528-49BF-A224-4F362AC26F7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CCF3FE7B-3FD4-4F90-8AE8-F437FAC1C396}"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ar-EG"/>
          </a:p>
        </p:txBody>
      </p:sp>
      <p:sp>
        <p:nvSpPr>
          <p:cNvPr id="3" name="SmartArt Placeholder 2"/>
          <p:cNvSpPr>
            <a:spLocks noGrp="1"/>
          </p:cNvSpPr>
          <p:nvPr>
            <p:ph type="dgm" idx="1"/>
          </p:nvPr>
        </p:nvSpPr>
        <p:spPr>
          <a:xfrm>
            <a:off x="1370013" y="1827213"/>
            <a:ext cx="7313612" cy="4114800"/>
          </a:xfrm>
        </p:spPr>
        <p:txBody>
          <a:bodyPr/>
          <a:lstStyle/>
          <a:p>
            <a:pPr lvl="0"/>
            <a:endParaRPr lang="ar-EG" noProof="0" smtClean="0"/>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AEC60C3-9869-47C9-9AC6-E363CB5F0D54}"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ar-EG"/>
          </a:p>
        </p:txBody>
      </p:sp>
      <p:sp>
        <p:nvSpPr>
          <p:cNvPr id="3" name="Content Placeholder 2"/>
          <p:cNvSpPr>
            <a:spLocks noGrp="1"/>
          </p:cNvSpPr>
          <p:nvPr>
            <p:ph sz="half" idx="1"/>
          </p:nvPr>
        </p:nvSpPr>
        <p:spPr>
          <a:xfrm>
            <a:off x="1370013" y="1827213"/>
            <a:ext cx="73136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1370013" y="3960813"/>
            <a:ext cx="73136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D6F20A40-5FAC-401E-8028-BD04AB272C5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7171"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lgn="l" rtl="0">
                <a:defRPr/>
              </a:pPr>
              <a:endParaRPr lang="en-US" sz="2400">
                <a:latin typeface="Times New Roman" pitchFamily="18" charset="0"/>
                <a:cs typeface="Arial" pitchFamily="34" charset="0"/>
              </a:endParaRPr>
            </a:p>
          </p:txBody>
        </p:sp>
        <p:sp>
          <p:nvSpPr>
            <p:cNvPr id="7172"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lgn="l" rtl="0">
                <a:defRPr/>
              </a:pPr>
              <a:endParaRPr lang="en-US">
                <a:latin typeface="Arial" pitchFamily="34" charset="0"/>
                <a:cs typeface="Arial" pitchFamily="34" charset="0"/>
              </a:endParaRPr>
            </a:p>
          </p:txBody>
        </p:sp>
        <p:sp>
          <p:nvSpPr>
            <p:cNvPr id="7173"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ar-EG">
                <a:cs typeface="Arial" pitchFamily="34" charset="0"/>
              </a:endParaRPr>
            </a:p>
          </p:txBody>
        </p:sp>
      </p:grpSp>
      <p:sp>
        <p:nvSpPr>
          <p:cNvPr id="1027"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7176"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cs typeface="Arial" pitchFamily="34" charset="0"/>
              </a:defRPr>
            </a:lvl1pPr>
          </a:lstStyle>
          <a:p>
            <a:pPr>
              <a:defRPr/>
            </a:pPr>
            <a:endParaRPr lang="en-US"/>
          </a:p>
        </p:txBody>
      </p:sp>
      <p:sp>
        <p:nvSpPr>
          <p:cNvPr id="717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cs typeface="Arial" pitchFamily="34" charset="0"/>
              </a:defRPr>
            </a:lvl1pPr>
          </a:lstStyle>
          <a:p>
            <a:pPr>
              <a:defRPr/>
            </a:pPr>
            <a:endParaRPr lang="en-US"/>
          </a:p>
        </p:txBody>
      </p:sp>
      <p:sp>
        <p:nvSpPr>
          <p:cNvPr id="7178"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cs typeface="Arial" pitchFamily="34" charset="0"/>
              </a:defRPr>
            </a:lvl1pPr>
          </a:lstStyle>
          <a:p>
            <a:pPr>
              <a:defRPr/>
            </a:pPr>
            <a:fld id="{B1100C1E-3FB4-42E4-A004-374F79D285F5}"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88"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txStyles>
    <p:titleStyle>
      <a:lvl1pPr algn="l" rtl="1" eaLnBrk="0" fontAlgn="base" hangingPunct="0">
        <a:spcBef>
          <a:spcPct val="0"/>
        </a:spcBef>
        <a:spcAft>
          <a:spcPct val="0"/>
        </a:spcAft>
        <a:defRPr sz="3600">
          <a:solidFill>
            <a:schemeClr val="tx2"/>
          </a:solidFill>
          <a:latin typeface="+mj-lt"/>
          <a:ea typeface="+mj-ea"/>
          <a:cs typeface="+mj-cs"/>
        </a:defRPr>
      </a:lvl1pPr>
      <a:lvl2pPr algn="l" rtl="1" eaLnBrk="0" fontAlgn="base" hangingPunct="0">
        <a:spcBef>
          <a:spcPct val="0"/>
        </a:spcBef>
        <a:spcAft>
          <a:spcPct val="0"/>
        </a:spcAft>
        <a:defRPr sz="3600">
          <a:solidFill>
            <a:schemeClr val="tx2"/>
          </a:solidFill>
          <a:latin typeface="Arial" pitchFamily="34" charset="0"/>
          <a:cs typeface="Arial" pitchFamily="34" charset="0"/>
        </a:defRPr>
      </a:lvl2pPr>
      <a:lvl3pPr algn="l" rtl="1" eaLnBrk="0" fontAlgn="base" hangingPunct="0">
        <a:spcBef>
          <a:spcPct val="0"/>
        </a:spcBef>
        <a:spcAft>
          <a:spcPct val="0"/>
        </a:spcAft>
        <a:defRPr sz="3600">
          <a:solidFill>
            <a:schemeClr val="tx2"/>
          </a:solidFill>
          <a:latin typeface="Arial" pitchFamily="34" charset="0"/>
          <a:cs typeface="Arial" pitchFamily="34" charset="0"/>
        </a:defRPr>
      </a:lvl3pPr>
      <a:lvl4pPr algn="l" rtl="1" eaLnBrk="0" fontAlgn="base" hangingPunct="0">
        <a:spcBef>
          <a:spcPct val="0"/>
        </a:spcBef>
        <a:spcAft>
          <a:spcPct val="0"/>
        </a:spcAft>
        <a:defRPr sz="3600">
          <a:solidFill>
            <a:schemeClr val="tx2"/>
          </a:solidFill>
          <a:latin typeface="Arial" pitchFamily="34" charset="0"/>
          <a:cs typeface="Arial" pitchFamily="34" charset="0"/>
        </a:defRPr>
      </a:lvl4pPr>
      <a:lvl5pPr algn="l" rtl="1" eaLnBrk="0" fontAlgn="base" hangingPunct="0">
        <a:spcBef>
          <a:spcPct val="0"/>
        </a:spcBef>
        <a:spcAft>
          <a:spcPct val="0"/>
        </a:spcAft>
        <a:defRPr sz="3600">
          <a:solidFill>
            <a:schemeClr val="tx2"/>
          </a:solidFill>
          <a:latin typeface="Arial" pitchFamily="34" charset="0"/>
          <a:cs typeface="Arial" pitchFamily="34" charset="0"/>
        </a:defRPr>
      </a:lvl5pPr>
      <a:lvl6pPr marL="457200" algn="l" rtl="1" fontAlgn="base">
        <a:spcBef>
          <a:spcPct val="0"/>
        </a:spcBef>
        <a:spcAft>
          <a:spcPct val="0"/>
        </a:spcAft>
        <a:defRPr sz="3600">
          <a:solidFill>
            <a:schemeClr val="tx2"/>
          </a:solidFill>
          <a:latin typeface="Arial" pitchFamily="34" charset="0"/>
          <a:cs typeface="Arial" pitchFamily="34" charset="0"/>
        </a:defRPr>
      </a:lvl6pPr>
      <a:lvl7pPr marL="914400" algn="l" rtl="1" fontAlgn="base">
        <a:spcBef>
          <a:spcPct val="0"/>
        </a:spcBef>
        <a:spcAft>
          <a:spcPct val="0"/>
        </a:spcAft>
        <a:defRPr sz="3600">
          <a:solidFill>
            <a:schemeClr val="tx2"/>
          </a:solidFill>
          <a:latin typeface="Arial" pitchFamily="34" charset="0"/>
          <a:cs typeface="Arial" pitchFamily="34" charset="0"/>
        </a:defRPr>
      </a:lvl7pPr>
      <a:lvl8pPr marL="1371600" algn="l" rtl="1" fontAlgn="base">
        <a:spcBef>
          <a:spcPct val="0"/>
        </a:spcBef>
        <a:spcAft>
          <a:spcPct val="0"/>
        </a:spcAft>
        <a:defRPr sz="3600">
          <a:solidFill>
            <a:schemeClr val="tx2"/>
          </a:solidFill>
          <a:latin typeface="Arial" pitchFamily="34" charset="0"/>
          <a:cs typeface="Arial" pitchFamily="34" charset="0"/>
        </a:defRPr>
      </a:lvl8pPr>
      <a:lvl9pPr marL="1828800" algn="l" rtl="1" fontAlgn="base">
        <a:spcBef>
          <a:spcPct val="0"/>
        </a:spcBef>
        <a:spcAft>
          <a:spcPct val="0"/>
        </a:spcAft>
        <a:defRPr sz="36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r" rtl="1"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r" rtl="1"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r" rtl="1"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عنصر نائب للمحتوى 2"/>
          <p:cNvSpPr>
            <a:spLocks noGrp="1"/>
          </p:cNvSpPr>
          <p:nvPr>
            <p:ph idx="1"/>
          </p:nvPr>
        </p:nvSpPr>
        <p:spPr>
          <a:xfrm>
            <a:off x="395288" y="1557338"/>
            <a:ext cx="8208962" cy="5040312"/>
          </a:xfrm>
        </p:spPr>
        <p:txBody>
          <a:bodyPr/>
          <a:lstStyle/>
          <a:p>
            <a:endParaRPr lang="ar-SA" smtClean="0"/>
          </a:p>
        </p:txBody>
      </p:sp>
      <p:sp>
        <p:nvSpPr>
          <p:cNvPr id="4" name="عنوان 1"/>
          <p:cNvSpPr txBox="1">
            <a:spLocks/>
          </p:cNvSpPr>
          <p:nvPr/>
        </p:nvSpPr>
        <p:spPr bwMode="auto">
          <a:xfrm>
            <a:off x="539750" y="404813"/>
            <a:ext cx="8229600" cy="936625"/>
          </a:xfrm>
          <a:prstGeom prst="rect">
            <a:avLst/>
          </a:prstGeom>
          <a:noFill/>
          <a:ln w="9525">
            <a:noFill/>
            <a:miter lim="800000"/>
            <a:headEnd/>
            <a:tailEnd/>
          </a:ln>
        </p:spPr>
        <p:txBody>
          <a:bodyPr anchor="b"/>
          <a:lstStyle/>
          <a:p>
            <a:pPr algn="ctr" eaLnBrk="0" hangingPunct="0">
              <a:defRPr/>
            </a:pPr>
            <a:r>
              <a:rPr lang="ar-SA" sz="3600" b="1" i="1" kern="0" dirty="0">
                <a:solidFill>
                  <a:schemeClr val="tx2"/>
                </a:solidFill>
                <a:latin typeface="+mj-lt"/>
                <a:ea typeface="+mj-ea"/>
                <a:cs typeface="+mj-cs"/>
              </a:rPr>
              <a:t>الوعي المعلوماتي</a:t>
            </a:r>
            <a:endParaRPr lang="ar-SA" sz="3600" b="1" i="1" kern="0" dirty="0">
              <a:solidFill>
                <a:schemeClr val="tx2"/>
              </a:solidFill>
              <a:latin typeface="+mj-lt"/>
              <a:ea typeface="+mj-ea"/>
              <a:cs typeface="+mj-cs"/>
            </a:endParaRPr>
          </a:p>
        </p:txBody>
      </p:sp>
      <p:sp>
        <p:nvSpPr>
          <p:cNvPr id="5" name="عنصر نائب للمحتوى 2"/>
          <p:cNvSpPr txBox="1">
            <a:spLocks/>
          </p:cNvSpPr>
          <p:nvPr/>
        </p:nvSpPr>
        <p:spPr bwMode="auto">
          <a:xfrm>
            <a:off x="323850" y="1557338"/>
            <a:ext cx="8424863" cy="5300662"/>
          </a:xfrm>
          <a:prstGeom prst="rect">
            <a:avLst/>
          </a:prstGeom>
          <a:noFill/>
          <a:ln w="9525">
            <a:noFill/>
            <a:miter lim="800000"/>
            <a:headEnd/>
            <a:tailEnd/>
          </a:ln>
        </p:spPr>
        <p:txBody>
          <a:bodyPr>
            <a:normAutofit/>
          </a:bodyPr>
          <a:lstStyle/>
          <a:p>
            <a:pPr marL="342900" indent="-342900" algn="ctr" eaLnBrk="0" hangingPunct="0">
              <a:spcBef>
                <a:spcPct val="20000"/>
              </a:spcBef>
              <a:buClr>
                <a:schemeClr val="tx2"/>
              </a:buClr>
              <a:buSzPct val="70000"/>
              <a:defRPr/>
            </a:pPr>
            <a:r>
              <a:rPr lang="ar-SA" sz="3600" b="1" i="1" kern="0" dirty="0">
                <a:latin typeface="+mn-lt"/>
                <a:cs typeface="+mn-cs"/>
              </a:rPr>
              <a:t>عنوان </a:t>
            </a:r>
            <a:r>
              <a:rPr lang="ar-SA" sz="3600" b="1" i="1" kern="0" dirty="0" err="1">
                <a:latin typeface="+mn-lt"/>
                <a:cs typeface="+mn-cs"/>
              </a:rPr>
              <a:t>المحاضرة:</a:t>
            </a:r>
            <a:endParaRPr lang="ar-SA" sz="3600" b="1" i="1" kern="0" dirty="0">
              <a:latin typeface="+mn-lt"/>
              <a:cs typeface="+mn-cs"/>
            </a:endParaRPr>
          </a:p>
          <a:p>
            <a:pPr marL="342900" indent="-342900" algn="ctr" eaLnBrk="0" hangingPunct="0">
              <a:spcBef>
                <a:spcPct val="20000"/>
              </a:spcBef>
              <a:buClr>
                <a:schemeClr val="tx2"/>
              </a:buClr>
              <a:buSzPct val="70000"/>
              <a:defRPr/>
            </a:pPr>
            <a:endParaRPr lang="ar-SA" sz="3600" b="1" i="1" kern="0" dirty="0">
              <a:latin typeface="+mn-lt"/>
              <a:cs typeface="+mn-cs"/>
            </a:endParaRPr>
          </a:p>
          <a:p>
            <a:pPr marL="342900" indent="-342900" algn="ctr" eaLnBrk="0" hangingPunct="0">
              <a:spcBef>
                <a:spcPct val="20000"/>
              </a:spcBef>
              <a:buClr>
                <a:schemeClr val="tx2"/>
              </a:buClr>
              <a:buSzPct val="70000"/>
              <a:buFont typeface="Wingdings" pitchFamily="2" charset="2"/>
              <a:buChar char="¡"/>
              <a:defRPr/>
            </a:pPr>
            <a:r>
              <a:rPr lang="ar-SA" sz="2900" b="1" i="1" kern="0" dirty="0">
                <a:latin typeface="+mn-lt"/>
                <a:cs typeface="+mn-cs"/>
              </a:rPr>
              <a:t>المعلومات.....ماهيتها......ومصادرها</a:t>
            </a:r>
          </a:p>
          <a:p>
            <a:pPr marL="342900" indent="-342900" algn="ctr" eaLnBrk="0" hangingPunct="0">
              <a:spcBef>
                <a:spcPct val="20000"/>
              </a:spcBef>
              <a:buClr>
                <a:schemeClr val="tx2"/>
              </a:buClr>
              <a:buSzPct val="70000"/>
              <a:buFont typeface="Wingdings" pitchFamily="2" charset="2"/>
              <a:buChar char="¡"/>
              <a:defRPr/>
            </a:pPr>
            <a:r>
              <a:rPr lang="ar-SA" sz="2900" b="1" i="1" kern="0" dirty="0" err="1">
                <a:latin typeface="+mn-lt"/>
                <a:cs typeface="+mn-cs"/>
              </a:rPr>
              <a:t>المستوى </a:t>
            </a:r>
            <a:r>
              <a:rPr lang="ar-SA" sz="2900" b="1" i="1" kern="0" dirty="0">
                <a:latin typeface="+mn-lt"/>
                <a:cs typeface="+mn-cs"/>
              </a:rPr>
              <a:t>:الرابع</a:t>
            </a:r>
          </a:p>
          <a:p>
            <a:pPr marL="342900" indent="-342900" algn="ctr" eaLnBrk="0" hangingPunct="0">
              <a:spcBef>
                <a:spcPct val="20000"/>
              </a:spcBef>
              <a:buClr>
                <a:schemeClr val="tx2"/>
              </a:buClr>
              <a:buSzPct val="70000"/>
              <a:buFont typeface="Wingdings" pitchFamily="2" charset="2"/>
              <a:buChar char="¡"/>
              <a:defRPr/>
            </a:pPr>
            <a:r>
              <a:rPr lang="ar-SA" sz="2900" b="1" i="1" kern="0" dirty="0">
                <a:latin typeface="+mn-lt"/>
                <a:cs typeface="+mn-cs"/>
              </a:rPr>
              <a:t>قسم المكتبات والمعلومات</a:t>
            </a:r>
          </a:p>
          <a:p>
            <a:pPr marL="342900" indent="-342900" algn="ctr" eaLnBrk="0" hangingPunct="0">
              <a:spcBef>
                <a:spcPct val="20000"/>
              </a:spcBef>
              <a:buClr>
                <a:schemeClr val="tx2"/>
              </a:buClr>
              <a:buSzPct val="70000"/>
              <a:buFont typeface="Wingdings" pitchFamily="2" charset="2"/>
              <a:buChar char="¡"/>
              <a:defRPr/>
            </a:pPr>
            <a:r>
              <a:rPr lang="ar-SA" sz="3600" b="1" i="1" kern="0" dirty="0" err="1">
                <a:latin typeface="+mn-lt"/>
                <a:cs typeface="+mn-cs"/>
              </a:rPr>
              <a:t>إعداد :</a:t>
            </a:r>
            <a:endParaRPr lang="ar-SA" sz="3600" b="1" i="1" kern="0" dirty="0">
              <a:latin typeface="+mn-lt"/>
              <a:cs typeface="+mn-cs"/>
            </a:endParaRPr>
          </a:p>
          <a:p>
            <a:pPr marL="342900" indent="-342900" algn="ctr" eaLnBrk="0" hangingPunct="0">
              <a:spcBef>
                <a:spcPct val="20000"/>
              </a:spcBef>
              <a:buClr>
                <a:schemeClr val="tx2"/>
              </a:buClr>
              <a:buSzPct val="70000"/>
              <a:buFont typeface="Wingdings" pitchFamily="2" charset="2"/>
              <a:buChar char="¡"/>
              <a:defRPr/>
            </a:pPr>
            <a:r>
              <a:rPr lang="ar-SA" sz="3600" b="1" i="1" kern="0" dirty="0" err="1">
                <a:latin typeface="+mn-lt"/>
                <a:cs typeface="+mn-cs"/>
              </a:rPr>
              <a:t>ع.</a:t>
            </a:r>
            <a:r>
              <a:rPr lang="ar-SA" sz="3600" b="1" i="1" kern="0" dirty="0">
                <a:latin typeface="+mn-lt"/>
                <a:cs typeface="+mn-cs"/>
              </a:rPr>
              <a:t> جوزاء </a:t>
            </a:r>
            <a:r>
              <a:rPr lang="ar-SA" sz="3600" b="1" i="1" kern="0" dirty="0" err="1">
                <a:latin typeface="+mn-lt"/>
                <a:cs typeface="+mn-cs"/>
              </a:rPr>
              <a:t>المطيري</a:t>
            </a:r>
            <a:endParaRPr lang="ar-SA" sz="3600" b="1" i="1" kern="0" dirty="0">
              <a:latin typeface="+mn-lt"/>
              <a:cs typeface="+mn-cs"/>
            </a:endParaRPr>
          </a:p>
          <a:p>
            <a:pPr marL="342900" indent="-342900" algn="ctr" eaLnBrk="0" hangingPunct="0">
              <a:spcBef>
                <a:spcPct val="20000"/>
              </a:spcBef>
              <a:buClr>
                <a:schemeClr val="tx2"/>
              </a:buClr>
              <a:buSzPct val="70000"/>
              <a:buFont typeface="Wingdings" pitchFamily="2" charset="2"/>
              <a:buChar char="¡"/>
              <a:defRPr/>
            </a:pPr>
            <a:endParaRPr lang="ar-SA" sz="3600" b="1" i="1" kern="0" dirty="0">
              <a:latin typeface="+mn-lt"/>
              <a:cs typeface="+mn-cs"/>
            </a:endParaRPr>
          </a:p>
          <a:p>
            <a:pPr marL="342900" indent="-342900" algn="ctr" eaLnBrk="0" hangingPunct="0">
              <a:spcBef>
                <a:spcPct val="20000"/>
              </a:spcBef>
              <a:buClr>
                <a:schemeClr val="tx2"/>
              </a:buClr>
              <a:buSzPct val="70000"/>
              <a:buFont typeface="Wingdings" pitchFamily="2" charset="2"/>
              <a:buChar char="¡"/>
              <a:defRPr/>
            </a:pPr>
            <a:endParaRPr lang="ar-SA" sz="3600" b="1" i="1" kern="0" dirty="0">
              <a:latin typeface="+mn-lt"/>
              <a:cs typeface="+mn-cs"/>
            </a:endParaRPr>
          </a:p>
          <a:p>
            <a:pPr marL="342900" indent="-342900" algn="ctr" eaLnBrk="0" hangingPunct="0">
              <a:spcBef>
                <a:spcPct val="20000"/>
              </a:spcBef>
              <a:buClr>
                <a:schemeClr val="tx2"/>
              </a:buClr>
              <a:buSzPct val="70000"/>
              <a:buFont typeface="Wingdings" pitchFamily="2" charset="2"/>
              <a:buChar char="¡"/>
              <a:defRPr/>
            </a:pPr>
            <a:endParaRPr lang="ar-SA" sz="3600" b="1" i="1" kern="0" dirty="0">
              <a:latin typeface="+mn-lt"/>
              <a:cs typeface="+mn-cs"/>
            </a:endParaRPr>
          </a:p>
        </p:txBody>
      </p:sp>
      <p:pic>
        <p:nvPicPr>
          <p:cNvPr id="3077" name="Picture 5" descr="etar-3al_01"/>
          <p:cNvPicPr>
            <a:picLocks noChangeAspect="1" noChangeArrowheads="1"/>
          </p:cNvPicPr>
          <p:nvPr/>
        </p:nvPicPr>
        <p:blipFill>
          <a:blip r:embed="rId2"/>
          <a:srcRect/>
          <a:stretch>
            <a:fillRect/>
          </a:stretch>
        </p:blipFill>
        <p:spPr bwMode="auto">
          <a:xfrm>
            <a:off x="395288" y="5589588"/>
            <a:ext cx="8215312" cy="1008062"/>
          </a:xfrm>
          <a:prstGeom prst="rect">
            <a:avLst/>
          </a:prstGeom>
          <a:noFill/>
          <a:ln w="9525">
            <a:noFill/>
            <a:miter lim="800000"/>
            <a:headEnd/>
            <a:tailEnd/>
          </a:ln>
        </p:spPr>
      </p:pic>
      <p:pic>
        <p:nvPicPr>
          <p:cNvPr id="7" name="Picture 7" descr="Bookstk2"/>
          <p:cNvPicPr>
            <a:picLocks noChangeAspect="1" noChangeArrowheads="1"/>
          </p:cNvPicPr>
          <p:nvPr/>
        </p:nvPicPr>
        <p:blipFill>
          <a:blip r:embed="rId3"/>
          <a:srcRect/>
          <a:stretch>
            <a:fillRect/>
          </a:stretch>
        </p:blipFill>
        <p:spPr bwMode="auto">
          <a:xfrm>
            <a:off x="6516688" y="260350"/>
            <a:ext cx="3000375" cy="1501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12" dur="50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50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14" dur="500"/>
                                        <p:tgtEl>
                                          <p:spTgt spid="5">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19" dur="50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50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1" dur="500"/>
                                        <p:tgtEl>
                                          <p:spTgt spid="5">
                                            <p:txEl>
                                              <p:pRg st="2" end="2"/>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6" dur="50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50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28" dur="500"/>
                                        <p:tgtEl>
                                          <p:spTgt spid="5">
                                            <p:txEl>
                                              <p:pRg st="3" end="3"/>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grpId="0" nodeType="clickEffect">
                                  <p:stCondLst>
                                    <p:cond delay="0"/>
                                  </p:stCondLst>
                                  <p:iterate type="lt">
                                    <p:tmPct val="50000"/>
                                  </p:iterate>
                                  <p:childTnLst>
                                    <p:set>
                                      <p:cBhvr>
                                        <p:cTn id="32"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3" dur="50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50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5" dur="500"/>
                                        <p:tgtEl>
                                          <p:spTgt spid="5">
                                            <p:txEl>
                                              <p:pRg st="4" end="4"/>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0" dur="50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50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2" dur="500"/>
                                        <p:tgtEl>
                                          <p:spTgt spid="5">
                                            <p:txEl>
                                              <p:pRg st="5" end="5"/>
                                            </p:txEl>
                                          </p:spTgt>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grpId="0" nodeType="clickEffect">
                                  <p:stCondLst>
                                    <p:cond delay="0"/>
                                  </p:stCondLst>
                                  <p:iterate type="lt">
                                    <p:tmPct val="50000"/>
                                  </p:iterate>
                                  <p:childTnLst>
                                    <p:set>
                                      <p:cBhvr>
                                        <p:cTn id="46" dur="1" fill="hold">
                                          <p:stCondLst>
                                            <p:cond delay="0"/>
                                          </p:stCondLst>
                                        </p:cTn>
                                        <p:tgtEl>
                                          <p:spTgt spid="5">
                                            <p:txEl>
                                              <p:pRg st="6" end="6"/>
                                            </p:txEl>
                                          </p:spTgt>
                                        </p:tgtEl>
                                        <p:attrNameLst>
                                          <p:attrName>style.visibility</p:attrName>
                                        </p:attrNameLst>
                                      </p:cBhvr>
                                      <p:to>
                                        <p:strVal val="visible"/>
                                      </p:to>
                                    </p:set>
                                    <p:anim calcmode="discrete" valueType="clr">
                                      <p:cBhvr override="childStyle">
                                        <p:cTn id="47" dur="500"/>
                                        <p:tgtEl>
                                          <p:spTgt spid="5">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500"/>
                                        <p:tgtEl>
                                          <p:spTgt spid="5">
                                            <p:txEl>
                                              <p:pRg st="6" end="6"/>
                                            </p:txEl>
                                          </p:spTgt>
                                        </p:tgtEl>
                                        <p:attrNameLst>
                                          <p:attrName>fillcolor</p:attrName>
                                        </p:attrNameLst>
                                      </p:cBhvr>
                                      <p:tavLst>
                                        <p:tav tm="0">
                                          <p:val>
                                            <p:clrVal>
                                              <a:schemeClr val="accent2"/>
                                            </p:clrVal>
                                          </p:val>
                                        </p:tav>
                                        <p:tav tm="50000">
                                          <p:val>
                                            <p:clrVal>
                                              <a:schemeClr val="hlink"/>
                                            </p:clrVal>
                                          </p:val>
                                        </p:tav>
                                      </p:tavLst>
                                    </p:anim>
                                    <p:set>
                                      <p:cBhvr>
                                        <p:cTn id="49" dur="500"/>
                                        <p:tgtEl>
                                          <p:spTgt spid="5">
                                            <p:txEl>
                                              <p:pRg st="6" end="6"/>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ar-EG" smtClean="0"/>
              <a:t>المعلومات ..ماهيتها ....مصادرها </a:t>
            </a:r>
            <a:endParaRPr lang="en-US" smtClean="0"/>
          </a:p>
        </p:txBody>
      </p:sp>
      <p:sp>
        <p:nvSpPr>
          <p:cNvPr id="4099" name="Rectangle 3"/>
          <p:cNvSpPr>
            <a:spLocks noGrp="1" noChangeArrowheads="1"/>
          </p:cNvSpPr>
          <p:nvPr>
            <p:ph type="body" idx="1"/>
          </p:nvPr>
        </p:nvSpPr>
        <p:spPr>
          <a:xfrm>
            <a:off x="500063" y="1827213"/>
            <a:ext cx="8255000" cy="5030787"/>
          </a:xfrm>
        </p:spPr>
        <p:txBody>
          <a:bodyPr/>
          <a:lstStyle/>
          <a:p>
            <a:pPr eaLnBrk="1" hangingPunct="1">
              <a:buFont typeface="Wingdings" pitchFamily="2" charset="2"/>
              <a:buNone/>
            </a:pPr>
            <a:r>
              <a:rPr lang="ar-EG" b="1" smtClean="0">
                <a:solidFill>
                  <a:schemeClr val="tx2"/>
                </a:solidFill>
              </a:rPr>
              <a:t>أهداف الفصل : </a:t>
            </a:r>
          </a:p>
          <a:p>
            <a:pPr eaLnBrk="1" hangingPunct="1">
              <a:buFont typeface="Wingdings" pitchFamily="2" charset="2"/>
              <a:buNone/>
            </a:pPr>
            <a:r>
              <a:rPr lang="ar-EG" b="1" smtClean="0">
                <a:solidFill>
                  <a:schemeClr val="tx2"/>
                </a:solidFill>
              </a:rPr>
              <a:t>يهدف هذا الفصل التقديمي إلى التعريف المختصر بالمعلومات والمفاهيم ذات العلاقة مثل البيانات والمعرفة وتناول ماهية مصادر المعلومات وعند الإنتهاء من هذا الفصل يتوقع أن يتعرف الطالب على الآتي :-</a:t>
            </a:r>
          </a:p>
          <a:p>
            <a:pPr eaLnBrk="1" hangingPunct="1">
              <a:buFont typeface="Wingdings" pitchFamily="2" charset="2"/>
              <a:buNone/>
            </a:pPr>
            <a:r>
              <a:rPr lang="ar-EG" b="1" smtClean="0">
                <a:solidFill>
                  <a:schemeClr val="tx2"/>
                </a:solidFill>
              </a:rPr>
              <a:t>1- المقصود بمفهوم المعلومات بشكل عام .</a:t>
            </a:r>
          </a:p>
          <a:p>
            <a:pPr eaLnBrk="1" hangingPunct="1">
              <a:buFont typeface="Wingdings" pitchFamily="2" charset="2"/>
              <a:buNone/>
            </a:pPr>
            <a:r>
              <a:rPr lang="ar-EG" b="1" smtClean="0">
                <a:solidFill>
                  <a:schemeClr val="tx2"/>
                </a:solidFill>
              </a:rPr>
              <a:t>2- التعرف على المقصود بأكثر المفاهيم ارتباطاً بالمعلومات .</a:t>
            </a:r>
          </a:p>
          <a:p>
            <a:pPr eaLnBrk="1" hangingPunct="1">
              <a:buFont typeface="Wingdings" pitchFamily="2" charset="2"/>
              <a:buNone/>
            </a:pPr>
            <a:r>
              <a:rPr lang="ar-EG" b="1" smtClean="0">
                <a:solidFill>
                  <a:schemeClr val="tx2"/>
                </a:solidFill>
              </a:rPr>
              <a:t>3- مصادر المعلومات . </a:t>
            </a:r>
          </a:p>
          <a:p>
            <a:pPr eaLnBrk="1" hangingPunct="1">
              <a:buFont typeface="Wingdings" pitchFamily="2" charset="2"/>
              <a:buNone/>
            </a:pPr>
            <a:r>
              <a:rPr lang="ar-EG" b="1" smtClean="0">
                <a:solidFill>
                  <a:schemeClr val="tx2"/>
                </a:solidFill>
              </a:rPr>
              <a:t>4- المقصود بالوعي المعلوماتي .  </a:t>
            </a:r>
            <a:endParaRPr lang="en-US" b="1" smtClean="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85813" y="301625"/>
            <a:ext cx="7897812" cy="1143000"/>
          </a:xfrm>
        </p:spPr>
        <p:txBody>
          <a:bodyPr/>
          <a:lstStyle/>
          <a:p>
            <a:pPr eaLnBrk="1" hangingPunct="1"/>
            <a:r>
              <a:rPr lang="ar-EG" smtClean="0"/>
              <a:t>المعلومات ..ماهيتها ....مصادرها </a:t>
            </a:r>
            <a:endParaRPr lang="en-US" smtClean="0"/>
          </a:p>
        </p:txBody>
      </p:sp>
      <p:sp>
        <p:nvSpPr>
          <p:cNvPr id="5123" name="Rectangle 3"/>
          <p:cNvSpPr>
            <a:spLocks noGrp="1" noChangeArrowheads="1"/>
          </p:cNvSpPr>
          <p:nvPr>
            <p:ph type="body" idx="1"/>
          </p:nvPr>
        </p:nvSpPr>
        <p:spPr>
          <a:xfrm>
            <a:off x="785813" y="1827213"/>
            <a:ext cx="7897812" cy="4745037"/>
          </a:xfrm>
        </p:spPr>
        <p:txBody>
          <a:bodyPr/>
          <a:lstStyle/>
          <a:p>
            <a:pPr eaLnBrk="1" hangingPunct="1"/>
            <a:r>
              <a:rPr lang="ar-EG" b="1" smtClean="0"/>
              <a:t>ماهية المعلومات </a:t>
            </a:r>
            <a:r>
              <a:rPr lang="ar-EG" smtClean="0"/>
              <a:t>: </a:t>
            </a:r>
          </a:p>
          <a:p>
            <a:pPr algn="just" eaLnBrk="1" hangingPunct="1">
              <a:buFont typeface="Wingdings" pitchFamily="2" charset="2"/>
              <a:buNone/>
            </a:pPr>
            <a:r>
              <a:rPr lang="ar-EG" smtClean="0"/>
              <a:t>    </a:t>
            </a:r>
            <a:r>
              <a:rPr lang="ar-EG" sz="2200" b="1" smtClean="0">
                <a:solidFill>
                  <a:srgbClr val="990000"/>
                </a:solidFill>
              </a:rPr>
              <a:t>بأنه الشئ المعلوم أو المعروف من غير تحديد هوية أو مفهوم وهو شئ غير محدد المعالم يساهم في تغيير الحالة المعرفية للأفراد في أي موضوع .  </a:t>
            </a:r>
          </a:p>
          <a:p>
            <a:pPr algn="just" eaLnBrk="1" hangingPunct="1">
              <a:buFont typeface="Wingdings" pitchFamily="2" charset="2"/>
              <a:buChar char="Ø"/>
            </a:pPr>
            <a:r>
              <a:rPr lang="ar-EG" sz="2200" smtClean="0"/>
              <a:t>  تنقل المعلومات إلينا عبر وسائل عدة وبأساليب وطرق كثيرة قد يكون بعضها  تقليدي ويخص كل الناس مثل تناقل المعلومات أو اكتسابها عن طريق المحاولة والخطأ أو الصدفة ، أوأن يكون علمياً في طبيعتة وذلك عبر أساليب </a:t>
            </a:r>
          </a:p>
          <a:p>
            <a:pPr algn="just" eaLnBrk="1" hangingPunct="1">
              <a:buFont typeface="Wingdings" pitchFamily="2" charset="2"/>
              <a:buNone/>
            </a:pPr>
            <a:r>
              <a:rPr lang="ar-EG" sz="2200" smtClean="0"/>
              <a:t>    غير تقليدية مثل إجراء التجارب والإختبارات ..الخ ، وهذه  تخص فئة متعلمة تستطيع توظيف الأدوات لاكتساب المعلومات . </a:t>
            </a:r>
          </a:p>
          <a:p>
            <a:pPr algn="just" eaLnBrk="1" hangingPunct="1">
              <a:buFont typeface="Wingdings" pitchFamily="2" charset="2"/>
              <a:buChar char="Ø"/>
            </a:pPr>
            <a:r>
              <a:rPr lang="en-US" sz="2200" b="1" smtClean="0">
                <a:solidFill>
                  <a:srgbClr val="FF0000"/>
                </a:solidFill>
              </a:rPr>
              <a:t>Data</a:t>
            </a:r>
            <a:r>
              <a:rPr lang="en-US" sz="2200" smtClean="0"/>
              <a:t>  </a:t>
            </a:r>
            <a:r>
              <a:rPr lang="ar-EG" sz="2200" smtClean="0"/>
              <a:t>البيانات هي عبار عن رموز أو إشارات أو أرقام او مانقول عنه المادة الخام ، والتي يتم معالجتها لتتحول إلى شئ مفهوم بالتحليل أو الإختبار أو المقارنة وغير ذلك . فإنها هنا تتحول إلى معلومات ؛ </a:t>
            </a:r>
            <a:r>
              <a:rPr lang="ar-EG" sz="2200" b="1" smtClean="0">
                <a:solidFill>
                  <a:srgbClr val="FF0000"/>
                </a:solidFill>
              </a:rPr>
              <a:t>فالمعلومات</a:t>
            </a:r>
            <a:r>
              <a:rPr lang="ar-EG" sz="2200" smtClean="0"/>
              <a:t> يكون لها معنى وهي نتاج لمعالجة البيانات . </a:t>
            </a:r>
          </a:p>
          <a:p>
            <a:pPr algn="just"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57250" y="301625"/>
            <a:ext cx="7826375" cy="984250"/>
          </a:xfrm>
        </p:spPr>
        <p:txBody>
          <a:bodyPr/>
          <a:lstStyle/>
          <a:p>
            <a:pPr eaLnBrk="1" hangingPunct="1"/>
            <a:r>
              <a:rPr lang="ar-EG" smtClean="0"/>
              <a:t>المعلومات ..ماهيتها ....مصادرها </a:t>
            </a:r>
            <a:endParaRPr lang="en-US" smtClean="0"/>
          </a:p>
        </p:txBody>
      </p:sp>
      <p:sp>
        <p:nvSpPr>
          <p:cNvPr id="6147" name="Rectangle 3"/>
          <p:cNvSpPr>
            <a:spLocks noGrp="1" noChangeArrowheads="1"/>
          </p:cNvSpPr>
          <p:nvPr>
            <p:ph type="body" idx="1"/>
          </p:nvPr>
        </p:nvSpPr>
        <p:spPr>
          <a:xfrm>
            <a:off x="428625" y="1571625"/>
            <a:ext cx="8358188" cy="4929188"/>
          </a:xfrm>
        </p:spPr>
        <p:txBody>
          <a:bodyPr/>
          <a:lstStyle/>
          <a:p>
            <a:pPr algn="just" eaLnBrk="1" hangingPunct="1"/>
            <a:endParaRPr lang="ar-EG" b="1" smtClean="0">
              <a:solidFill>
                <a:srgbClr val="FF0000"/>
              </a:solidFill>
            </a:endParaRPr>
          </a:p>
          <a:p>
            <a:pPr algn="just" eaLnBrk="1" hangingPunct="1"/>
            <a:r>
              <a:rPr lang="ar-EG" b="1" smtClean="0">
                <a:solidFill>
                  <a:srgbClr val="FF0000"/>
                </a:solidFill>
              </a:rPr>
              <a:t>المعرفة</a:t>
            </a:r>
            <a:r>
              <a:rPr lang="ar-EG" smtClean="0"/>
              <a:t> : </a:t>
            </a:r>
            <a:r>
              <a:rPr lang="ar-EG" sz="2200" smtClean="0"/>
              <a:t>هي رصيد من المعلومات او الخبرات أو الحقائق حول شئ محدد . </a:t>
            </a:r>
          </a:p>
          <a:p>
            <a:pPr algn="just" eaLnBrk="1" hangingPunct="1"/>
            <a:r>
              <a:rPr lang="ar-EG" sz="2200" smtClean="0"/>
              <a:t>وفي ظل ثورة المعلومات والتدفق المستمر للمعلومات بشكل كبير يصبح توفير المعلومات المناسبة والمتوفرة لإتخاذ القرارات أمراً حيوياً ومهماً للكثيرين . </a:t>
            </a:r>
          </a:p>
          <a:p>
            <a:pPr algn="just" eaLnBrk="1" hangingPunct="1">
              <a:buFont typeface="Wingdings" pitchFamily="2" charset="2"/>
              <a:buNone/>
            </a:pPr>
            <a:endParaRPr lang="ar-EG" sz="2200" smtClean="0"/>
          </a:p>
          <a:p>
            <a:pPr algn="just" eaLnBrk="1" hangingPunct="1">
              <a:buFont typeface="Wingdings" pitchFamily="2" charset="2"/>
              <a:buNone/>
            </a:pPr>
            <a:r>
              <a:rPr lang="ar-EG" sz="2200" smtClean="0"/>
              <a:t>                          المعالجة                    جمع عدد                  الذكاء أو الإستخدام </a:t>
            </a:r>
          </a:p>
        </p:txBody>
      </p:sp>
      <p:sp>
        <p:nvSpPr>
          <p:cNvPr id="6" name="Oval 5"/>
          <p:cNvSpPr/>
          <p:nvPr/>
        </p:nvSpPr>
        <p:spPr>
          <a:xfrm>
            <a:off x="7358063" y="4286250"/>
            <a:ext cx="1500187"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t>البيانات رموز وأرقام </a:t>
            </a:r>
          </a:p>
        </p:txBody>
      </p:sp>
      <p:sp>
        <p:nvSpPr>
          <p:cNvPr id="7" name="Oval 6"/>
          <p:cNvSpPr/>
          <p:nvPr/>
        </p:nvSpPr>
        <p:spPr>
          <a:xfrm>
            <a:off x="5214938" y="4286250"/>
            <a:ext cx="1357312"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t>المعلومات حقائق أخبار نتائج </a:t>
            </a:r>
          </a:p>
        </p:txBody>
      </p:sp>
      <p:sp>
        <p:nvSpPr>
          <p:cNvPr id="8" name="Oval 7"/>
          <p:cNvSpPr/>
          <p:nvPr/>
        </p:nvSpPr>
        <p:spPr>
          <a:xfrm>
            <a:off x="3143250" y="4214813"/>
            <a:ext cx="1428750" cy="1285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t>المعرفة </a:t>
            </a:r>
          </a:p>
          <a:p>
            <a:pPr algn="ctr">
              <a:defRPr/>
            </a:pPr>
            <a:r>
              <a:rPr lang="ar-EG" b="1" dirty="0"/>
              <a:t>رصيد وكم من المعلومات </a:t>
            </a:r>
          </a:p>
        </p:txBody>
      </p:sp>
      <p:sp>
        <p:nvSpPr>
          <p:cNvPr id="9" name="Oval 8"/>
          <p:cNvSpPr/>
          <p:nvPr/>
        </p:nvSpPr>
        <p:spPr>
          <a:xfrm>
            <a:off x="642938" y="4214813"/>
            <a:ext cx="1571625" cy="1428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EG" b="1" dirty="0"/>
              <a:t>قرارات ناسبة </a:t>
            </a:r>
          </a:p>
          <a:p>
            <a:pPr>
              <a:defRPr/>
            </a:pPr>
            <a:r>
              <a:rPr lang="ar-EG" b="1" dirty="0"/>
              <a:t>اختيارات واقعية </a:t>
            </a:r>
          </a:p>
        </p:txBody>
      </p:sp>
      <p:sp>
        <p:nvSpPr>
          <p:cNvPr id="12" name="Left Arrow 11"/>
          <p:cNvSpPr/>
          <p:nvPr/>
        </p:nvSpPr>
        <p:spPr>
          <a:xfrm>
            <a:off x="4643438" y="4714875"/>
            <a:ext cx="500062" cy="285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13" name="Left Arrow 12"/>
          <p:cNvSpPr/>
          <p:nvPr/>
        </p:nvSpPr>
        <p:spPr>
          <a:xfrm>
            <a:off x="6643688" y="4714875"/>
            <a:ext cx="428625" cy="214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14" name="Left Arrow 13"/>
          <p:cNvSpPr/>
          <p:nvPr/>
        </p:nvSpPr>
        <p:spPr>
          <a:xfrm>
            <a:off x="2286000" y="4643438"/>
            <a:ext cx="571500" cy="2143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14375" y="301625"/>
            <a:ext cx="7969250" cy="1143000"/>
          </a:xfrm>
        </p:spPr>
        <p:txBody>
          <a:bodyPr/>
          <a:lstStyle/>
          <a:p>
            <a:pPr eaLnBrk="1" hangingPunct="1"/>
            <a:r>
              <a:rPr lang="ar-EG" smtClean="0"/>
              <a:t>المعلومات ..ماهيتها ....مصادرها </a:t>
            </a:r>
            <a:endParaRPr lang="en-US" smtClean="0"/>
          </a:p>
        </p:txBody>
      </p:sp>
      <p:sp>
        <p:nvSpPr>
          <p:cNvPr id="7171" name="Rectangle 3"/>
          <p:cNvSpPr>
            <a:spLocks noGrp="1" noChangeArrowheads="1"/>
          </p:cNvSpPr>
          <p:nvPr>
            <p:ph type="body" idx="1"/>
          </p:nvPr>
        </p:nvSpPr>
        <p:spPr>
          <a:xfrm>
            <a:off x="428625" y="1827213"/>
            <a:ext cx="8255000" cy="4816475"/>
          </a:xfrm>
        </p:spPr>
        <p:txBody>
          <a:bodyPr/>
          <a:lstStyle/>
          <a:p>
            <a:pPr eaLnBrk="1" hangingPunct="1"/>
            <a:r>
              <a:rPr lang="ar-EG" b="1" smtClean="0"/>
              <a:t>تقسيم المعلومات :-</a:t>
            </a:r>
            <a:endParaRPr lang="ar-SA" smtClean="0"/>
          </a:p>
          <a:p>
            <a:pPr eaLnBrk="1" hangingPunct="1">
              <a:buFont typeface="Wingdings" pitchFamily="2" charset="2"/>
              <a:buNone/>
            </a:pPr>
            <a:r>
              <a:rPr lang="ar-EG" smtClean="0"/>
              <a:t>    </a:t>
            </a:r>
            <a:r>
              <a:rPr lang="ar-EG" sz="2200" smtClean="0"/>
              <a:t>يمكن تقسيم المعلومات بناء على معايير كثيرة مثل الشكل تصبح هناك معلومات رقمية – وأخرى نصية – وثالثة صورية أو شكلية  . </a:t>
            </a:r>
          </a:p>
          <a:p>
            <a:pPr eaLnBrk="1" hangingPunct="1">
              <a:buFont typeface="Wingdings" pitchFamily="2" charset="2"/>
              <a:buNone/>
            </a:pPr>
            <a:r>
              <a:rPr lang="ar-EG" sz="2200" smtClean="0"/>
              <a:t>    ويمكن استخدام معيار الفائدة : فنقول </a:t>
            </a:r>
            <a:r>
              <a:rPr lang="ar-SA" sz="2200" smtClean="0"/>
              <a:t> </a:t>
            </a:r>
            <a:r>
              <a:rPr lang="ar-EG" sz="2200" smtClean="0"/>
              <a:t>معلومات مفيدة وأخرى غير مفيدة . </a:t>
            </a:r>
          </a:p>
          <a:p>
            <a:pPr eaLnBrk="1" hangingPunct="1">
              <a:buFont typeface="Wingdings" pitchFamily="2" charset="2"/>
              <a:buNone/>
            </a:pPr>
            <a:r>
              <a:rPr lang="ar-EG" sz="2200" smtClean="0"/>
              <a:t>    كما إن الرؤية للمعلومات تختلف باختلاف مستواها وقيمتها ونوعها وكميتها تبعاً للحالة التي تتعامل وتتفاعل ضمنها . </a:t>
            </a:r>
          </a:p>
          <a:p>
            <a:pPr eaLnBrk="1" hangingPunct="1">
              <a:buFont typeface="Wingdings" pitchFamily="2" charset="2"/>
              <a:buNone/>
            </a:pPr>
            <a:r>
              <a:rPr lang="ar-EG" sz="2200" smtClean="0"/>
              <a:t>    والإنترنت هي شبكة الشبكات والأداة التي يمكن عن طريقها الوصول إلى الكثير من المعلومات ، والمهارة هي في الوصول إلى المعلومات التي نحتاجها وسط هذا الكم من المعلومات . </a:t>
            </a:r>
          </a:p>
          <a:p>
            <a:pPr eaLnBrk="1" hangingPunct="1">
              <a:buFont typeface="Wingdings" pitchFamily="2" charset="2"/>
              <a:buNone/>
            </a:pPr>
            <a:endParaRPr lang="ar-SA" sz="2200" smtClean="0"/>
          </a:p>
          <a:p>
            <a:pPr eaLnBrk="1" hangingPunct="1"/>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57250" y="357188"/>
            <a:ext cx="7754938" cy="912812"/>
          </a:xfrm>
        </p:spPr>
        <p:txBody>
          <a:bodyPr/>
          <a:lstStyle/>
          <a:p>
            <a:pPr eaLnBrk="1" hangingPunct="1"/>
            <a:r>
              <a:rPr lang="ar-EG" smtClean="0"/>
              <a:t>المعلومات ..ماهيتها ....مصادرها </a:t>
            </a:r>
            <a:endParaRPr lang="en-US" smtClean="0"/>
          </a:p>
        </p:txBody>
      </p:sp>
      <p:sp>
        <p:nvSpPr>
          <p:cNvPr id="30723" name="Rectangle 3"/>
          <p:cNvSpPr>
            <a:spLocks noGrp="1" noChangeArrowheads="1"/>
          </p:cNvSpPr>
          <p:nvPr>
            <p:ph type="body" idx="1"/>
          </p:nvPr>
        </p:nvSpPr>
        <p:spPr>
          <a:xfrm>
            <a:off x="928688" y="1571625"/>
            <a:ext cx="7897812" cy="5286375"/>
          </a:xfrm>
        </p:spPr>
        <p:txBody>
          <a:bodyPr/>
          <a:lstStyle/>
          <a:p>
            <a:pPr eaLnBrk="1" hangingPunct="1">
              <a:lnSpc>
                <a:spcPct val="90000"/>
              </a:lnSpc>
              <a:defRPr/>
            </a:pPr>
            <a:endParaRPr lang="ar-EG" sz="1050" dirty="0" smtClean="0"/>
          </a:p>
          <a:p>
            <a:pPr eaLnBrk="1" hangingPunct="1">
              <a:lnSpc>
                <a:spcPct val="90000"/>
              </a:lnSpc>
              <a:defRPr/>
            </a:pPr>
            <a:r>
              <a:rPr lang="ar-EG" b="1" dirty="0" smtClean="0">
                <a:solidFill>
                  <a:srgbClr val="FF0000"/>
                </a:solidFill>
              </a:rPr>
              <a:t>الوعي المعلوماتي </a:t>
            </a:r>
            <a:r>
              <a:rPr lang="ar-EG" dirty="0" smtClean="0"/>
              <a:t>: </a:t>
            </a:r>
            <a:r>
              <a:rPr lang="ar-EG" sz="2200" dirty="0" smtClean="0"/>
              <a:t>إننا نسمى المهارة التي يتصف بها الفرد القادر على تحديد ماذا يريد معلوماتياً وكيفية الوصول للمعلومات التي يريدها عبر الأدوات المناسبة مثل محركات البحث أو القواعد أوالفهارس أو الكشافات أو الببليوجرافيات وغيرها بالوعي المعلوماتي .  </a:t>
            </a:r>
          </a:p>
          <a:p>
            <a:pPr eaLnBrk="1" hangingPunct="1">
              <a:lnSpc>
                <a:spcPct val="90000"/>
              </a:lnSpc>
              <a:defRPr/>
            </a:pPr>
            <a:r>
              <a:rPr lang="ar-EG" sz="2200" b="1" dirty="0" smtClean="0">
                <a:solidFill>
                  <a:srgbClr val="FF0000"/>
                </a:solidFill>
              </a:rPr>
              <a:t>فالوعي المعلوماتي </a:t>
            </a:r>
            <a:r>
              <a:rPr lang="ar-EG" sz="2200" dirty="0" smtClean="0"/>
              <a:t>: هو القدرة على تحديد ماذا نريد معلوماتياً ، وكيف نصل إليه سريعاً ؟</a:t>
            </a:r>
          </a:p>
          <a:p>
            <a:pPr eaLnBrk="1" hangingPunct="1">
              <a:lnSpc>
                <a:spcPct val="90000"/>
              </a:lnSpc>
              <a:defRPr/>
            </a:pPr>
            <a:r>
              <a:rPr lang="ar-EG" sz="2200" dirty="0" smtClean="0"/>
              <a:t>إن </a:t>
            </a:r>
            <a:r>
              <a:rPr lang="ar-EG" sz="2200" b="1" dirty="0" smtClean="0">
                <a:solidFill>
                  <a:srgbClr val="FF0000"/>
                </a:solidFill>
              </a:rPr>
              <a:t>الوعي المعلوماتي </a:t>
            </a:r>
            <a:r>
              <a:rPr lang="ar-EG" sz="2200" dirty="0" smtClean="0"/>
              <a:t>يعني القدرة على تعريف رغبتنا المعلوماتية وتحديد ماذا نريد وما هي المعلومات التي نحتاجها ، وفي الجانب الآخر كيف نصل لهذه المعلومات ونحصل عليها . </a:t>
            </a:r>
          </a:p>
          <a:p>
            <a:pPr eaLnBrk="1" hangingPunct="1">
              <a:lnSpc>
                <a:spcPct val="90000"/>
              </a:lnSpc>
              <a:defRPr/>
            </a:pPr>
            <a:r>
              <a:rPr lang="ar-EG" sz="2200" b="1" dirty="0" smtClean="0">
                <a:solidFill>
                  <a:srgbClr val="FF0000"/>
                </a:solidFill>
              </a:rPr>
              <a:t>فالوعي المعلوماتي </a:t>
            </a:r>
            <a:r>
              <a:rPr lang="ar-EG" sz="2200" dirty="0" smtClean="0"/>
              <a:t>هو تحديد الإحتياجات المعلوماتية والتعرف عليها والوصول لها . وهوعكس الأمية المعلوماتية التي يعاني منها الكثيرين حيث يصعب على البعض تحديد نوع المعلومة التي يريدها ومن أين يحصل عليها ويفتقر للأدوات والمهارات اللازمة للوصول  للمعلومات عن طريقها . </a:t>
            </a:r>
            <a:endParaRPr lang="en-US" sz="22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ar-EG" smtClean="0"/>
              <a:t>المعلومات ..ماهيتها ....مصادرها </a:t>
            </a:r>
            <a:endParaRPr lang="en-US" smtClean="0"/>
          </a:p>
        </p:txBody>
      </p:sp>
      <p:sp>
        <p:nvSpPr>
          <p:cNvPr id="39939" name="Rectangle 3"/>
          <p:cNvSpPr>
            <a:spLocks noGrp="1" noChangeArrowheads="1"/>
          </p:cNvSpPr>
          <p:nvPr>
            <p:ph type="body" idx="1"/>
          </p:nvPr>
        </p:nvSpPr>
        <p:spPr>
          <a:xfrm>
            <a:off x="571500" y="1827213"/>
            <a:ext cx="8112125" cy="4673600"/>
          </a:xfrm>
        </p:spPr>
        <p:txBody>
          <a:bodyPr/>
          <a:lstStyle/>
          <a:p>
            <a:pPr indent="-358775" algn="just" eaLnBrk="1" hangingPunct="1">
              <a:defRPr/>
            </a:pPr>
            <a:r>
              <a:rPr lang="ar-EG" sz="2200" dirty="0" smtClean="0"/>
              <a:t>مصطلح الأمية المعلوماتية  يجب مكافحتها عبر الوعي المعلوماتي والتثقيف المعلوماتي الذي يساهم في الرفع من مستويات افراد المجتمع معلوماتيا ً وتعريفهم بمصادر المعلومات ومهارات البحث عنها واستخدام أدواتها وتقنياتها دون الحاجة للمساعدة في كل الأوقات . </a:t>
            </a:r>
          </a:p>
          <a:p>
            <a:pPr indent="-358775" algn="just" eaLnBrk="1" hangingPunct="1">
              <a:defRPr/>
            </a:pPr>
            <a:r>
              <a:rPr lang="ar-EG" sz="2800" b="1" dirty="0" smtClean="0">
                <a:solidFill>
                  <a:schemeClr val="tx2"/>
                </a:solidFill>
                <a:latin typeface="+mj-lt"/>
                <a:ea typeface="+mj-ea"/>
                <a:cs typeface="+mj-cs"/>
              </a:rPr>
              <a:t>مصادر المعلومات : </a:t>
            </a:r>
          </a:p>
          <a:p>
            <a:pPr indent="-358775" algn="just" eaLnBrk="1" hangingPunct="1">
              <a:buFont typeface="Wingdings" pitchFamily="2" charset="2"/>
              <a:buNone/>
              <a:defRPr/>
            </a:pPr>
            <a:r>
              <a:rPr lang="ar-EG" sz="2200" dirty="0" smtClean="0"/>
              <a:t>    </a:t>
            </a:r>
            <a:r>
              <a:rPr lang="ar-EG" sz="2200" b="1" dirty="0" smtClean="0">
                <a:solidFill>
                  <a:srgbClr val="FF0000"/>
                </a:solidFill>
              </a:rPr>
              <a:t>هو مفهوم يشير إلى المكان أو الجهة التي يستقي منها الرواد او الأفراد معلوماتهم </a:t>
            </a:r>
            <a:r>
              <a:rPr lang="ar-EG" sz="2200" dirty="0" smtClean="0"/>
              <a:t>.</a:t>
            </a:r>
          </a:p>
          <a:p>
            <a:pPr indent="-358775" algn="just" eaLnBrk="1" hangingPunct="1">
              <a:buFont typeface="Wingdings" pitchFamily="2" charset="2"/>
              <a:buNone/>
              <a:defRPr/>
            </a:pPr>
            <a:r>
              <a:rPr lang="ar-EG" sz="2200" dirty="0" smtClean="0"/>
              <a:t>    فتصبح أوعية المعلومات بكافة أنواعها وأشكالها مصادر للمعلومات ، وتصبح مواقع الإنترنت وصفحاتها مصادر للمعلومات فهي في الحقيقة أداة للوصول للمصادر التي تحتويها ، كما يصبح الأفراد الذين نحصل من خلالهم على المعلومات مصادر للمعلومات . </a:t>
            </a:r>
          </a:p>
          <a:p>
            <a:pPr indent="-358775" algn="just" eaLnBrk="1" hangingPunct="1">
              <a:defRPr/>
            </a:pPr>
            <a:endParaRPr lang="en-US" sz="2200" dirty="0" smtClean="0"/>
          </a:p>
        </p:txBody>
      </p:sp>
      <p:pic>
        <p:nvPicPr>
          <p:cNvPr id="9220" name="Picture 4" descr="17"/>
          <p:cNvPicPr>
            <a:picLocks noChangeAspect="1" noChangeArrowheads="1"/>
          </p:cNvPicPr>
          <p:nvPr/>
        </p:nvPicPr>
        <p:blipFill>
          <a:blip r:embed="rId2"/>
          <a:srcRect/>
          <a:stretch>
            <a:fillRect/>
          </a:stretch>
        </p:blipFill>
        <p:spPr bwMode="auto">
          <a:xfrm>
            <a:off x="0" y="5357813"/>
            <a:ext cx="1428750" cy="15001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additive="base">
                                        <p:cTn id="7"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9939">
                                            <p:txEl>
                                              <p:pRg st="1" end="1"/>
                                            </p:txEl>
                                          </p:spTgt>
                                        </p:tgtEl>
                                        <p:attrNameLst>
                                          <p:attrName>style.visibility</p:attrName>
                                        </p:attrNameLst>
                                      </p:cBhvr>
                                      <p:to>
                                        <p:strVal val="visible"/>
                                      </p:to>
                                    </p:set>
                                    <p:anim calcmode="lin" valueType="num">
                                      <p:cBhvr additive="base">
                                        <p:cTn id="13" dur="5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9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9939">
                                            <p:txEl>
                                              <p:pRg st="2" end="2"/>
                                            </p:txEl>
                                          </p:spTgt>
                                        </p:tgtEl>
                                        <p:attrNameLst>
                                          <p:attrName>style.visibility</p:attrName>
                                        </p:attrNameLst>
                                      </p:cBhvr>
                                      <p:to>
                                        <p:strVal val="visible"/>
                                      </p:to>
                                    </p:set>
                                    <p:anim calcmode="lin" valueType="num">
                                      <p:cBhvr additive="base">
                                        <p:cTn id="19"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9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9939">
                                            <p:txEl>
                                              <p:pRg st="3" end="3"/>
                                            </p:txEl>
                                          </p:spTgt>
                                        </p:tgtEl>
                                        <p:attrNameLst>
                                          <p:attrName>style.visibility</p:attrName>
                                        </p:attrNameLst>
                                      </p:cBhvr>
                                      <p:to>
                                        <p:strVal val="visible"/>
                                      </p:to>
                                    </p:set>
                                    <p:anim calcmode="lin" valueType="num">
                                      <p:cBhvr additive="base">
                                        <p:cTn id="25" dur="5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9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000125" y="301625"/>
            <a:ext cx="7683500" cy="1055688"/>
          </a:xfrm>
        </p:spPr>
        <p:txBody>
          <a:bodyPr/>
          <a:lstStyle/>
          <a:p>
            <a:r>
              <a:rPr lang="ar-EG" smtClean="0"/>
              <a:t>المعلومات ..ماهيتها ....مصادرها </a:t>
            </a:r>
          </a:p>
        </p:txBody>
      </p:sp>
      <p:sp>
        <p:nvSpPr>
          <p:cNvPr id="3" name="Content Placeholder 2"/>
          <p:cNvSpPr>
            <a:spLocks noGrp="1"/>
          </p:cNvSpPr>
          <p:nvPr>
            <p:ph idx="1"/>
          </p:nvPr>
        </p:nvSpPr>
        <p:spPr>
          <a:xfrm>
            <a:off x="428625" y="1643063"/>
            <a:ext cx="8255000" cy="5214937"/>
          </a:xfrm>
        </p:spPr>
        <p:txBody>
          <a:bodyPr/>
          <a:lstStyle/>
          <a:p>
            <a:pPr>
              <a:defRPr/>
            </a:pPr>
            <a:r>
              <a:rPr lang="ar-EG" sz="2400" b="1" u="sng" dirty="0" smtClean="0">
                <a:solidFill>
                  <a:schemeClr val="tx2"/>
                </a:solidFill>
                <a:latin typeface="+mj-lt"/>
                <a:ea typeface="+mj-ea"/>
                <a:cs typeface="+mj-cs"/>
              </a:rPr>
              <a:t>أنواع مصادر المعلومات </a:t>
            </a:r>
            <a:r>
              <a:rPr lang="ar-EG" sz="2400" b="1" dirty="0" smtClean="0">
                <a:solidFill>
                  <a:schemeClr val="tx2"/>
                </a:solidFill>
                <a:latin typeface="+mj-lt"/>
                <a:ea typeface="+mj-ea"/>
                <a:cs typeface="+mj-cs"/>
              </a:rPr>
              <a:t>:</a:t>
            </a:r>
          </a:p>
          <a:p>
            <a:pPr algn="just">
              <a:buFont typeface="Wingdings" pitchFamily="2" charset="2"/>
              <a:buNone/>
              <a:defRPr/>
            </a:pPr>
            <a:r>
              <a:rPr lang="ar-EG" sz="2400" b="1" dirty="0" smtClean="0">
                <a:solidFill>
                  <a:schemeClr val="tx2"/>
                </a:solidFill>
                <a:latin typeface="+mj-lt"/>
                <a:ea typeface="+mj-ea"/>
                <a:cs typeface="+mj-cs"/>
              </a:rPr>
              <a:t>    </a:t>
            </a:r>
            <a:r>
              <a:rPr lang="ar-EG" sz="2400" dirty="0" smtClean="0">
                <a:solidFill>
                  <a:schemeClr val="tx2"/>
                </a:solidFill>
                <a:latin typeface="+mj-lt"/>
                <a:ea typeface="+mj-ea"/>
                <a:cs typeface="+mj-cs"/>
              </a:rPr>
              <a:t>تزخر مرافق المعلومات المتعددة مثل المكتبات ومراكز المعلومات أو أي تسمية لهذه المرافق بأنواع مختلفة من مصادر المعلومات كالكتب والدوريات والتقارير والأدلة والرسائل الجامعية والموسوعات والقواميس ...وغيرها من المصادر التي يكون لكل نوع منها خصائصه التي تميزه عن غيره من المصادر ويكون أكثر فائدة في حالات محددة . فالقواميس مثلاً أنسب المصادر للتعرف على معاني المصطلحات وهجائيتها وطرق نطقها ولذلك يتجه لها الباحث عند البحث عن مثل هذه النوعية من المعلومات .  </a:t>
            </a:r>
          </a:p>
          <a:p>
            <a:pPr algn="just">
              <a:buFont typeface="Wingdings" pitchFamily="2" charset="2"/>
              <a:buNone/>
              <a:defRPr/>
            </a:pPr>
            <a:r>
              <a:rPr lang="ar-EG" sz="2400" dirty="0" smtClean="0">
                <a:solidFill>
                  <a:schemeClr val="tx2"/>
                </a:solidFill>
                <a:latin typeface="+mj-lt"/>
                <a:ea typeface="+mj-ea"/>
                <a:cs typeface="+mj-cs"/>
              </a:rPr>
              <a:t>   </a:t>
            </a:r>
            <a:r>
              <a:rPr lang="ar-EG" sz="2400" b="1" u="sng" dirty="0" smtClean="0">
                <a:solidFill>
                  <a:schemeClr val="tx2"/>
                </a:solidFill>
                <a:latin typeface="+mj-lt"/>
                <a:ea typeface="+mj-ea"/>
                <a:cs typeface="+mj-cs"/>
              </a:rPr>
              <a:t>ونوفر تعريفات سريعة لبعض أنواع مصادر المعلومات : </a:t>
            </a:r>
          </a:p>
          <a:p>
            <a:pPr algn="just">
              <a:buFont typeface="Wingdings" pitchFamily="2" charset="2"/>
              <a:buNone/>
              <a:defRPr/>
            </a:pPr>
            <a:r>
              <a:rPr lang="ar-EG" sz="2400" b="1" dirty="0" smtClean="0">
                <a:solidFill>
                  <a:schemeClr val="tx2"/>
                </a:solidFill>
                <a:latin typeface="+mj-lt"/>
                <a:ea typeface="+mj-ea"/>
                <a:cs typeface="+mj-cs"/>
              </a:rPr>
              <a:t>  الكتاب : </a:t>
            </a:r>
            <a:r>
              <a:rPr lang="ar-EG" sz="2300" dirty="0" smtClean="0">
                <a:solidFill>
                  <a:schemeClr val="tx2"/>
                </a:solidFill>
                <a:latin typeface="+mj-lt"/>
                <a:ea typeface="+mj-ea"/>
                <a:cs typeface="+mj-cs"/>
              </a:rPr>
              <a:t>هو مطبوع يتجاوز عدد صفحاته 49 صفحة ، وتختلف الكتب في أنواعها فمنها الكتاب التقديمي الذي يعرض الأسس والمبادئ الخاصة بالموضوع ، والكتاب الدراسي ، الكتاب التثقيفي ، والكتاب الترويحي ، والكتاب المرجعي ، والكتاب الرسمي . </a:t>
            </a:r>
          </a:p>
          <a:p>
            <a:pPr algn="just">
              <a:buFont typeface="Wingdings" pitchFamily="2" charset="2"/>
              <a:buNone/>
              <a:defRPr/>
            </a:pPr>
            <a:endParaRPr lang="ar-EG" sz="2400" dirty="0" smtClean="0">
              <a:solidFill>
                <a:schemeClr val="tx2"/>
              </a:solidFill>
              <a:latin typeface="+mj-lt"/>
              <a:ea typeface="+mj-ea"/>
              <a:cs typeface="+mj-cs"/>
            </a:endParaRPr>
          </a:p>
          <a:p>
            <a:pPr algn="just">
              <a:buFont typeface="Wingdings" pitchFamily="2" charset="2"/>
              <a:buNone/>
              <a:defRPr/>
            </a:pPr>
            <a:r>
              <a:rPr lang="ar-EG" sz="2400" dirty="0" smtClean="0">
                <a:solidFill>
                  <a:schemeClr val="tx2"/>
                </a:solidFill>
                <a:latin typeface="+mj-lt"/>
                <a:ea typeface="+mj-ea"/>
                <a:cs typeface="+mj-cs"/>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370013" y="301625"/>
            <a:ext cx="7313612" cy="912813"/>
          </a:xfrm>
        </p:spPr>
        <p:txBody>
          <a:bodyPr/>
          <a:lstStyle/>
          <a:p>
            <a:r>
              <a:rPr lang="ar-EG" smtClean="0"/>
              <a:t>المعلومات ..ماهيتها ....مصادرها </a:t>
            </a:r>
          </a:p>
        </p:txBody>
      </p:sp>
      <p:sp>
        <p:nvSpPr>
          <p:cNvPr id="3" name="Content Placeholder 2"/>
          <p:cNvSpPr>
            <a:spLocks noGrp="1"/>
          </p:cNvSpPr>
          <p:nvPr>
            <p:ph idx="1"/>
          </p:nvPr>
        </p:nvSpPr>
        <p:spPr>
          <a:xfrm>
            <a:off x="285750" y="1643063"/>
            <a:ext cx="8397875" cy="5072062"/>
          </a:xfrm>
        </p:spPr>
        <p:txBody>
          <a:bodyPr/>
          <a:lstStyle/>
          <a:p>
            <a:pPr>
              <a:buFont typeface="Wingdings" pitchFamily="2" charset="2"/>
              <a:buChar char="Ø"/>
              <a:defRPr/>
            </a:pPr>
            <a:r>
              <a:rPr lang="ar-EG" sz="2400" b="1" dirty="0" smtClean="0">
                <a:solidFill>
                  <a:schemeClr val="tx2"/>
                </a:solidFill>
                <a:latin typeface="+mj-lt"/>
                <a:ea typeface="+mj-ea"/>
                <a:cs typeface="+mj-cs"/>
              </a:rPr>
              <a:t>الدوريـة : </a:t>
            </a:r>
            <a:r>
              <a:rPr lang="ar-EG" sz="2400" dirty="0" smtClean="0">
                <a:solidFill>
                  <a:schemeClr val="tx2"/>
                </a:solidFill>
                <a:latin typeface="+mj-lt"/>
                <a:ea typeface="+mj-ea"/>
                <a:cs typeface="+mj-cs"/>
              </a:rPr>
              <a:t>مطبوع دوري يصدر بصفة منتظمة او غير منتظمة ، بتضافر جهود تحريرية ، ولها عنوان واحد ولها رقم مسلسل وليس لها وقت محدد .</a:t>
            </a:r>
          </a:p>
          <a:p>
            <a:pPr>
              <a:buFont typeface="Wingdings" pitchFamily="2" charset="2"/>
              <a:buNone/>
              <a:defRPr/>
            </a:pPr>
            <a:r>
              <a:rPr lang="ar-EG" sz="2400" dirty="0" smtClean="0">
                <a:solidFill>
                  <a:schemeClr val="tx2"/>
                </a:solidFill>
                <a:latin typeface="+mj-lt"/>
                <a:ea typeface="+mj-ea"/>
                <a:cs typeface="+mj-cs"/>
              </a:rPr>
              <a:t>    وللدوريات أنواع مختلفة مثل العامة ، والمتخصصة ، والتجارية والعلمية ودوريات الهيئات والمؤسسات . وما يميز الدورية هو تتابع الصدور ، ولذلك تعد من أفضل المصادر المتابعة لأحدث الدراسات والأبحاث والمقالات والمراجعات والتقارير . </a:t>
            </a:r>
          </a:p>
          <a:p>
            <a:pPr>
              <a:buFont typeface="Wingdings" pitchFamily="2" charset="2"/>
              <a:buNone/>
              <a:defRPr/>
            </a:pPr>
            <a:endParaRPr lang="ar-EG" sz="1100" b="1" dirty="0" smtClean="0">
              <a:solidFill>
                <a:schemeClr val="tx2"/>
              </a:solidFill>
              <a:latin typeface="+mj-lt"/>
              <a:ea typeface="+mj-ea"/>
              <a:cs typeface="+mj-cs"/>
            </a:endParaRPr>
          </a:p>
          <a:p>
            <a:pPr>
              <a:buFont typeface="Wingdings" pitchFamily="2" charset="2"/>
              <a:buChar char="Ø"/>
              <a:defRPr/>
            </a:pPr>
            <a:r>
              <a:rPr lang="ar-EG" sz="2400" b="1" dirty="0" smtClean="0">
                <a:solidFill>
                  <a:schemeClr val="tx2"/>
                </a:solidFill>
                <a:latin typeface="+mj-lt"/>
                <a:ea typeface="+mj-ea"/>
                <a:cs typeface="+mj-cs"/>
              </a:rPr>
              <a:t>الأطروحة / الرسائل الأكاديمية :  </a:t>
            </a:r>
            <a:r>
              <a:rPr lang="ar-EG" sz="2400" dirty="0" smtClean="0">
                <a:solidFill>
                  <a:schemeClr val="tx2"/>
                </a:solidFill>
                <a:latin typeface="+mj-lt"/>
                <a:ea typeface="+mj-ea"/>
                <a:cs typeface="+mj-cs"/>
              </a:rPr>
              <a:t>هي دراسة علمية منهجية التي يقدمها الباحث أو الطالب لنيل درجة علمية . </a:t>
            </a:r>
          </a:p>
          <a:p>
            <a:pPr>
              <a:buFont typeface="Wingdings" pitchFamily="2" charset="2"/>
              <a:buChar char="Ø"/>
              <a:defRPr/>
            </a:pPr>
            <a:r>
              <a:rPr lang="ar-EG" sz="2400" b="1" dirty="0" smtClean="0">
                <a:solidFill>
                  <a:schemeClr val="tx2"/>
                </a:solidFill>
                <a:latin typeface="+mj-lt"/>
                <a:ea typeface="+mj-ea"/>
                <a:cs typeface="+mj-cs"/>
              </a:rPr>
              <a:t>الكشافات والمستخلصات : </a:t>
            </a:r>
            <a:r>
              <a:rPr lang="ar-EG" sz="2400" dirty="0" smtClean="0">
                <a:solidFill>
                  <a:schemeClr val="tx2"/>
                </a:solidFill>
                <a:latin typeface="+mj-lt"/>
                <a:ea typeface="+mj-ea"/>
                <a:cs typeface="+mj-cs"/>
              </a:rPr>
              <a:t>تقوم الكشافات بتحليل محتويات مصادر المعلومات وتقديم المفاتيح لها لتساعد في الوصول لهذه المحتويات ، ومثال على ذلك كشافات الدوريات الذي يقوم بمساعدة الباحثين للوصول إلى المقالات والدراسات . </a:t>
            </a:r>
          </a:p>
          <a:p>
            <a:pPr>
              <a:buFont typeface="Wingdings" pitchFamily="2" charset="2"/>
              <a:buChar char="Ø"/>
              <a:defRPr/>
            </a:pPr>
            <a:r>
              <a:rPr lang="ar-EG" sz="2400" b="1" dirty="0" smtClean="0">
                <a:solidFill>
                  <a:schemeClr val="tx2"/>
                </a:solidFill>
                <a:latin typeface="+mj-lt"/>
                <a:ea typeface="+mj-ea"/>
                <a:cs typeface="+mj-cs"/>
              </a:rPr>
              <a:t>الببليوجرافيات : </a:t>
            </a:r>
            <a:r>
              <a:rPr lang="ar-EG" sz="2400" dirty="0" smtClean="0">
                <a:solidFill>
                  <a:schemeClr val="tx2"/>
                </a:solidFill>
                <a:latin typeface="+mj-lt"/>
                <a:ea typeface="+mj-ea"/>
                <a:cs typeface="+mj-cs"/>
              </a:rPr>
              <a:t>عبارة عن حصر أورصد مخصص أوعام للإنتاج في موضوع من الموضوعات أو شكل من أشكال مصادر المعلومات .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370013" y="301625"/>
            <a:ext cx="7313612" cy="984250"/>
          </a:xfrm>
        </p:spPr>
        <p:txBody>
          <a:bodyPr/>
          <a:lstStyle/>
          <a:p>
            <a:r>
              <a:rPr lang="ar-EG" smtClean="0"/>
              <a:t>المعلومات ..ماهيتها ....مصادرها </a:t>
            </a:r>
          </a:p>
        </p:txBody>
      </p:sp>
      <p:sp>
        <p:nvSpPr>
          <p:cNvPr id="3" name="Content Placeholder 2"/>
          <p:cNvSpPr>
            <a:spLocks noGrp="1"/>
          </p:cNvSpPr>
          <p:nvPr>
            <p:ph idx="1"/>
          </p:nvPr>
        </p:nvSpPr>
        <p:spPr>
          <a:xfrm>
            <a:off x="357188" y="1785938"/>
            <a:ext cx="8255000" cy="4816475"/>
          </a:xfrm>
        </p:spPr>
        <p:txBody>
          <a:bodyPr/>
          <a:lstStyle/>
          <a:p>
            <a:pPr>
              <a:defRPr/>
            </a:pPr>
            <a:r>
              <a:rPr lang="ar-EG" sz="2400" b="1" dirty="0" smtClean="0">
                <a:solidFill>
                  <a:schemeClr val="tx2"/>
                </a:solidFill>
                <a:latin typeface="+mj-lt"/>
                <a:ea typeface="+mj-ea"/>
                <a:cs typeface="+mj-cs"/>
              </a:rPr>
              <a:t>دوائر المعا رف : </a:t>
            </a:r>
            <a:r>
              <a:rPr lang="ar-EG" sz="2400" dirty="0" smtClean="0">
                <a:solidFill>
                  <a:schemeClr val="tx2"/>
                </a:solidFill>
                <a:latin typeface="+mj-lt"/>
                <a:ea typeface="+mj-ea"/>
                <a:cs typeface="+mj-cs"/>
              </a:rPr>
              <a:t>ويشار لها أيضاً بالموسوعات وهي من المصادر المرجعية التي تقدم المعلومات المختصرة حول الموضوع الذي تناقشه وعادة ما تصدر في مجلدات . </a:t>
            </a:r>
          </a:p>
          <a:p>
            <a:pPr>
              <a:defRPr/>
            </a:pPr>
            <a:r>
              <a:rPr lang="ar-EG" sz="2400" b="1" dirty="0" smtClean="0">
                <a:solidFill>
                  <a:schemeClr val="tx2"/>
                </a:solidFill>
                <a:latin typeface="+mj-lt"/>
                <a:ea typeface="+mj-ea"/>
                <a:cs typeface="+mj-cs"/>
              </a:rPr>
              <a:t>المعاجم اللغوية </a:t>
            </a:r>
            <a:r>
              <a:rPr lang="ar-EG" sz="2400" dirty="0" smtClean="0">
                <a:solidFill>
                  <a:schemeClr val="tx2"/>
                </a:solidFill>
                <a:latin typeface="+mj-lt"/>
                <a:ea typeface="+mj-ea"/>
                <a:cs typeface="+mj-cs"/>
              </a:rPr>
              <a:t>: ويسميها البعض القواميس تشرح معاني الألفاظ  المصطلحات وتشرحها وتبين معانيها واستعمالها . </a:t>
            </a:r>
          </a:p>
          <a:p>
            <a:pPr>
              <a:defRPr/>
            </a:pPr>
            <a:r>
              <a:rPr lang="ar-EG" sz="2400" b="1" dirty="0" smtClean="0">
                <a:solidFill>
                  <a:schemeClr val="tx2"/>
                </a:solidFill>
                <a:latin typeface="+mj-lt"/>
                <a:ea typeface="+mj-ea"/>
                <a:cs typeface="+mj-cs"/>
              </a:rPr>
              <a:t>كتب التراجم </a:t>
            </a:r>
            <a:r>
              <a:rPr lang="ar-EG" sz="2400" dirty="0" smtClean="0">
                <a:solidFill>
                  <a:schemeClr val="tx2"/>
                </a:solidFill>
                <a:latin typeface="+mj-lt"/>
                <a:ea typeface="+mj-ea"/>
                <a:cs typeface="+mj-cs"/>
              </a:rPr>
              <a:t>: وهي مصادر مرجعية تجمع الأفراد الأكثر شهرة في موضوع أو تخصص أو مساحة جغرافية أو مهنة أو حقبة زمنية وتوفر المعلومات التعريفية الأساسية لهم وسيرهم الذاتية . </a:t>
            </a:r>
          </a:p>
          <a:p>
            <a:pPr>
              <a:defRPr/>
            </a:pPr>
            <a:r>
              <a:rPr lang="ar-EG" sz="2400" b="1" dirty="0" smtClean="0">
                <a:solidFill>
                  <a:schemeClr val="tx2"/>
                </a:solidFill>
                <a:latin typeface="+mj-lt"/>
                <a:ea typeface="+mj-ea"/>
                <a:cs typeface="+mj-cs"/>
              </a:rPr>
              <a:t>كتب الحقائق </a:t>
            </a:r>
            <a:r>
              <a:rPr lang="ar-EG" sz="2400" dirty="0" smtClean="0">
                <a:solidFill>
                  <a:schemeClr val="tx2"/>
                </a:solidFill>
                <a:latin typeface="+mj-lt"/>
                <a:ea typeface="+mj-ea"/>
                <a:cs typeface="+mj-cs"/>
              </a:rPr>
              <a:t>: تقدم معلومات مختصرة ومباشرة وسريعة مثل الإحصاءات والرسوم وعادة ما تصدر بشكل دوري . </a:t>
            </a:r>
          </a:p>
          <a:p>
            <a:pPr>
              <a:defRPr/>
            </a:pPr>
            <a:r>
              <a:rPr lang="ar-EG" sz="2400" b="1" dirty="0" smtClean="0">
                <a:solidFill>
                  <a:schemeClr val="tx2"/>
                </a:solidFill>
                <a:latin typeface="+mj-lt"/>
                <a:ea typeface="+mj-ea"/>
                <a:cs typeface="+mj-cs"/>
              </a:rPr>
              <a:t>الموجزات الإرشادية </a:t>
            </a:r>
            <a:r>
              <a:rPr lang="ar-EG" sz="2400" dirty="0" smtClean="0">
                <a:solidFill>
                  <a:schemeClr val="tx2"/>
                </a:solidFill>
                <a:latin typeface="+mj-lt"/>
                <a:ea typeface="+mj-ea"/>
                <a:cs typeface="+mj-cs"/>
              </a:rPr>
              <a:t>: وهي المصادر التي تقدم إرشادات وتوجيهات أو تعليمات لكيفية أداء مهمة أو عمل من الأعمال .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071563" y="301625"/>
            <a:ext cx="7612062" cy="984250"/>
          </a:xfrm>
        </p:spPr>
        <p:txBody>
          <a:bodyPr/>
          <a:lstStyle/>
          <a:p>
            <a:r>
              <a:rPr lang="ar-EG" smtClean="0"/>
              <a:t>المعلومات ..ماهيتها ....مصادرها </a:t>
            </a:r>
          </a:p>
        </p:txBody>
      </p:sp>
      <p:sp>
        <p:nvSpPr>
          <p:cNvPr id="3" name="Content Placeholder 2"/>
          <p:cNvSpPr>
            <a:spLocks noGrp="1"/>
          </p:cNvSpPr>
          <p:nvPr>
            <p:ph idx="1"/>
          </p:nvPr>
        </p:nvSpPr>
        <p:spPr>
          <a:xfrm>
            <a:off x="571500" y="1571625"/>
            <a:ext cx="8112125" cy="5072063"/>
          </a:xfrm>
        </p:spPr>
        <p:txBody>
          <a:bodyPr/>
          <a:lstStyle/>
          <a:p>
            <a:pPr algn="just">
              <a:defRPr/>
            </a:pPr>
            <a:r>
              <a:rPr lang="ar-EG" sz="2400" b="1" dirty="0" smtClean="0">
                <a:solidFill>
                  <a:schemeClr val="tx2"/>
                </a:solidFill>
                <a:latin typeface="+mj-lt"/>
                <a:ea typeface="+mj-ea"/>
                <a:cs typeface="+mj-cs"/>
              </a:rPr>
              <a:t>تقارير البحوث : </a:t>
            </a:r>
            <a:r>
              <a:rPr lang="ar-EG" sz="2400" dirty="0" smtClean="0">
                <a:solidFill>
                  <a:schemeClr val="tx2"/>
                </a:solidFill>
                <a:latin typeface="+mj-lt"/>
                <a:ea typeface="+mj-ea"/>
                <a:cs typeface="+mj-cs"/>
              </a:rPr>
              <a:t>وتنقسم إلى تقارير متابعة وتقارير نهائية وهي عادة ما تقدم متابعة للدراسات والأبحاث والمراحل التي وصلت لها والنتائج التي توصلت لها </a:t>
            </a:r>
          </a:p>
          <a:p>
            <a:pPr algn="just">
              <a:defRPr/>
            </a:pPr>
            <a:r>
              <a:rPr lang="ar-EG" sz="2400" b="1" dirty="0" smtClean="0">
                <a:solidFill>
                  <a:schemeClr val="tx2"/>
                </a:solidFill>
                <a:latin typeface="+mj-lt"/>
                <a:ea typeface="+mj-ea"/>
                <a:cs typeface="+mj-cs"/>
              </a:rPr>
              <a:t>أعمال المؤتمرات : </a:t>
            </a:r>
            <a:r>
              <a:rPr lang="ar-EG" sz="2400" dirty="0" smtClean="0">
                <a:solidFill>
                  <a:schemeClr val="tx2"/>
                </a:solidFill>
                <a:latin typeface="+mj-lt"/>
                <a:ea typeface="+mj-ea"/>
                <a:cs typeface="+mj-cs"/>
              </a:rPr>
              <a:t>يقصد بأعمال المؤتمرات تلك المصادر التي تجمع الدراسات والأبحاث التي يتم عرضها وطرحها في المؤتمرات والندوات . </a:t>
            </a:r>
          </a:p>
          <a:p>
            <a:pPr algn="just">
              <a:defRPr/>
            </a:pPr>
            <a:r>
              <a:rPr lang="ar-EG" sz="2400" dirty="0" smtClean="0">
                <a:solidFill>
                  <a:schemeClr val="tx2"/>
                </a:solidFill>
                <a:latin typeface="+mj-lt"/>
                <a:ea typeface="+mj-ea"/>
                <a:cs typeface="+mj-cs"/>
              </a:rPr>
              <a:t>وهناك مصادر معلومات أخرى بخلاف السابقة ولكنها مصادر معلومات متخصصة مثل المخطوطات والوثائق والبحوث والرسوم والأثار ...وغيرها ، </a:t>
            </a:r>
            <a:r>
              <a:rPr lang="ar-EG" sz="2400" b="1" dirty="0" smtClean="0">
                <a:solidFill>
                  <a:srgbClr val="C00000"/>
                </a:solidFill>
                <a:latin typeface="+mj-lt"/>
                <a:ea typeface="+mj-ea"/>
                <a:cs typeface="+mj-cs"/>
              </a:rPr>
              <a:t>والوعي المعلوماتي يبدأ بالتعرف على خصائص مصادر المعلومات بنفس القدر الذي نوليه لأدوات البحث عن المعلومات في عالم الإنترنت . </a:t>
            </a:r>
          </a:p>
          <a:p>
            <a:pPr algn="just">
              <a:defRPr/>
            </a:pPr>
            <a:r>
              <a:rPr lang="ar-EG" sz="2400" b="1" dirty="0" smtClean="0">
                <a:solidFill>
                  <a:schemeClr val="tx2"/>
                </a:solidFill>
                <a:latin typeface="+mj-lt"/>
                <a:ea typeface="+mj-ea"/>
                <a:cs typeface="+mj-cs"/>
              </a:rPr>
              <a:t>ما هو الفرق بين المصدر المرجعي وغير المرجعي ؟ </a:t>
            </a:r>
          </a:p>
          <a:p>
            <a:pPr algn="just">
              <a:defRPr/>
            </a:pPr>
            <a:r>
              <a:rPr lang="ar-EG" sz="2400" dirty="0" smtClean="0">
                <a:solidFill>
                  <a:schemeClr val="tx2"/>
                </a:solidFill>
                <a:latin typeface="+mj-lt"/>
                <a:ea typeface="+mj-ea"/>
                <a:cs typeface="+mj-cs"/>
              </a:rPr>
              <a:t>المصدر المرجعي هو ذلك المصدر الذي بطبيعة تنظيمه ومحتوياته وحدود تغطيته لا يقرأ من أوله لأخره ، وإنما يتم استشارته للحصول على إجابة محددة مثل القواميس والأطاليس والموجزات الإرشادية .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71500" y="301625"/>
            <a:ext cx="8112125" cy="912813"/>
          </a:xfrm>
        </p:spPr>
        <p:txBody>
          <a:bodyPr/>
          <a:lstStyle/>
          <a:p>
            <a:r>
              <a:rPr lang="ar-EG" smtClean="0"/>
              <a:t>المعلومات ..ماهيتها ....مصادرها </a:t>
            </a:r>
          </a:p>
        </p:txBody>
      </p:sp>
      <p:sp>
        <p:nvSpPr>
          <p:cNvPr id="14339" name="Content Placeholder 2"/>
          <p:cNvSpPr>
            <a:spLocks noGrp="1"/>
          </p:cNvSpPr>
          <p:nvPr>
            <p:ph idx="1"/>
          </p:nvPr>
        </p:nvSpPr>
        <p:spPr>
          <a:xfrm>
            <a:off x="500063" y="1571625"/>
            <a:ext cx="8183562" cy="5072063"/>
          </a:xfrm>
        </p:spPr>
        <p:txBody>
          <a:bodyPr/>
          <a:lstStyle/>
          <a:p>
            <a:r>
              <a:rPr lang="ar-EG" sz="2800" b="1" smtClean="0"/>
              <a:t>تقسيم المصادر:-  </a:t>
            </a:r>
          </a:p>
          <a:p>
            <a:pPr>
              <a:buFont typeface="Wingdings" pitchFamily="2" charset="2"/>
              <a:buNone/>
            </a:pPr>
            <a:r>
              <a:rPr lang="ar-EG" smtClean="0"/>
              <a:t>أ- </a:t>
            </a:r>
            <a:r>
              <a:rPr lang="ar-EG" sz="2400" b="1" smtClean="0">
                <a:solidFill>
                  <a:srgbClr val="FF0000"/>
                </a:solidFill>
              </a:rPr>
              <a:t>حسب الشكل </a:t>
            </a:r>
            <a:r>
              <a:rPr lang="ar-EG" sz="2400" smtClean="0"/>
              <a:t>: مصادر ورقية ، ومصادر ورقية ومصادر الكترونية ومصادر فيلمية ....وهكذا </a:t>
            </a:r>
          </a:p>
          <a:p>
            <a:pPr>
              <a:buFont typeface="Wingdings" pitchFamily="2" charset="2"/>
              <a:buNone/>
            </a:pPr>
            <a:r>
              <a:rPr lang="ar-EG" sz="2400" smtClean="0"/>
              <a:t>ب- </a:t>
            </a:r>
            <a:r>
              <a:rPr lang="ar-EG" sz="2400" b="1" smtClean="0">
                <a:solidFill>
                  <a:srgbClr val="FF0000"/>
                </a:solidFill>
              </a:rPr>
              <a:t>نوع المعلومات </a:t>
            </a:r>
            <a:r>
              <a:rPr lang="ar-EG" sz="2400" smtClean="0"/>
              <a:t>: فيصبح لدينا مصادر مرجعية ومصادر غير مرجعية . </a:t>
            </a:r>
          </a:p>
          <a:p>
            <a:pPr>
              <a:buFont typeface="Wingdings" pitchFamily="2" charset="2"/>
              <a:buNone/>
            </a:pPr>
            <a:r>
              <a:rPr lang="ar-EG" sz="2400" smtClean="0"/>
              <a:t>ج- </a:t>
            </a:r>
            <a:r>
              <a:rPr lang="ar-EG" sz="2400" b="1" smtClean="0">
                <a:solidFill>
                  <a:srgbClr val="FF0000"/>
                </a:solidFill>
              </a:rPr>
              <a:t>ثبات وتغير المعلومات </a:t>
            </a:r>
            <a:r>
              <a:rPr lang="ar-EG" sz="2400" smtClean="0"/>
              <a:t>: فيكون هناك مصادر ثابتة كالكتب وأخرى متجددة أو متغيرة كالدوريات . </a:t>
            </a:r>
          </a:p>
          <a:p>
            <a:pPr>
              <a:buFont typeface="Wingdings" pitchFamily="2" charset="2"/>
              <a:buNone/>
            </a:pPr>
            <a:r>
              <a:rPr lang="ar-EG" sz="2400" smtClean="0"/>
              <a:t>د- </a:t>
            </a:r>
            <a:r>
              <a:rPr lang="ar-EG" sz="2400" b="1" smtClean="0">
                <a:solidFill>
                  <a:srgbClr val="FF0000"/>
                </a:solidFill>
              </a:rPr>
              <a:t>جهة الإصدار </a:t>
            </a:r>
            <a:r>
              <a:rPr lang="ar-EG" sz="2400" smtClean="0"/>
              <a:t>: فيكون هناك مصادر حكومية وأخرى غير حكومية . </a:t>
            </a:r>
          </a:p>
          <a:p>
            <a:pPr>
              <a:buFont typeface="Wingdings" pitchFamily="2" charset="2"/>
              <a:buNone/>
            </a:pPr>
            <a:r>
              <a:rPr lang="ar-EG" sz="2400" b="1" u="sng" smtClean="0"/>
              <a:t>تتميز المصادر الإلكترونية بما يلي :- </a:t>
            </a:r>
          </a:p>
          <a:p>
            <a:pPr>
              <a:buFont typeface="Wingdings" pitchFamily="2" charset="2"/>
              <a:buNone/>
            </a:pPr>
            <a:r>
              <a:rPr lang="ar-EG" sz="2400" b="1" smtClean="0"/>
              <a:t>1- </a:t>
            </a:r>
            <a:r>
              <a:rPr lang="ar-EG" sz="2400" smtClean="0"/>
              <a:t>توفير إمكانية بحث أفضل عبر توفر برامج أو محركات بحث . </a:t>
            </a:r>
          </a:p>
          <a:p>
            <a:pPr>
              <a:buFont typeface="Wingdings" pitchFamily="2" charset="2"/>
              <a:buNone/>
            </a:pPr>
            <a:r>
              <a:rPr lang="ar-EG" sz="2400" smtClean="0"/>
              <a:t>2- تقديم المادة باشكال أكثر تشويقاً ومتعة وسهلة الاستخدام ؛ واستخدام الوسائط المتعددة كالصوت والصورة والحركة بجانب النص المكتوب . </a:t>
            </a:r>
            <a:endParaRPr lang="ar-EG"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785813" y="301625"/>
            <a:ext cx="7897812" cy="1143000"/>
          </a:xfrm>
        </p:spPr>
        <p:txBody>
          <a:bodyPr/>
          <a:lstStyle/>
          <a:p>
            <a:r>
              <a:rPr lang="ar-EG" smtClean="0"/>
              <a:t>المعلومات ..ماهيتها ....مصادرها </a:t>
            </a:r>
          </a:p>
        </p:txBody>
      </p:sp>
      <p:sp>
        <p:nvSpPr>
          <p:cNvPr id="3" name="Content Placeholder 2"/>
          <p:cNvSpPr>
            <a:spLocks noGrp="1"/>
          </p:cNvSpPr>
          <p:nvPr>
            <p:ph idx="1"/>
          </p:nvPr>
        </p:nvSpPr>
        <p:spPr>
          <a:xfrm>
            <a:off x="285750" y="1500188"/>
            <a:ext cx="8397875" cy="4929187"/>
          </a:xfrm>
        </p:spPr>
        <p:txBody>
          <a:bodyPr/>
          <a:lstStyle/>
          <a:p>
            <a:pPr>
              <a:buFont typeface="Wingdings" pitchFamily="2" charset="2"/>
              <a:buNone/>
              <a:defRPr/>
            </a:pPr>
            <a:r>
              <a:rPr lang="ar-EG" dirty="0" smtClean="0"/>
              <a:t>3- </a:t>
            </a:r>
            <a:r>
              <a:rPr lang="ar-EG" sz="2400" dirty="0" smtClean="0"/>
              <a:t>إمكانية الربط بمصادر متنوعة والتنقل بين المصادر ذات العلاقة . </a:t>
            </a:r>
          </a:p>
          <a:p>
            <a:pPr>
              <a:buFont typeface="Wingdings" pitchFamily="2" charset="2"/>
              <a:buNone/>
              <a:defRPr/>
            </a:pPr>
            <a:r>
              <a:rPr lang="ar-EG" sz="2400" dirty="0" smtClean="0"/>
              <a:t>4- إمكانية تحديث المصدر الإلكتروني أكثر سهولة ويمكن أن تتم على مدار الساعة . </a:t>
            </a:r>
          </a:p>
          <a:p>
            <a:pPr>
              <a:buFont typeface="Wingdings" pitchFamily="2" charset="2"/>
              <a:buNone/>
              <a:defRPr/>
            </a:pPr>
            <a:r>
              <a:rPr lang="ar-EG" sz="2400" dirty="0" smtClean="0"/>
              <a:t>5- إمكانية النسخ والنقل منه . </a:t>
            </a:r>
          </a:p>
          <a:p>
            <a:pPr marL="457200" indent="-457200" algn="just">
              <a:buFont typeface="Wingdings" pitchFamily="2" charset="2"/>
              <a:buNone/>
              <a:defRPr/>
            </a:pPr>
            <a:r>
              <a:rPr lang="ar-EG" sz="2400" dirty="0" smtClean="0"/>
              <a:t>6- إمكانية إتاحة المصادر الكترونية بأشكال متعددة تفيد في بعض ذوي الاحتياجات الخاصة مثل كفيفي البصر . </a:t>
            </a:r>
          </a:p>
          <a:p>
            <a:pPr algn="just">
              <a:buFont typeface="Wingdings" pitchFamily="2" charset="2"/>
              <a:buNone/>
              <a:defRPr/>
            </a:pPr>
            <a:r>
              <a:rPr lang="ar-EG" sz="2400" dirty="0" smtClean="0"/>
              <a:t>7- يمكن ربطها ببرامج إدارة المراجع والتوثيق الآلي لتسهيل أعمال الاستشهاد وإعداد القوائم الببليوجرافية . </a:t>
            </a:r>
          </a:p>
          <a:p>
            <a:pPr algn="just">
              <a:buFont typeface="Wingdings" pitchFamily="2" charset="2"/>
              <a:buNone/>
              <a:defRPr/>
            </a:pPr>
            <a:r>
              <a:rPr lang="ar-EG" sz="2400" dirty="0" smtClean="0"/>
              <a:t>8- الوصول لها والحصول عليها بشكل سريع . </a:t>
            </a:r>
          </a:p>
          <a:p>
            <a:pPr algn="just">
              <a:defRPr/>
            </a:pPr>
            <a:r>
              <a:rPr lang="ar-EG" sz="2400" dirty="0" smtClean="0"/>
              <a:t>والوعي الداخلي للأفراد هو ما يوفر جدار الحماية الحقيقي من المعلومات التي لاتتناسب مع بعض ما نؤمن به . </a:t>
            </a:r>
            <a:endParaRPr lang="ar-E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71500" y="301625"/>
            <a:ext cx="8112125" cy="769938"/>
          </a:xfrm>
        </p:spPr>
        <p:txBody>
          <a:bodyPr/>
          <a:lstStyle/>
          <a:p>
            <a:r>
              <a:rPr lang="ar-EG" smtClean="0"/>
              <a:t>المعلومات ..ماهيتها ....مصادرها </a:t>
            </a:r>
          </a:p>
        </p:txBody>
      </p:sp>
      <p:graphicFrame>
        <p:nvGraphicFramePr>
          <p:cNvPr id="7" name="Content Placeholder 6"/>
          <p:cNvGraphicFramePr>
            <a:graphicFrameLocks noGrp="1"/>
          </p:cNvGraphicFramePr>
          <p:nvPr>
            <p:ph idx="1"/>
          </p:nvPr>
        </p:nvGraphicFramePr>
        <p:xfrm>
          <a:off x="428596" y="1285860"/>
          <a:ext cx="8255000" cy="53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57250" y="301625"/>
            <a:ext cx="7826375" cy="1143000"/>
          </a:xfrm>
        </p:spPr>
        <p:txBody>
          <a:bodyPr/>
          <a:lstStyle/>
          <a:p>
            <a:r>
              <a:rPr lang="ar-EG" smtClean="0"/>
              <a:t>المعلومات ..ماهيتها ....مصادرها </a:t>
            </a:r>
          </a:p>
        </p:txBody>
      </p:sp>
      <p:sp>
        <p:nvSpPr>
          <p:cNvPr id="3" name="Content Placeholder 2"/>
          <p:cNvSpPr>
            <a:spLocks noGrp="1"/>
          </p:cNvSpPr>
          <p:nvPr>
            <p:ph idx="1"/>
          </p:nvPr>
        </p:nvSpPr>
        <p:spPr>
          <a:xfrm>
            <a:off x="500063" y="1827213"/>
            <a:ext cx="8183562" cy="4745037"/>
          </a:xfrm>
        </p:spPr>
        <p:txBody>
          <a:bodyPr/>
          <a:lstStyle/>
          <a:p>
            <a:pPr>
              <a:defRPr/>
            </a:pPr>
            <a:r>
              <a:rPr lang="ar-EG" sz="2400" b="1" dirty="0" smtClean="0">
                <a:solidFill>
                  <a:schemeClr val="tx2"/>
                </a:solidFill>
                <a:effectLst>
                  <a:outerShdw blurRad="38100" dist="38100" dir="2700000" algn="tl">
                    <a:srgbClr val="000000">
                      <a:alpha val="43137"/>
                    </a:srgbClr>
                  </a:outerShdw>
                </a:effectLst>
                <a:latin typeface="+mj-lt"/>
                <a:ea typeface="+mj-ea"/>
                <a:cs typeface="+mj-cs"/>
              </a:rPr>
              <a:t>مراكز المعلومات أكثر عمقاً في خدماتها ومحتوياتها وتوجهاتها ، مع وجود أنواع لها : </a:t>
            </a:r>
          </a:p>
          <a:p>
            <a:pPr>
              <a:defRPr/>
            </a:pPr>
            <a:r>
              <a:rPr lang="ar-EG" sz="2400" dirty="0" smtClean="0">
                <a:solidFill>
                  <a:schemeClr val="tx2"/>
                </a:solidFill>
                <a:latin typeface="+mj-lt"/>
                <a:ea typeface="+mj-ea"/>
                <a:cs typeface="+mj-cs"/>
              </a:rPr>
              <a:t>مراكز المعلومات العامة والمتخصصة . </a:t>
            </a:r>
          </a:p>
          <a:p>
            <a:pPr>
              <a:defRPr/>
            </a:pPr>
            <a:r>
              <a:rPr lang="ar-EG" sz="2400" dirty="0" smtClean="0">
                <a:solidFill>
                  <a:schemeClr val="tx2"/>
                </a:solidFill>
                <a:latin typeface="+mj-lt"/>
                <a:ea typeface="+mj-ea"/>
                <a:cs typeface="+mj-cs"/>
              </a:rPr>
              <a:t>مراكز معلومات الهيئات .</a:t>
            </a:r>
          </a:p>
          <a:p>
            <a:pPr>
              <a:defRPr/>
            </a:pPr>
            <a:r>
              <a:rPr lang="ar-EG" sz="2400" dirty="0" smtClean="0">
                <a:solidFill>
                  <a:schemeClr val="tx2"/>
                </a:solidFill>
                <a:latin typeface="+mj-lt"/>
                <a:ea typeface="+mj-ea"/>
                <a:cs typeface="+mj-cs"/>
              </a:rPr>
              <a:t>مراكز معلومات الخدمات الخاصة . </a:t>
            </a:r>
          </a:p>
          <a:p>
            <a:pPr>
              <a:buFont typeface="Wingdings" pitchFamily="2" charset="2"/>
              <a:buNone/>
              <a:defRPr/>
            </a:pPr>
            <a:r>
              <a:rPr lang="ar-EG" sz="2400" dirty="0" smtClean="0">
                <a:solidFill>
                  <a:schemeClr val="tx2"/>
                </a:solidFill>
                <a:latin typeface="+mj-lt"/>
                <a:ea typeface="+mj-ea"/>
                <a:cs typeface="+mj-cs"/>
              </a:rPr>
              <a:t>  </a:t>
            </a:r>
            <a:r>
              <a:rPr lang="ar-EG" sz="2400" b="1" dirty="0" smtClean="0">
                <a:solidFill>
                  <a:schemeClr val="tx2"/>
                </a:solidFill>
                <a:effectLst>
                  <a:outerShdw blurRad="38100" dist="38100" dir="2700000" algn="tl">
                    <a:srgbClr val="000000">
                      <a:alpha val="43137"/>
                    </a:srgbClr>
                  </a:outerShdw>
                </a:effectLst>
                <a:latin typeface="+mj-lt"/>
                <a:ea typeface="+mj-ea"/>
                <a:cs typeface="+mj-cs"/>
              </a:rPr>
              <a:t>ويتمثل استفادة المكتبات من شبكة الإنترنت في : </a:t>
            </a:r>
          </a:p>
          <a:p>
            <a:pPr marL="539750" indent="-4763">
              <a:defRPr/>
            </a:pPr>
            <a:r>
              <a:rPr lang="ar-EG" sz="2400" dirty="0" smtClean="0">
                <a:solidFill>
                  <a:schemeClr val="tx2"/>
                </a:solidFill>
                <a:latin typeface="+mj-lt"/>
                <a:ea typeface="+mj-ea"/>
                <a:cs typeface="+mj-cs"/>
              </a:rPr>
              <a:t> تقدم نفسها عبر مواقع متاحة على شبكة الإنترنت .</a:t>
            </a:r>
          </a:p>
          <a:p>
            <a:pPr marL="539750" indent="-4763">
              <a:defRPr/>
            </a:pPr>
            <a:r>
              <a:rPr lang="ar-EG" sz="2400" dirty="0" smtClean="0">
                <a:solidFill>
                  <a:schemeClr val="tx2"/>
                </a:solidFill>
                <a:latin typeface="+mj-lt"/>
                <a:ea typeface="+mj-ea"/>
                <a:cs typeface="+mj-cs"/>
              </a:rPr>
              <a:t>وتوفر كثير من خدماتها عبر صفحات داخلية .</a:t>
            </a:r>
          </a:p>
          <a:p>
            <a:pPr marL="539750" indent="-4763">
              <a:defRPr/>
            </a:pPr>
            <a:r>
              <a:rPr lang="ar-EG" sz="2400" dirty="0" smtClean="0">
                <a:solidFill>
                  <a:schemeClr val="tx2"/>
                </a:solidFill>
                <a:latin typeface="+mj-lt"/>
                <a:ea typeface="+mj-ea"/>
                <a:cs typeface="+mj-cs"/>
              </a:rPr>
              <a:t>توفيرها لقواعد البيانات وإمكانية البحث فيها وفي نظمها الآلية عبر الإنترنت </a:t>
            </a:r>
          </a:p>
          <a:p>
            <a:pPr marL="539750" indent="-4763">
              <a:defRPr/>
            </a:pPr>
            <a:r>
              <a:rPr lang="ar-EG" sz="2400" dirty="0" smtClean="0">
                <a:solidFill>
                  <a:schemeClr val="tx2"/>
                </a:solidFill>
                <a:latin typeface="+mj-lt"/>
                <a:ea typeface="+mj-ea"/>
                <a:cs typeface="+mj-cs"/>
              </a:rPr>
              <a:t>تقدم الفهارس الآلية الخاصة بالمكتبات والتي تتيح كافة طرق البحث </a:t>
            </a:r>
          </a:p>
          <a:p>
            <a:pPr marL="539750" indent="-4763">
              <a:defRPr/>
            </a:pPr>
            <a:r>
              <a:rPr lang="ar-EG" sz="2400" dirty="0" smtClean="0">
                <a:solidFill>
                  <a:schemeClr val="tx2"/>
                </a:solidFill>
                <a:latin typeface="+mj-lt"/>
                <a:ea typeface="+mj-ea"/>
                <a:cs typeface="+mj-cs"/>
              </a:rPr>
              <a:t>ظهور مكتبات متكاملة متاحة عبر الإنترنت ويطلق عليها المكتبات الرقمية . </a:t>
            </a:r>
          </a:p>
          <a:p>
            <a:pPr marL="539750" indent="-4763">
              <a:defRPr/>
            </a:pPr>
            <a:endParaRPr lang="ar-EG" sz="2400" dirty="0" smtClean="0">
              <a:solidFill>
                <a:schemeClr val="tx2"/>
              </a:solidFill>
              <a:latin typeface="+mj-lt"/>
              <a:ea typeface="+mj-ea"/>
              <a:cs typeface="+mj-cs"/>
            </a:endParaRPr>
          </a:p>
          <a:p>
            <a:pPr marL="539750" indent="-4763">
              <a:defRPr/>
            </a:pPr>
            <a:endParaRPr lang="ar-EG" sz="2400" dirty="0" smtClean="0">
              <a:solidFill>
                <a:schemeClr val="tx2"/>
              </a:solidFill>
              <a:latin typeface="+mj-lt"/>
              <a:ea typeface="+mj-ea"/>
              <a:cs typeface="+mj-cs"/>
            </a:endParaRPr>
          </a:p>
          <a:p>
            <a:pPr>
              <a:defRPr/>
            </a:pPr>
            <a:endParaRPr lang="ar-EG" sz="2400" dirty="0" smtClean="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85813" y="301625"/>
            <a:ext cx="7897812" cy="1143000"/>
          </a:xfrm>
        </p:spPr>
        <p:txBody>
          <a:bodyPr/>
          <a:lstStyle/>
          <a:p>
            <a:r>
              <a:rPr lang="ar-EG" smtClean="0"/>
              <a:t>المعلومات ..ماهيتها ....مصادرها </a:t>
            </a:r>
          </a:p>
        </p:txBody>
      </p:sp>
      <p:sp>
        <p:nvSpPr>
          <p:cNvPr id="3" name="Content Placeholder 2"/>
          <p:cNvSpPr>
            <a:spLocks noGrp="1"/>
          </p:cNvSpPr>
          <p:nvPr>
            <p:ph idx="1"/>
          </p:nvPr>
        </p:nvSpPr>
        <p:spPr>
          <a:xfrm>
            <a:off x="428625" y="1827213"/>
            <a:ext cx="8255000" cy="4745037"/>
          </a:xfrm>
        </p:spPr>
        <p:txBody>
          <a:bodyPr/>
          <a:lstStyle/>
          <a:p>
            <a:pPr>
              <a:defRPr/>
            </a:pPr>
            <a:r>
              <a:rPr lang="ar-EG" sz="2400" b="1" dirty="0" smtClean="0">
                <a:solidFill>
                  <a:schemeClr val="tx2"/>
                </a:solidFill>
                <a:effectLst>
                  <a:outerShdw blurRad="38100" dist="38100" dir="2700000" algn="tl">
                    <a:srgbClr val="000000">
                      <a:alpha val="43137"/>
                    </a:srgbClr>
                  </a:outerShdw>
                </a:effectLst>
                <a:latin typeface="+mj-lt"/>
                <a:ea typeface="+mj-ea"/>
                <a:cs typeface="+mj-cs"/>
              </a:rPr>
              <a:t>مصادر المعلومات والبحث العلمي :</a:t>
            </a:r>
          </a:p>
          <a:p>
            <a:pPr algn="just">
              <a:defRPr/>
            </a:pPr>
            <a:r>
              <a:rPr lang="ar-EG" sz="2300" dirty="0" smtClean="0">
                <a:solidFill>
                  <a:schemeClr val="tx2"/>
                </a:solidFill>
                <a:latin typeface="+mj-lt"/>
                <a:ea typeface="+mj-ea"/>
                <a:cs typeface="+mj-cs"/>
              </a:rPr>
              <a:t>البحث العلمي هو مجموعة من الإجراءات والخطوات التي يقوم بها الباحث بشكل منظم ومرتب ومنهجي ، وعبر خطوات متوازنة ومنطقية يحكمها الصدق والموضوعية والمعرفة وذلك بغرض حل مشكلة من المشاكل أو تحسين بيئة الإنسان في مجالات كثيرة </a:t>
            </a:r>
            <a:r>
              <a:rPr lang="ar-EG" sz="2400" dirty="0" smtClean="0">
                <a:solidFill>
                  <a:schemeClr val="tx2"/>
                </a:solidFill>
                <a:latin typeface="+mj-lt"/>
                <a:ea typeface="+mj-ea"/>
                <a:cs typeface="+mj-cs"/>
              </a:rPr>
              <a:t>. </a:t>
            </a:r>
          </a:p>
          <a:p>
            <a:pPr algn="just">
              <a:defRPr/>
            </a:pPr>
            <a:r>
              <a:rPr lang="ar-EG" sz="2400" b="1" dirty="0" smtClean="0">
                <a:solidFill>
                  <a:schemeClr val="tx2"/>
                </a:solidFill>
                <a:effectLst>
                  <a:outerShdw blurRad="38100" dist="38100" dir="2700000" algn="tl">
                    <a:srgbClr val="000000">
                      <a:alpha val="43137"/>
                    </a:srgbClr>
                  </a:outerShdw>
                </a:effectLst>
                <a:latin typeface="+mj-lt"/>
                <a:ea typeface="+mj-ea"/>
                <a:cs typeface="+mj-cs"/>
              </a:rPr>
              <a:t>دورة البحث العلمي :</a:t>
            </a:r>
          </a:p>
          <a:p>
            <a:pPr algn="just">
              <a:defRPr/>
            </a:pPr>
            <a:r>
              <a:rPr lang="ar-EG" sz="2300" dirty="0" smtClean="0">
                <a:solidFill>
                  <a:schemeClr val="tx2"/>
                </a:solidFill>
                <a:latin typeface="+mj-lt"/>
                <a:ea typeface="+mj-ea"/>
                <a:cs typeface="+mj-cs"/>
              </a:rPr>
              <a:t>تبدأ بتحديد مشكلة البحث ، ومعرفة إذا كان قد سبقه أحد لدراسة هذا الموضوع . </a:t>
            </a:r>
          </a:p>
          <a:p>
            <a:pPr algn="just">
              <a:defRPr/>
            </a:pPr>
            <a:r>
              <a:rPr lang="ar-EG" sz="2300" dirty="0" smtClean="0">
                <a:solidFill>
                  <a:schemeClr val="tx2"/>
                </a:solidFill>
                <a:latin typeface="+mj-lt"/>
                <a:ea typeface="+mj-ea"/>
                <a:cs typeface="+mj-cs"/>
              </a:rPr>
              <a:t>يجمع الباحث في خطوة لاحقة الدراسات والقراءات التي لها علاقة بدراسته بشكل مباشر أو غير مباشر . </a:t>
            </a:r>
          </a:p>
          <a:p>
            <a:pPr algn="just">
              <a:defRPr/>
            </a:pPr>
            <a:r>
              <a:rPr lang="ar-EG" sz="2300" dirty="0" smtClean="0">
                <a:solidFill>
                  <a:schemeClr val="tx2"/>
                </a:solidFill>
                <a:latin typeface="+mj-lt"/>
                <a:ea typeface="+mj-ea"/>
                <a:cs typeface="+mj-cs"/>
              </a:rPr>
              <a:t>ويحدد المنهج المستخدم وأدوات جمع البيانات  .</a:t>
            </a:r>
          </a:p>
          <a:p>
            <a:pPr algn="just">
              <a:defRPr/>
            </a:pPr>
            <a:r>
              <a:rPr lang="ar-EG" sz="2300" dirty="0" smtClean="0">
                <a:solidFill>
                  <a:schemeClr val="tx2"/>
                </a:solidFill>
                <a:latin typeface="+mj-lt"/>
                <a:ea typeface="+mj-ea"/>
                <a:cs typeface="+mj-cs"/>
              </a:rPr>
              <a:t>يربط كثير من البحثون ما توصلوا إليه من نتائج بالدراسات والأبحاث السابقة ونتائجها .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313" y="1571625"/>
            <a:ext cx="8572500" cy="5072063"/>
          </a:xfrm>
        </p:spPr>
        <p:txBody>
          <a:bodyPr/>
          <a:lstStyle/>
          <a:p>
            <a:pPr lvl="2">
              <a:defRPr/>
            </a:pPr>
            <a:endParaRPr lang="ar-EG" sz="1600" b="1" dirty="0" smtClean="0">
              <a:solidFill>
                <a:schemeClr val="tx2"/>
              </a:solidFill>
              <a:effectLst>
                <a:outerShdw blurRad="38100" dist="38100" dir="2700000" algn="tl">
                  <a:srgbClr val="000000">
                    <a:alpha val="43137"/>
                  </a:srgbClr>
                </a:outerShdw>
              </a:effectLst>
              <a:latin typeface="+mj-lt"/>
              <a:ea typeface="+mj-ea"/>
              <a:cs typeface="+mj-cs"/>
            </a:endParaRPr>
          </a:p>
          <a:p>
            <a:pPr lvl="2">
              <a:defRPr/>
            </a:pPr>
            <a:endParaRPr lang="ar-EG" sz="1600" b="1" dirty="0" smtClean="0">
              <a:solidFill>
                <a:schemeClr val="tx2"/>
              </a:solidFill>
              <a:effectLst>
                <a:outerShdw blurRad="38100" dist="38100" dir="2700000" algn="tl">
                  <a:srgbClr val="000000">
                    <a:alpha val="43137"/>
                  </a:srgbClr>
                </a:outerShdw>
              </a:effectLst>
              <a:latin typeface="+mj-lt"/>
              <a:ea typeface="+mj-ea"/>
              <a:cs typeface="+mj-cs"/>
            </a:endParaRPr>
          </a:p>
          <a:p>
            <a:pPr lvl="2">
              <a:defRPr/>
            </a:pPr>
            <a:endParaRPr lang="ar-EG" sz="1600" b="1" dirty="0" smtClean="0">
              <a:solidFill>
                <a:schemeClr val="tx2"/>
              </a:solidFill>
              <a:effectLst>
                <a:outerShdw blurRad="38100" dist="38100" dir="2700000" algn="tl">
                  <a:srgbClr val="000000">
                    <a:alpha val="43137"/>
                  </a:srgbClr>
                </a:outerShdw>
              </a:effectLst>
              <a:latin typeface="+mj-lt"/>
              <a:ea typeface="+mj-ea"/>
              <a:cs typeface="+mj-cs"/>
            </a:endParaRPr>
          </a:p>
        </p:txBody>
      </p:sp>
      <p:sp>
        <p:nvSpPr>
          <p:cNvPr id="9" name="Rectangle 8"/>
          <p:cNvSpPr/>
          <p:nvPr/>
        </p:nvSpPr>
        <p:spPr>
          <a:xfrm>
            <a:off x="928688" y="3429000"/>
            <a:ext cx="1857375"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صياغة أهمية البحث </a:t>
            </a:r>
          </a:p>
        </p:txBody>
      </p:sp>
      <p:sp>
        <p:nvSpPr>
          <p:cNvPr id="8" name="Rectangle 7"/>
          <p:cNvSpPr/>
          <p:nvPr/>
        </p:nvSpPr>
        <p:spPr>
          <a:xfrm>
            <a:off x="3500438" y="3429000"/>
            <a:ext cx="2214562"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صياغة أهداف البحث </a:t>
            </a:r>
          </a:p>
        </p:txBody>
      </p:sp>
      <p:sp>
        <p:nvSpPr>
          <p:cNvPr id="7" name="Rectangle 6"/>
          <p:cNvSpPr/>
          <p:nvPr/>
        </p:nvSpPr>
        <p:spPr>
          <a:xfrm>
            <a:off x="6500813" y="3429000"/>
            <a:ext cx="1857375"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صياغة أسئلة البحث </a:t>
            </a:r>
          </a:p>
        </p:txBody>
      </p:sp>
      <p:sp>
        <p:nvSpPr>
          <p:cNvPr id="6" name="Rounded Rectangle 5"/>
          <p:cNvSpPr/>
          <p:nvPr/>
        </p:nvSpPr>
        <p:spPr>
          <a:xfrm>
            <a:off x="1357313" y="2000250"/>
            <a:ext cx="2643187" cy="857250"/>
          </a:xfrm>
          <a:prstGeom prst="round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صياغة المشكلة </a:t>
            </a:r>
          </a:p>
          <a:p>
            <a:pPr algn="ctr">
              <a:defRPr/>
            </a:pPr>
            <a:r>
              <a:rPr lang="ar-EG" b="1" dirty="0">
                <a:effectLst>
                  <a:outerShdw blurRad="38100" dist="38100" dir="2700000" algn="tl">
                    <a:srgbClr val="000000">
                      <a:alpha val="43137"/>
                    </a:srgbClr>
                  </a:outerShdw>
                </a:effectLst>
              </a:rPr>
              <a:t>من هنا يبدأ ويستمر مراجعة الدراسات السابقة </a:t>
            </a:r>
          </a:p>
        </p:txBody>
      </p:sp>
      <p:sp>
        <p:nvSpPr>
          <p:cNvPr id="5" name="Rounded Rectangle 4"/>
          <p:cNvSpPr/>
          <p:nvPr/>
        </p:nvSpPr>
        <p:spPr>
          <a:xfrm>
            <a:off x="5286375" y="1928813"/>
            <a:ext cx="2928938" cy="1000125"/>
          </a:xfrm>
          <a:prstGeom prst="round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الشعور بالمشكلة </a:t>
            </a:r>
          </a:p>
          <a:p>
            <a:pPr algn="ctr">
              <a:defRPr/>
            </a:pPr>
            <a:r>
              <a:rPr lang="ar-EG" b="1" dirty="0">
                <a:effectLst>
                  <a:outerShdw blurRad="38100" dist="38100" dir="2700000" algn="tl">
                    <a:srgbClr val="000000">
                      <a:alpha val="43137"/>
                    </a:srgbClr>
                  </a:outerShdw>
                </a:effectLst>
              </a:rPr>
              <a:t>القراءة ومراجعة الإنتاج الفكري للتأكد من المشكلة ومعرفة ما قام به الآخرون </a:t>
            </a:r>
          </a:p>
        </p:txBody>
      </p:sp>
      <p:sp>
        <p:nvSpPr>
          <p:cNvPr id="19464" name="Title 1"/>
          <p:cNvSpPr>
            <a:spLocks noGrp="1"/>
          </p:cNvSpPr>
          <p:nvPr>
            <p:ph type="title"/>
          </p:nvPr>
        </p:nvSpPr>
        <p:spPr>
          <a:xfrm>
            <a:off x="785813" y="357188"/>
            <a:ext cx="7897812" cy="857250"/>
          </a:xfrm>
        </p:spPr>
        <p:txBody>
          <a:bodyPr/>
          <a:lstStyle/>
          <a:p>
            <a:r>
              <a:rPr lang="ar-EG" smtClean="0"/>
              <a:t>المعلومات ..ماهيتها ....مصادرها </a:t>
            </a:r>
          </a:p>
        </p:txBody>
      </p:sp>
      <p:sp>
        <p:nvSpPr>
          <p:cNvPr id="10" name="Flowchart: Process 9"/>
          <p:cNvSpPr/>
          <p:nvPr/>
        </p:nvSpPr>
        <p:spPr>
          <a:xfrm>
            <a:off x="5357813" y="4500563"/>
            <a:ext cx="2500312" cy="35718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تعريف أبرز مصطلحات البحث </a:t>
            </a:r>
          </a:p>
        </p:txBody>
      </p:sp>
      <p:sp>
        <p:nvSpPr>
          <p:cNvPr id="11" name="Rectangle 10"/>
          <p:cNvSpPr/>
          <p:nvPr/>
        </p:nvSpPr>
        <p:spPr>
          <a:xfrm>
            <a:off x="1214438" y="4429125"/>
            <a:ext cx="3357562"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تحديد المنهج المناسب وأدوات جمع البيانات </a:t>
            </a:r>
          </a:p>
        </p:txBody>
      </p:sp>
      <p:sp>
        <p:nvSpPr>
          <p:cNvPr id="12" name="Rectangle 11"/>
          <p:cNvSpPr/>
          <p:nvPr/>
        </p:nvSpPr>
        <p:spPr>
          <a:xfrm>
            <a:off x="2928938" y="5072063"/>
            <a:ext cx="3786187" cy="50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مراجعة الدراسات السابقة </a:t>
            </a:r>
          </a:p>
        </p:txBody>
      </p:sp>
      <p:sp>
        <p:nvSpPr>
          <p:cNvPr id="13" name="Rectangle 12"/>
          <p:cNvSpPr/>
          <p:nvPr/>
        </p:nvSpPr>
        <p:spPr>
          <a:xfrm>
            <a:off x="6357938" y="5929313"/>
            <a:ext cx="2143125" cy="642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t>جمع البيانات </a:t>
            </a:r>
          </a:p>
        </p:txBody>
      </p:sp>
      <p:sp>
        <p:nvSpPr>
          <p:cNvPr id="14" name="Rectangle 13"/>
          <p:cNvSpPr/>
          <p:nvPr/>
        </p:nvSpPr>
        <p:spPr>
          <a:xfrm>
            <a:off x="3357563" y="5929313"/>
            <a:ext cx="1928812" cy="714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تحليل البيانات </a:t>
            </a:r>
          </a:p>
        </p:txBody>
      </p:sp>
      <p:sp>
        <p:nvSpPr>
          <p:cNvPr id="15" name="Rectangle 14"/>
          <p:cNvSpPr/>
          <p:nvPr/>
        </p:nvSpPr>
        <p:spPr>
          <a:xfrm>
            <a:off x="500063" y="5929313"/>
            <a:ext cx="1928812" cy="642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b="1" dirty="0">
                <a:effectLst>
                  <a:outerShdw blurRad="38100" dist="38100" dir="2700000" algn="tl">
                    <a:srgbClr val="000000">
                      <a:alpha val="43137"/>
                    </a:srgbClr>
                  </a:outerShdw>
                </a:effectLst>
              </a:rPr>
              <a:t>كتابة النتائج والتوصيات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857250" y="301625"/>
            <a:ext cx="7826375" cy="1143000"/>
          </a:xfrm>
        </p:spPr>
        <p:txBody>
          <a:bodyPr/>
          <a:lstStyle/>
          <a:p>
            <a:r>
              <a:rPr lang="ar-EG" smtClean="0"/>
              <a:t>المعلومات ..ماهيتها ....مصادرها </a:t>
            </a:r>
          </a:p>
        </p:txBody>
      </p:sp>
      <p:sp>
        <p:nvSpPr>
          <p:cNvPr id="3" name="Content Placeholder 2"/>
          <p:cNvSpPr>
            <a:spLocks noGrp="1"/>
          </p:cNvSpPr>
          <p:nvPr>
            <p:ph idx="1"/>
          </p:nvPr>
        </p:nvSpPr>
        <p:spPr>
          <a:xfrm>
            <a:off x="0" y="1827213"/>
            <a:ext cx="8683625" cy="4816475"/>
          </a:xfrm>
        </p:spPr>
        <p:txBody>
          <a:bodyPr/>
          <a:lstStyle/>
          <a:p>
            <a:pPr>
              <a:defRPr/>
            </a:pPr>
            <a:r>
              <a:rPr lang="ar-EG" sz="2400" dirty="0" smtClean="0">
                <a:solidFill>
                  <a:schemeClr val="tx2"/>
                </a:solidFill>
                <a:latin typeface="+mj-lt"/>
                <a:ea typeface="+mj-ea"/>
                <a:cs typeface="+mj-cs"/>
              </a:rPr>
              <a:t>وللوصول إلى مصادر المعلومات المتنوعة وخاصة تلك التي لها صفة البحثية والعلمية والمنهجية يحتاج الباحث إلى أدوات مهمة مثل الكشافات والببليوجرافيات وقواعد البيانات ومحركات البحث والأدلة فهي التي تربط الباحث بالدراسة المنشورة كبحث في دورية أو مقالة أو أطروحة أو كتاب أو ضمن أعمال المؤتمرات أو في مواقع البحث العلمي .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en-US" smtClean="0"/>
          </a:p>
        </p:txBody>
      </p:sp>
      <p:pic>
        <p:nvPicPr>
          <p:cNvPr id="21507" name="Picture 4" descr="تفوق12"/>
          <p:cNvPicPr>
            <a:picLocks noChangeAspect="1" noChangeArrowheads="1"/>
          </p:cNvPicPr>
          <p:nvPr>
            <p:ph type="body" idx="1"/>
          </p:nvPr>
        </p:nvPicPr>
        <p:blipFill>
          <a:blip r:embed="rId2"/>
          <a:srcRect/>
          <a:stretch>
            <a:fillRect/>
          </a:stretch>
        </p:blipFill>
        <p:spPr>
          <a:xfrm>
            <a:off x="1331913" y="333375"/>
            <a:ext cx="7343775" cy="5494338"/>
          </a:xfr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ollDev">
  <a:themeElements>
    <a:clrScheme name="CollDev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CollDev">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llDev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CollDev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CollDev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CollDev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CollDev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CollDev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CollDev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CollDev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CollDev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CollDev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CollDev</Template>
  <TotalTime>1047</TotalTime>
  <Words>1695</Words>
  <Application>Microsoft Office PowerPoint</Application>
  <PresentationFormat>عرض على الشاشة (3:4)‏</PresentationFormat>
  <Paragraphs>144</Paragraphs>
  <Slides>19</Slides>
  <Notes>2</Notes>
  <HiddenSlides>0</HiddenSlides>
  <MMClips>0</MMClips>
  <ScaleCrop>false</ScaleCrop>
  <HeadingPairs>
    <vt:vector size="6" baseType="variant">
      <vt:variant>
        <vt:lpstr>الخطوط المستخدمة</vt:lpstr>
      </vt:variant>
      <vt:variant>
        <vt:i4>4</vt:i4>
      </vt:variant>
      <vt:variant>
        <vt:lpstr>سمة</vt:lpstr>
      </vt:variant>
      <vt:variant>
        <vt:i4>1</vt:i4>
      </vt:variant>
      <vt:variant>
        <vt:lpstr>عناوين الشرائح</vt:lpstr>
      </vt:variant>
      <vt:variant>
        <vt:i4>19</vt:i4>
      </vt:variant>
    </vt:vector>
  </HeadingPairs>
  <TitlesOfParts>
    <vt:vector size="24" baseType="lpstr">
      <vt:lpstr>Verdana</vt:lpstr>
      <vt:lpstr>Arial</vt:lpstr>
      <vt:lpstr>Wingdings</vt:lpstr>
      <vt:lpstr>Calibri</vt:lpstr>
      <vt:lpstr>CollDev</vt:lpstr>
      <vt:lpstr>الشريحة 1</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المعلومات ..ماهيتها ....مصادرها </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بناء مقتنيات المكتبة ..التزويد..</dc:title>
  <dc:creator>xp</dc:creator>
  <cp:lastModifiedBy>User</cp:lastModifiedBy>
  <cp:revision>105</cp:revision>
  <dcterms:created xsi:type="dcterms:W3CDTF">2010-07-04T09:00:54Z</dcterms:created>
  <dcterms:modified xsi:type="dcterms:W3CDTF">2013-04-08T10:27:34Z</dcterms:modified>
</cp:coreProperties>
</file>